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512" r:id="rId2"/>
    <p:sldId id="508" r:id="rId3"/>
    <p:sldId id="510" r:id="rId4"/>
    <p:sldId id="529" r:id="rId5"/>
    <p:sldId id="515" r:id="rId6"/>
    <p:sldId id="516" r:id="rId7"/>
    <p:sldId id="517" r:id="rId8"/>
    <p:sldId id="518" r:id="rId9"/>
    <p:sldId id="520" r:id="rId10"/>
    <p:sldId id="521" r:id="rId11"/>
    <p:sldId id="522" r:id="rId12"/>
    <p:sldId id="523" r:id="rId13"/>
    <p:sldId id="524" r:id="rId14"/>
    <p:sldId id="525" r:id="rId15"/>
    <p:sldId id="526" r:id="rId16"/>
    <p:sldId id="528" r:id="rId17"/>
    <p:sldId id="527" r:id="rId18"/>
    <p:sldId id="530" r:id="rId19"/>
    <p:sldId id="531" r:id="rId20"/>
    <p:sldId id="532" r:id="rId21"/>
    <p:sldId id="533" r:id="rId22"/>
    <p:sldId id="534" r:id="rId23"/>
    <p:sldId id="535" r:id="rId24"/>
    <p:sldId id="511" r:id="rId25"/>
  </p:sldIdLst>
  <p:sldSz cx="9144000" cy="6858000" type="screen4x3"/>
  <p:notesSz cx="7026275" cy="9312275"/>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guide id="3" orient="horz" pos="2933">
          <p15:clr>
            <a:srgbClr val="A4A3A4"/>
          </p15:clr>
        </p15:guide>
        <p15:guide id="4"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wn"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67638" autoAdjust="0"/>
  </p:normalViewPr>
  <p:slideViewPr>
    <p:cSldViewPr snapToGrid="0" snapToObjects="1">
      <p:cViewPr varScale="1">
        <p:scale>
          <a:sx n="72" d="100"/>
          <a:sy n="72" d="100"/>
        </p:scale>
        <p:origin x="169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5" d="100"/>
          <a:sy n="65" d="100"/>
        </p:scale>
        <p:origin x="3120" y="38"/>
      </p:cViewPr>
      <p:guideLst>
        <p:guide orient="horz" pos="2928"/>
        <p:guide pos="2160"/>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2473" tIns="46237" rIns="92473" bIns="46237"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79930" y="0"/>
            <a:ext cx="3044719" cy="465614"/>
          </a:xfrm>
          <a:prstGeom prst="rect">
            <a:avLst/>
          </a:prstGeom>
        </p:spPr>
        <p:txBody>
          <a:bodyPr vert="horz" lIns="92473" tIns="46237" rIns="92473" bIns="46237" rtlCol="0"/>
          <a:lstStyle>
            <a:lvl1pPr algn="r" fontAlgn="auto">
              <a:spcBef>
                <a:spcPts val="0"/>
              </a:spcBef>
              <a:spcAft>
                <a:spcPts val="0"/>
              </a:spcAft>
              <a:defRPr sz="1200">
                <a:latin typeface="+mn-lt"/>
              </a:defRPr>
            </a:lvl1pPr>
          </a:lstStyle>
          <a:p>
            <a:pPr>
              <a:defRPr/>
            </a:pPr>
            <a:fld id="{773A753E-2B0D-4C19-A4D4-1A95979CE9A1}" type="datetimeFigureOut">
              <a:rPr lang="en-US"/>
              <a:pPr>
                <a:defRPr/>
              </a:pPr>
              <a:t>1/24/20</a:t>
            </a:fld>
            <a:endParaRPr lang="en-US" dirty="0"/>
          </a:p>
        </p:txBody>
      </p:sp>
      <p:sp>
        <p:nvSpPr>
          <p:cNvPr id="4" name="Footer Placeholder 3"/>
          <p:cNvSpPr>
            <a:spLocks noGrp="1"/>
          </p:cNvSpPr>
          <p:nvPr>
            <p:ph type="ftr" sz="quarter" idx="2"/>
          </p:nvPr>
        </p:nvSpPr>
        <p:spPr>
          <a:xfrm>
            <a:off x="0" y="8845045"/>
            <a:ext cx="3044719" cy="465614"/>
          </a:xfrm>
          <a:prstGeom prst="rect">
            <a:avLst/>
          </a:prstGeom>
        </p:spPr>
        <p:txBody>
          <a:bodyPr vert="horz" lIns="92473" tIns="46237" rIns="92473" bIns="46237" rtlCol="0" anchor="b"/>
          <a:lstStyle>
            <a:lvl1pPr algn="l" fontAlgn="auto">
              <a:spcBef>
                <a:spcPts val="0"/>
              </a:spcBef>
              <a:spcAft>
                <a:spcPts val="0"/>
              </a:spcAft>
              <a:defRPr sz="1200">
                <a:latin typeface="+mn-lt"/>
              </a:defRPr>
            </a:lvl1pPr>
          </a:lstStyle>
          <a:p>
            <a:pPr>
              <a:defRPr/>
            </a:pPr>
            <a:r>
              <a:rPr lang="en-US"/>
              <a:t>@debra_bingham</a:t>
            </a:r>
            <a:endParaRPr lang="en-US" dirty="0"/>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2473" tIns="46237" rIns="92473" bIns="46237" rtlCol="0" anchor="b"/>
          <a:lstStyle>
            <a:lvl1pPr algn="r" fontAlgn="auto">
              <a:spcBef>
                <a:spcPts val="0"/>
              </a:spcBef>
              <a:spcAft>
                <a:spcPts val="0"/>
              </a:spcAft>
              <a:defRPr sz="1200">
                <a:latin typeface="+mn-lt"/>
              </a:defRPr>
            </a:lvl1pPr>
          </a:lstStyle>
          <a:p>
            <a:pPr>
              <a:defRPr/>
            </a:pPr>
            <a:fld id="{1E9E6255-8B69-4E94-B2DF-F4779BF66F6E}" type="slidenum">
              <a:rPr lang="en-US"/>
              <a:pPr>
                <a:defRPr/>
              </a:pPr>
              <a:t>‹#›</a:t>
            </a:fld>
            <a:endParaRPr lang="en-US" dirty="0"/>
          </a:p>
        </p:txBody>
      </p:sp>
    </p:spTree>
    <p:extLst>
      <p:ext uri="{BB962C8B-B14F-4D97-AF65-F5344CB8AC3E}">
        <p14:creationId xmlns:p14="http://schemas.microsoft.com/office/powerpoint/2010/main" val="344133900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2473" tIns="46237" rIns="92473" bIns="46237"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9930" y="0"/>
            <a:ext cx="3044719" cy="465614"/>
          </a:xfrm>
          <a:prstGeom prst="rect">
            <a:avLst/>
          </a:prstGeom>
        </p:spPr>
        <p:txBody>
          <a:bodyPr vert="horz" lIns="92473" tIns="46237" rIns="92473" bIns="46237" rtlCol="0"/>
          <a:lstStyle>
            <a:lvl1pPr algn="r" fontAlgn="auto">
              <a:spcBef>
                <a:spcPts val="0"/>
              </a:spcBef>
              <a:spcAft>
                <a:spcPts val="0"/>
              </a:spcAft>
              <a:defRPr sz="1200">
                <a:latin typeface="+mn-lt"/>
              </a:defRPr>
            </a:lvl1pPr>
          </a:lstStyle>
          <a:p>
            <a:pPr>
              <a:defRPr/>
            </a:pPr>
            <a:fld id="{E2A8C18E-4314-445F-B287-2D776743DE73}" type="datetimeFigureOut">
              <a:rPr lang="en-US"/>
              <a:pPr>
                <a:defRPr/>
              </a:pPr>
              <a:t>1/24/20</a:t>
            </a:fld>
            <a:endParaRPr lang="en-US" dirty="0"/>
          </a:p>
        </p:txBody>
      </p:sp>
      <p:sp>
        <p:nvSpPr>
          <p:cNvPr id="4" name="Slide Image Placeholder 3"/>
          <p:cNvSpPr>
            <a:spLocks noGrp="1" noRot="1" noChangeAspect="1"/>
          </p:cNvSpPr>
          <p:nvPr>
            <p:ph type="sldImg" idx="2"/>
          </p:nvPr>
        </p:nvSpPr>
        <p:spPr>
          <a:xfrm>
            <a:off x="1185863" y="698500"/>
            <a:ext cx="4654550" cy="3490913"/>
          </a:xfrm>
          <a:prstGeom prst="rect">
            <a:avLst/>
          </a:prstGeom>
          <a:noFill/>
          <a:ln w="12700">
            <a:solidFill>
              <a:prstClr val="black"/>
            </a:solidFill>
          </a:ln>
        </p:spPr>
        <p:txBody>
          <a:bodyPr vert="horz" lIns="92473" tIns="46237" rIns="92473" bIns="46237" rtlCol="0" anchor="ctr"/>
          <a:lstStyle/>
          <a:p>
            <a:pPr lvl="0"/>
            <a:endParaRPr lang="en-US" noProof="0" dirty="0"/>
          </a:p>
        </p:txBody>
      </p:sp>
      <p:sp>
        <p:nvSpPr>
          <p:cNvPr id="5" name="Notes Placeholder 4"/>
          <p:cNvSpPr>
            <a:spLocks noGrp="1"/>
          </p:cNvSpPr>
          <p:nvPr>
            <p:ph type="body" sz="quarter" idx="3"/>
          </p:nvPr>
        </p:nvSpPr>
        <p:spPr>
          <a:xfrm>
            <a:off x="702628" y="4423331"/>
            <a:ext cx="5621020" cy="4190524"/>
          </a:xfrm>
          <a:prstGeom prst="rect">
            <a:avLst/>
          </a:prstGeom>
        </p:spPr>
        <p:txBody>
          <a:bodyPr vert="horz" lIns="92473" tIns="46237" rIns="92473" bIns="4623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5045"/>
            <a:ext cx="3044719" cy="465614"/>
          </a:xfrm>
          <a:prstGeom prst="rect">
            <a:avLst/>
          </a:prstGeom>
        </p:spPr>
        <p:txBody>
          <a:bodyPr vert="horz" lIns="92473" tIns="46237" rIns="92473" bIns="46237" rtlCol="0" anchor="b"/>
          <a:lstStyle>
            <a:lvl1pPr algn="l" fontAlgn="auto">
              <a:spcBef>
                <a:spcPts val="0"/>
              </a:spcBef>
              <a:spcAft>
                <a:spcPts val="0"/>
              </a:spcAft>
              <a:defRPr sz="1200">
                <a:latin typeface="+mn-lt"/>
              </a:defRPr>
            </a:lvl1pPr>
          </a:lstStyle>
          <a:p>
            <a:pPr>
              <a:defRPr/>
            </a:pPr>
            <a:r>
              <a:rPr lang="en-US"/>
              <a:t>@debra_bingham</a:t>
            </a:r>
            <a:endParaRPr lang="en-US" dirty="0"/>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2473" tIns="46237" rIns="92473" bIns="46237" rtlCol="0" anchor="b"/>
          <a:lstStyle>
            <a:lvl1pPr algn="r" fontAlgn="auto">
              <a:spcBef>
                <a:spcPts val="0"/>
              </a:spcBef>
              <a:spcAft>
                <a:spcPts val="0"/>
              </a:spcAft>
              <a:defRPr sz="1200">
                <a:latin typeface="+mn-lt"/>
              </a:defRPr>
            </a:lvl1pPr>
          </a:lstStyle>
          <a:p>
            <a:pPr>
              <a:defRPr/>
            </a:pPr>
            <a:fld id="{7393DE49-EDDC-418F-B0EE-9FDAADAE9BD1}" type="slidenum">
              <a:rPr lang="en-US"/>
              <a:pPr>
                <a:defRPr/>
              </a:pPr>
              <a:t>‹#›</a:t>
            </a:fld>
            <a:endParaRPr lang="en-US" dirty="0"/>
          </a:p>
        </p:txBody>
      </p:sp>
    </p:spTree>
    <p:extLst>
      <p:ext uri="{BB962C8B-B14F-4D97-AF65-F5344CB8AC3E}">
        <p14:creationId xmlns:p14="http://schemas.microsoft.com/office/powerpoint/2010/main" val="252877088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University of Maryland School of Nursing’s Quality</a:t>
            </a:r>
            <a:r>
              <a:rPr lang="en-US" baseline="0" dirty="0"/>
              <a:t> Improvement Briefs Part Two Presentation on the Standards for Quality Improvement Reporting Excellent (SQUIRE) 2.0 Description of Components.</a:t>
            </a:r>
          </a:p>
          <a:p>
            <a:endParaRPr lang="en-US" baseline="0" dirty="0"/>
          </a:p>
          <a:p>
            <a:r>
              <a:rPr lang="en-US" baseline="0" dirty="0"/>
              <a:t>The QI Briefs are short presentations that provide an introduction to key quality improvement concepts, methods, and tools.</a:t>
            </a:r>
          </a:p>
          <a:p>
            <a:endParaRPr lang="en-US" dirty="0"/>
          </a:p>
          <a:p>
            <a:r>
              <a:rPr lang="en-US" dirty="0"/>
              <a:t>My name is Debra Bingham and I am an Associate Professor for Healthcare Quality and Safety in the Department of Partnerships, Professional Education, and Practice at the University of Maryland School of Nursing. </a:t>
            </a:r>
          </a:p>
          <a:p>
            <a:endParaRPr lang="en-US" dirty="0"/>
          </a:p>
          <a:p>
            <a:r>
              <a:rPr lang="en-US" dirty="0"/>
              <a:t>This QI Brief is titled: Standards for </a:t>
            </a:r>
            <a:r>
              <a:rPr lang="en-US" dirty="0" err="1"/>
              <a:t>QUality</a:t>
            </a:r>
            <a:r>
              <a:rPr lang="en-US" dirty="0"/>
              <a:t> Improvement Reporting Excellence (SQUIRE Guidelines 2.0), part 2 Description of Components.</a:t>
            </a:r>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3DE49-EDDC-418F-B0EE-9FDAADAE9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6698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for this presentation are to:</a:t>
            </a:r>
          </a:p>
          <a:p>
            <a:r>
              <a:rPr lang="en-US" dirty="0"/>
              <a:t>Describe the 18 SQUIRE 2.0 components.</a:t>
            </a:r>
          </a:p>
          <a:p>
            <a:r>
              <a:rPr lang="en-US" dirty="0"/>
              <a:t>Discuss how the SQUIRE Guidelines relate to the DNP Projects</a:t>
            </a:r>
          </a:p>
          <a:p>
            <a:pPr lvl="1"/>
            <a:r>
              <a:rPr lang="en-US" dirty="0"/>
              <a:t>The Planning, Write-up, Poster, and Presentation or </a:t>
            </a:r>
            <a:r>
              <a:rPr lang="en-US" dirty="0" err="1"/>
              <a:t>Presentationss</a:t>
            </a:r>
            <a:endParaRPr lang="en-US" dirty="0"/>
          </a:p>
          <a:p>
            <a:pPr lvl="1"/>
            <a:endParaRPr lang="en-US" dirty="0"/>
          </a:p>
          <a:p>
            <a:pPr lvl="1"/>
            <a:r>
              <a:rPr lang="en-US" dirty="0"/>
              <a:t>These</a:t>
            </a:r>
            <a:r>
              <a:rPr lang="en-US" baseline="0" dirty="0"/>
              <a:t> slides were developed based on the work of </a:t>
            </a:r>
            <a:r>
              <a:rPr lang="en-US" baseline="0" dirty="0" err="1"/>
              <a:t>Ogrinc</a:t>
            </a:r>
            <a:r>
              <a:rPr lang="en-US" baseline="0" dirty="0"/>
              <a:t>, et al. that was published in the Journal of Nursing Care Quality in 2015.</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a:t>
            </a:fld>
            <a:endParaRPr lang="en-US" dirty="0"/>
          </a:p>
        </p:txBody>
      </p:sp>
    </p:spTree>
    <p:extLst>
      <p:ext uri="{BB962C8B-B14F-4D97-AF65-F5344CB8AC3E}">
        <p14:creationId xmlns:p14="http://schemas.microsoft.com/office/powerpoint/2010/main" val="43027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SQUIRE Guidelines Part 1 QI Brief gives an overview of the SQUIRE Guidelines. I recommend you view Part 1 before viewing Part 2.</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3</a:t>
            </a:fld>
            <a:endParaRPr lang="en-US" dirty="0"/>
          </a:p>
        </p:txBody>
      </p:sp>
    </p:spTree>
    <p:extLst>
      <p:ext uri="{BB962C8B-B14F-4D97-AF65-F5344CB8AC3E}">
        <p14:creationId xmlns:p14="http://schemas.microsoft.com/office/powerpoint/2010/main" val="86422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As a</a:t>
            </a:r>
            <a:r>
              <a:rPr lang="en-US" baseline="0" dirty="0"/>
              <a:t> reminder, t</a:t>
            </a:r>
            <a:r>
              <a:rPr lang="en-US" dirty="0"/>
              <a:t>he SQUIRE Guidelines</a:t>
            </a:r>
            <a:r>
              <a:rPr lang="en-US" baseline="0" dirty="0"/>
              <a:t> utilize the </a:t>
            </a:r>
            <a:r>
              <a:rPr lang="en-US" baseline="0" dirty="0" err="1"/>
              <a:t>IMRaD</a:t>
            </a:r>
            <a:r>
              <a:rPr lang="en-US" baseline="0" dirty="0"/>
              <a:t> Format with an introduction, methods, results, and discussion sections. </a:t>
            </a:r>
            <a:r>
              <a:rPr lang="en-US" dirty="0"/>
              <a:t>However, the SQUIRE Guidelines recommend more components and sub-components</a:t>
            </a:r>
            <a:r>
              <a:rPr lang="en-US" baseline="0" dirty="0"/>
              <a:t> </a:t>
            </a:r>
            <a:r>
              <a:rPr lang="en-US" dirty="0"/>
              <a:t>than just these 4 categories.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a:t>
            </a:r>
            <a:r>
              <a:rPr lang="en-US" baseline="0" dirty="0"/>
              <a:t> addition, k</a:t>
            </a:r>
            <a:r>
              <a:rPr lang="en-US" dirty="0"/>
              <a:t>eep in mind that the SQUIRE Guidelines are to be used for both Implementation Science Research and QI Project write-ups.  Thus, </a:t>
            </a:r>
            <a:r>
              <a:rPr lang="en-US" b="1" dirty="0"/>
              <a:t>some of the sub-components do not apply to the DNP Projects</a:t>
            </a:r>
            <a:r>
              <a:rPr lang="en-US" dirty="0"/>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this QI Brief I am discussing</a:t>
            </a:r>
            <a:r>
              <a:rPr lang="en-US" baseline="0" dirty="0"/>
              <a:t> </a:t>
            </a:r>
            <a:r>
              <a:rPr lang="en-US" dirty="0"/>
              <a:t>all of the 18 components and sub-components on the following slides so that you will become familiar with the full SQUIRE Guideline content.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 will also highlight which sub-elements are beyond the scope of the DNP Projects.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Keep in mind that other sub-components may not apply to an individual students DNP</a:t>
            </a:r>
            <a:r>
              <a:rPr lang="en-US" baseline="0" dirty="0"/>
              <a:t> QI Project </a:t>
            </a:r>
            <a:r>
              <a:rPr lang="en-US" dirty="0"/>
              <a:t>because of the design of their QI Project.</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4</a:t>
            </a:fld>
            <a:endParaRPr lang="en-US" dirty="0"/>
          </a:p>
        </p:txBody>
      </p:sp>
    </p:spTree>
    <p:extLst>
      <p:ext uri="{BB962C8B-B14F-4D97-AF65-F5344CB8AC3E}">
        <p14:creationId xmlns:p14="http://schemas.microsoft.com/office/powerpoint/2010/main" val="1525689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DNP</a:t>
            </a:r>
            <a:r>
              <a:rPr lang="en-US" baseline="0" dirty="0"/>
              <a:t> Project Title should include information on the type of QI healthcare improvement that was implemented.</a:t>
            </a:r>
          </a:p>
          <a:p>
            <a:r>
              <a:rPr lang="en-US" baseline="0" dirty="0"/>
              <a:t>Was the DNP QI Project focused on:</a:t>
            </a:r>
          </a:p>
          <a:p>
            <a:pPr lvl="1"/>
            <a:r>
              <a:rPr lang="en-US" sz="2000" dirty="0"/>
              <a:t>Quality</a:t>
            </a:r>
          </a:p>
          <a:p>
            <a:pPr lvl="1"/>
            <a:r>
              <a:rPr lang="en-US" sz="2000" dirty="0"/>
              <a:t>Safety</a:t>
            </a:r>
          </a:p>
          <a:p>
            <a:pPr lvl="1"/>
            <a:r>
              <a:rPr lang="en-US" sz="2000" dirty="0"/>
              <a:t>Effectiveness</a:t>
            </a:r>
          </a:p>
          <a:p>
            <a:pPr lvl="1"/>
            <a:r>
              <a:rPr lang="en-US" sz="2000" dirty="0"/>
              <a:t>Patient-centeredness</a:t>
            </a:r>
          </a:p>
          <a:p>
            <a:pPr lvl="1"/>
            <a:r>
              <a:rPr lang="en-US" sz="2000" dirty="0"/>
              <a:t>Timeliness</a:t>
            </a:r>
          </a:p>
          <a:p>
            <a:pPr lvl="1"/>
            <a:r>
              <a:rPr lang="en-US" sz="2000" dirty="0"/>
              <a:t>Cost</a:t>
            </a:r>
          </a:p>
          <a:p>
            <a:pPr lvl="1"/>
            <a:r>
              <a:rPr lang="en-US" sz="2000" dirty="0"/>
              <a:t>Efficiency, and/or</a:t>
            </a:r>
          </a:p>
          <a:p>
            <a:pPr lvl="1"/>
            <a:r>
              <a:rPr lang="en-US" sz="2000" dirty="0"/>
              <a:t>Equity of healthcare</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5</a:t>
            </a:fld>
            <a:endParaRPr lang="en-US" dirty="0"/>
          </a:p>
        </p:txBody>
      </p:sp>
    </p:spTree>
    <p:extLst>
      <p:ext uri="{BB962C8B-B14F-4D97-AF65-F5344CB8AC3E}">
        <p14:creationId xmlns:p14="http://schemas.microsoft.com/office/powerpoint/2010/main" val="3778834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DNP QI Project Abstract should include enough information to aid in searching and indexing.  The abstract should summarize</a:t>
            </a:r>
            <a:r>
              <a:rPr lang="en-US" baseline="0" dirty="0"/>
              <a:t> ALL KEY information</a:t>
            </a:r>
          </a:p>
          <a:p>
            <a:endParaRPr lang="en-US" baseline="0" dirty="0"/>
          </a:p>
          <a:p>
            <a:r>
              <a:rPr lang="en-US" baseline="0" dirty="0"/>
              <a:t>If you are planning on submitting your manuscript to a journal for publication they will need to follow the abstract format for the journal they are submitting their manuscript to.</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6</a:t>
            </a:fld>
            <a:endParaRPr lang="en-US" dirty="0"/>
          </a:p>
        </p:txBody>
      </p:sp>
    </p:spTree>
    <p:extLst>
      <p:ext uri="{BB962C8B-B14F-4D97-AF65-F5344CB8AC3E}">
        <p14:creationId xmlns:p14="http://schemas.microsoft.com/office/powerpoint/2010/main" val="3689685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introduction</a:t>
            </a:r>
            <a:r>
              <a:rPr lang="en-US" baseline="0" dirty="0"/>
              <a:t> section answers the question – Why did you start the project?  </a:t>
            </a:r>
          </a:p>
          <a:p>
            <a:r>
              <a:rPr lang="en-US" baseline="0" dirty="0"/>
              <a:t>The introduction includes 4 components:</a:t>
            </a:r>
          </a:p>
          <a:p>
            <a:endParaRPr lang="en-US" baseline="0" dirty="0"/>
          </a:p>
          <a:p>
            <a:r>
              <a:rPr lang="en-US" baseline="0" dirty="0"/>
              <a:t>First the student needs to clearly describe the problem and then describe the importance or significance of the problem or why the problem needs to be solved.  </a:t>
            </a:r>
          </a:p>
          <a:p>
            <a:endParaRPr lang="en-US" baseline="0" dirty="0"/>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7</a:t>
            </a:fld>
            <a:endParaRPr lang="en-US" dirty="0"/>
          </a:p>
        </p:txBody>
      </p:sp>
    </p:spTree>
    <p:extLst>
      <p:ext uri="{BB962C8B-B14F-4D97-AF65-F5344CB8AC3E}">
        <p14:creationId xmlns:p14="http://schemas.microsoft.com/office/powerpoint/2010/main" val="2326530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r>
              <a:rPr lang="en-US" baseline="30000" dirty="0"/>
              <a:t>nd</a:t>
            </a:r>
            <a:r>
              <a:rPr lang="en-US" dirty="0"/>
              <a:t> in the introduction section the students need to summarize the current state of the science</a:t>
            </a:r>
            <a:r>
              <a:rPr lang="en-US" baseline="0" dirty="0"/>
              <a:t> by</a:t>
            </a:r>
          </a:p>
          <a:p>
            <a:r>
              <a:rPr lang="en-US" baseline="0" dirty="0"/>
              <a:t>summarizing the research findings that are relevant to the problem or evidence practice gap that you are trying to affect and the evidence-based practice that they are trying to implement.</a:t>
            </a:r>
          </a:p>
          <a:p>
            <a:endParaRPr lang="en-US" baseline="0" dirty="0"/>
          </a:p>
          <a:p>
            <a:r>
              <a:rPr lang="en-US" baseline="0" dirty="0"/>
              <a:t>The summary of the literature findings will help make the case for why working on this problem is important.</a:t>
            </a:r>
          </a:p>
          <a:p>
            <a:endParaRPr lang="en-US" baseline="0" dirty="0"/>
          </a:p>
          <a:p>
            <a:r>
              <a:rPr lang="en-US" baseline="0" dirty="0"/>
              <a:t>The summary of the literature also needs to make the case as to why the intervention being implemented or that was implemented currently is the standard of care.</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8</a:t>
            </a:fld>
            <a:endParaRPr lang="en-US" dirty="0"/>
          </a:p>
        </p:txBody>
      </p:sp>
    </p:spTree>
    <p:extLst>
      <p:ext uri="{BB962C8B-B14F-4D97-AF65-F5344CB8AC3E}">
        <p14:creationId xmlns:p14="http://schemas.microsoft.com/office/powerpoint/2010/main" val="1508458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introduction</a:t>
            </a:r>
            <a:r>
              <a:rPr lang="en-US" baseline="0" dirty="0"/>
              <a:t> should also include the rationale for the QI Project. The rationale is where the author or student:</a:t>
            </a:r>
          </a:p>
          <a:p>
            <a:pPr marL="228600" indent="-228600">
              <a:buAutoNum type="arabicParenR"/>
            </a:pPr>
            <a:r>
              <a:rPr lang="en-US" baseline="0" dirty="0"/>
              <a:t>Describes the informal or formal frameworks, models, concepts, and/or theories that they are using to help them explain the problem;</a:t>
            </a:r>
          </a:p>
          <a:p>
            <a:pPr marL="228600" indent="-228600">
              <a:buAutoNum type="arabicParenR"/>
            </a:pPr>
            <a:r>
              <a:rPr lang="en-US" baseline="0" dirty="0"/>
              <a:t>Outlines any reasons or assumptions that were used to determine the type of intervention that they utilized in their QI project; and</a:t>
            </a:r>
          </a:p>
          <a:p>
            <a:pPr marL="228600" indent="-228600">
              <a:buAutoNum type="arabicParenR"/>
            </a:pPr>
            <a:r>
              <a:rPr lang="en-US" baseline="0" dirty="0"/>
              <a:t>Outlines the reasons why they expected that the interventions they tried to implement would work to solve the problem they are trying to solve.</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9</a:t>
            </a:fld>
            <a:endParaRPr lang="en-US" dirty="0"/>
          </a:p>
        </p:txBody>
      </p:sp>
    </p:spTree>
    <p:extLst>
      <p:ext uri="{BB962C8B-B14F-4D97-AF65-F5344CB8AC3E}">
        <p14:creationId xmlns:p14="http://schemas.microsoft.com/office/powerpoint/2010/main" val="2102760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introduction should outline the specific aims of the QI project and explain why you started the project or what the purpose of the  project</a:t>
            </a:r>
            <a:r>
              <a:rPr lang="en-US" baseline="0" dirty="0"/>
              <a:t> o</a:t>
            </a:r>
            <a:r>
              <a:rPr lang="en-US" dirty="0"/>
              <a:t>r the purpose of this report is.  </a:t>
            </a:r>
          </a:p>
          <a:p>
            <a:endParaRPr lang="en-US" dirty="0"/>
          </a:p>
          <a:p>
            <a:r>
              <a:rPr lang="en-US" dirty="0"/>
              <a:t>Keep in mind that the purpose of the project should be able to be stated as a </a:t>
            </a:r>
            <a:r>
              <a:rPr lang="en-US" baseline="0" dirty="0"/>
              <a:t>SMART objective.  </a:t>
            </a:r>
          </a:p>
          <a:p>
            <a:r>
              <a:rPr lang="en-US" baseline="0" dirty="0"/>
              <a:t>SMART objectives are: </a:t>
            </a:r>
          </a:p>
          <a:p>
            <a:pPr marL="171450" indent="-171450">
              <a:buFont typeface="Arial" pitchFamily="34" charset="0"/>
              <a:buChar char="•"/>
            </a:pPr>
            <a:r>
              <a:rPr lang="en-US" baseline="0" dirty="0"/>
              <a:t>Specific</a:t>
            </a:r>
          </a:p>
          <a:p>
            <a:pPr marL="171450" indent="-171450">
              <a:buFont typeface="Arial" pitchFamily="34" charset="0"/>
              <a:buChar char="•"/>
            </a:pPr>
            <a:r>
              <a:rPr lang="en-US" baseline="0" dirty="0"/>
              <a:t>measurable </a:t>
            </a:r>
          </a:p>
          <a:p>
            <a:pPr marL="171450" indent="-171450">
              <a:buFont typeface="Arial" pitchFamily="34" charset="0"/>
              <a:buChar char="•"/>
            </a:pPr>
            <a:r>
              <a:rPr lang="en-US" baseline="0" dirty="0"/>
              <a:t>Agreed upon</a:t>
            </a:r>
          </a:p>
          <a:p>
            <a:pPr marL="171450" indent="-171450">
              <a:buFont typeface="Arial" pitchFamily="34" charset="0"/>
              <a:buChar char="•"/>
            </a:pPr>
            <a:r>
              <a:rPr lang="en-US" baseline="0" dirty="0"/>
              <a:t>Realistic</a:t>
            </a:r>
          </a:p>
          <a:p>
            <a:pPr marL="171450" indent="-171450">
              <a:buFont typeface="Arial" pitchFamily="34" charset="0"/>
              <a:buChar char="•"/>
            </a:pPr>
            <a:r>
              <a:rPr lang="en-US" baseline="0" dirty="0"/>
              <a:t>Time-based</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10</a:t>
            </a:fld>
            <a:endParaRPr lang="en-US" dirty="0"/>
          </a:p>
        </p:txBody>
      </p:sp>
    </p:spTree>
    <p:extLst>
      <p:ext uri="{BB962C8B-B14F-4D97-AF65-F5344CB8AC3E}">
        <p14:creationId xmlns:p14="http://schemas.microsoft.com/office/powerpoint/2010/main" val="1827804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The next section after the introduction is the Methods</a:t>
            </a:r>
            <a:r>
              <a:rPr lang="en-US" baseline="0" dirty="0"/>
              <a:t> section.  There are several sub-components to the methods section.</a:t>
            </a:r>
          </a:p>
          <a:p>
            <a:endParaRPr lang="en-US" baseline="0" dirty="0"/>
          </a:p>
          <a:p>
            <a:r>
              <a:rPr lang="en-US" baseline="0" dirty="0"/>
              <a:t>The first sub-component of the methods section is to describe the Contextual elements considered important when the QI Project was started.  </a:t>
            </a:r>
          </a:p>
          <a:p>
            <a:endParaRPr lang="en-US" baseline="0" dirty="0"/>
          </a:p>
          <a:p>
            <a:r>
              <a:rPr lang="en-US" baseline="0" dirty="0"/>
              <a:t>Context is difficult to measure and that there are several tools currently being validated that will help better measure context in the future.  </a:t>
            </a:r>
          </a:p>
          <a:p>
            <a:r>
              <a:rPr lang="en-US" baseline="0" dirty="0"/>
              <a:t>It is within the scope of the DNP project to measure contextual elements that can be quantified.  It is beyond the scope of the DNP project to study how context affected implementation effectiveness.</a:t>
            </a:r>
          </a:p>
          <a:p>
            <a:endParaRPr lang="en-US" baseline="0" dirty="0"/>
          </a:p>
          <a:p>
            <a:r>
              <a:rPr lang="en-US" baseline="0" dirty="0"/>
              <a:t>Some examples of context components that are within the scope of the DNP project are:</a:t>
            </a:r>
          </a:p>
          <a:p>
            <a:pPr lvl="2"/>
            <a:r>
              <a:rPr lang="en-US" sz="1800" dirty="0"/>
              <a:t>To describe the number of different types of health professionals affected by the change</a:t>
            </a:r>
          </a:p>
          <a:p>
            <a:pPr lvl="2"/>
            <a:r>
              <a:rPr lang="en-US" sz="1800" dirty="0"/>
              <a:t>To describe the number of units within an organization affected by the change</a:t>
            </a:r>
          </a:p>
          <a:p>
            <a:pPr lvl="2"/>
            <a:r>
              <a:rPr lang="en-US" sz="1800" dirty="0"/>
              <a:t>To record the statements by team members about their past implementation experiences – have they struggled in the past or had great success? </a:t>
            </a:r>
          </a:p>
          <a:p>
            <a:pPr lvl="2"/>
            <a:r>
              <a:rPr lang="en-US" sz="1800" dirty="0"/>
              <a:t>To describe the types of conversations the DNP student heard when introducing the project aims. </a:t>
            </a:r>
          </a:p>
          <a:p>
            <a:endParaRPr lang="en-US" baseline="0" dirty="0"/>
          </a:p>
          <a:p>
            <a:r>
              <a:rPr lang="en-US" baseline="0" dirty="0"/>
              <a:t>	</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11</a:t>
            </a:fld>
            <a:endParaRPr lang="en-US" dirty="0"/>
          </a:p>
        </p:txBody>
      </p:sp>
    </p:spTree>
    <p:extLst>
      <p:ext uri="{BB962C8B-B14F-4D97-AF65-F5344CB8AC3E}">
        <p14:creationId xmlns:p14="http://schemas.microsoft.com/office/powerpoint/2010/main" val="3796804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the methods includes a clear description of the interventions. </a:t>
            </a:r>
          </a:p>
          <a:p>
            <a:endParaRPr lang="en-US" baseline="0" dirty="0"/>
          </a:p>
          <a:p>
            <a:r>
              <a:rPr lang="en-US" baseline="0" dirty="0"/>
              <a:t>There should be enough detail included that others could reproduce the intervention. </a:t>
            </a:r>
          </a:p>
          <a:p>
            <a:r>
              <a:rPr lang="en-US" baseline="0" dirty="0"/>
              <a:t>The write-up should also include specific information about the team involved in the work.  </a:t>
            </a:r>
          </a:p>
          <a:p>
            <a:endParaRPr lang="en-US" baseline="0" dirty="0"/>
          </a:p>
          <a:p>
            <a:r>
              <a:rPr lang="en-US" baseline="0" dirty="0"/>
              <a:t>For example:</a:t>
            </a:r>
          </a:p>
          <a:p>
            <a:pPr lvl="2"/>
            <a:r>
              <a:rPr lang="en-US" sz="1200" dirty="0"/>
              <a:t>Who were the change champions and how were the change champions selected?</a:t>
            </a:r>
          </a:p>
          <a:p>
            <a:pPr lvl="2"/>
            <a:r>
              <a:rPr lang="en-US" sz="1200" dirty="0"/>
              <a:t>Who participated in the planning and execution of the QI project?</a:t>
            </a:r>
          </a:p>
          <a:p>
            <a:pPr lvl="2"/>
            <a:r>
              <a:rPr lang="en-US" sz="1200" dirty="0"/>
              <a:t>What were the types of strategies and tactics that were utilized when implementing the project?</a:t>
            </a:r>
          </a:p>
          <a:p>
            <a:pPr lvl="2"/>
            <a:r>
              <a:rPr lang="en-US" sz="1200" dirty="0"/>
              <a:t>How did you measure QI Project progress?</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12</a:t>
            </a:fld>
            <a:endParaRPr lang="en-US" dirty="0"/>
          </a:p>
        </p:txBody>
      </p:sp>
    </p:spTree>
    <p:extLst>
      <p:ext uri="{BB962C8B-B14F-4D97-AF65-F5344CB8AC3E}">
        <p14:creationId xmlns:p14="http://schemas.microsoft.com/office/powerpoint/2010/main" val="2537326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methods section include</a:t>
            </a:r>
            <a:r>
              <a:rPr lang="en-US" baseline="0" dirty="0"/>
              <a:t> an </a:t>
            </a:r>
            <a:r>
              <a:rPr lang="en-US" dirty="0"/>
              <a:t>outline of how the impact of the implementation</a:t>
            </a:r>
            <a:r>
              <a:rPr lang="en-US" baseline="0" dirty="0"/>
              <a:t> interventions was measured.  In this section describe whether the project AIMS were met or not.</a:t>
            </a:r>
          </a:p>
          <a:p>
            <a:endParaRPr lang="en-US" baseline="0" dirty="0"/>
          </a:p>
          <a:p>
            <a:r>
              <a:rPr lang="en-US" baseline="0" dirty="0"/>
              <a:t>SQUIRE Guidelines, as previously outlined, are also used for implementation researchers. Since DNP QI project are not implementation research projects it is beyond the scope of the DNP projects to measure whether the observed outcomes were due to the interventions. DNP students should carefully describe what they did and other contextual components related to their QI Project AIMs. However, it is beyond the scope for DNP students to study which of their implementation methods were most effective.</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13</a:t>
            </a:fld>
            <a:endParaRPr lang="en-US" dirty="0"/>
          </a:p>
        </p:txBody>
      </p:sp>
    </p:spTree>
    <p:extLst>
      <p:ext uri="{BB962C8B-B14F-4D97-AF65-F5344CB8AC3E}">
        <p14:creationId xmlns:p14="http://schemas.microsoft.com/office/powerpoint/2010/main" val="28894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The DNP Projects all need to include, as part of their methods, how you measured progress or lack of progress toward the QI</a:t>
            </a:r>
            <a:r>
              <a:rPr lang="en-US" baseline="0" dirty="0"/>
              <a:t> project AIMs.  </a:t>
            </a:r>
          </a:p>
          <a:p>
            <a:r>
              <a:rPr lang="en-US" baseline="0" dirty="0"/>
              <a:t>These measures can be categorized as structure, process, outcome, or balancing measures.</a:t>
            </a:r>
          </a:p>
          <a:p>
            <a:endParaRPr lang="en-US" baseline="0" dirty="0"/>
          </a:p>
          <a:p>
            <a:r>
              <a:rPr lang="en-US" baseline="0" dirty="0"/>
              <a:t>The rationale for selecting the measures that were utilized during the DNP project must be grounded in the research evidence and include definitions of their measures with numerators and denominators. Also you should outline whether the measures used were ones you developed for this particular project or whether they are measures that have been validated and found to be reliable measures.  Try to use measures that have been previously tested and found to be valid and reliable measures.  </a:t>
            </a:r>
          </a:p>
          <a:p>
            <a:endParaRPr lang="en-US" baseline="0" dirty="0"/>
          </a:p>
          <a:p>
            <a:r>
              <a:rPr lang="en-US" baseline="0" dirty="0"/>
              <a:t>For DNP projects you can describe how you measured the contextual elements of your QI Projects. Keep in mind that a full evaluation of the context is beyond the scope of the DNP projects.  However, the DNP you should be able to be able to articulate some of the key barriers and facilitators that were </a:t>
            </a:r>
            <a:r>
              <a:rPr lang="en-US" baseline="0" dirty="0" err="1"/>
              <a:t>dentified</a:t>
            </a:r>
            <a:r>
              <a:rPr lang="en-US" baseline="0" dirty="0"/>
              <a:t>. For example, staff turn over is a common contextual barrier. Lack of staff resources of time and/or equipment are also common contextual barriers to implementation success.  In the methods section you are helping the student outline which contextual elements they measured and how these elements were measured.</a:t>
            </a:r>
          </a:p>
          <a:p>
            <a:endParaRPr lang="en-US" baseline="0" dirty="0"/>
          </a:p>
          <a:p>
            <a:r>
              <a:rPr lang="en-US" baseline="0" dirty="0"/>
              <a:t>Finally, you must articulate how they measured the completeness and accuracy of their data.  Include in this section the limitations of your data collection and analysis and what you did to reduce these limitations.</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14</a:t>
            </a:fld>
            <a:endParaRPr lang="en-US" dirty="0"/>
          </a:p>
        </p:txBody>
      </p:sp>
    </p:spTree>
    <p:extLst>
      <p:ext uri="{BB962C8B-B14F-4D97-AF65-F5344CB8AC3E}">
        <p14:creationId xmlns:p14="http://schemas.microsoft.com/office/powerpoint/2010/main" val="2500851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QI projects’ write-up</a:t>
            </a:r>
            <a:r>
              <a:rPr lang="en-US" baseline="0" dirty="0"/>
              <a:t> must also include an outline of how you analyzed your data. You will do this by describing the qualitative and quantitative methods they used for measuring and interpreting variation within their data.</a:t>
            </a:r>
          </a:p>
          <a:p>
            <a:endParaRPr lang="en-US" baseline="0" dirty="0"/>
          </a:p>
          <a:p>
            <a:r>
              <a:rPr lang="en-US" baseline="0" dirty="0"/>
              <a:t>The DNP student QI projects will also utilize descriptive statistics and use these data findings to draw inferences from their data.  </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15</a:t>
            </a:fld>
            <a:endParaRPr lang="en-US" dirty="0"/>
          </a:p>
        </p:txBody>
      </p:sp>
    </p:spTree>
    <p:extLst>
      <p:ext uri="{BB962C8B-B14F-4D97-AF65-F5344CB8AC3E}">
        <p14:creationId xmlns:p14="http://schemas.microsoft.com/office/powerpoint/2010/main" val="3177827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a:t>In</a:t>
            </a:r>
            <a:r>
              <a:rPr lang="en-US" baseline="0" dirty="0"/>
              <a:t> the methods section you should also describe how you addressed the ethical aspects of implementing the intervention that was selected and how any real or potential ethical concerns were addressed. </a:t>
            </a:r>
          </a:p>
          <a:p>
            <a:endParaRPr lang="en-US" baseline="0" dirty="0"/>
          </a:p>
          <a:p>
            <a:r>
              <a:rPr lang="en-US" baseline="0" dirty="0"/>
              <a:t>There should be enough information included in the write-up that the reviewer(s) are able to be sure that that the student thought through all of the ethical considerations related to their QI projects.  </a:t>
            </a:r>
          </a:p>
          <a:p>
            <a:endParaRPr lang="en-US" sz="1600" baseline="0" dirty="0"/>
          </a:p>
          <a:p>
            <a:r>
              <a:rPr lang="en-US" sz="1600" baseline="0" dirty="0"/>
              <a:t>For example:</a:t>
            </a:r>
          </a:p>
          <a:p>
            <a:r>
              <a:rPr lang="en-US" sz="1600" dirty="0"/>
              <a:t>How did the student select the population that will benefit from the implementation of the evidence-based QI project?</a:t>
            </a:r>
          </a:p>
          <a:p>
            <a:pPr lvl="1"/>
            <a:r>
              <a:rPr lang="en-US" sz="1600" dirty="0"/>
              <a:t>Did</a:t>
            </a:r>
            <a:r>
              <a:rPr lang="en-US" sz="1600" baseline="0" dirty="0"/>
              <a:t> they include </a:t>
            </a:r>
            <a:r>
              <a:rPr lang="en-US" sz="1600" dirty="0"/>
              <a:t>vulnerable populations in their intervention?  </a:t>
            </a:r>
          </a:p>
          <a:p>
            <a:pPr lvl="1"/>
            <a:endParaRPr lang="en-US" sz="1600" dirty="0"/>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sz="1600" dirty="0"/>
              <a:t>Keep in mind, when implementing QI there is more risk to the populations who are excluded from participating in the implementation of an evidence-based intervention than there is to those who are included in the project.  You want to be sure that vulnerable populations are included, not excluded. If a vulnerable population was excluded they should outline their rationale for this exclusion.</a:t>
            </a:r>
          </a:p>
          <a:p>
            <a:pPr lvl="1"/>
            <a:endParaRPr lang="en-US" sz="1600"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16</a:t>
            </a:fld>
            <a:endParaRPr lang="en-US" dirty="0"/>
          </a:p>
        </p:txBody>
      </p:sp>
    </p:spTree>
    <p:extLst>
      <p:ext uri="{BB962C8B-B14F-4D97-AF65-F5344CB8AC3E}">
        <p14:creationId xmlns:p14="http://schemas.microsoft.com/office/powerpoint/2010/main" val="1906782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are a description</a:t>
            </a:r>
            <a:r>
              <a:rPr lang="en-US" baseline="0" dirty="0"/>
              <a:t> of what was found during the QI Project.</a:t>
            </a:r>
          </a:p>
          <a:p>
            <a:endParaRPr lang="en-US" baseline="0" dirty="0"/>
          </a:p>
          <a:p>
            <a:r>
              <a:rPr lang="en-US" baseline="0" dirty="0"/>
              <a:t>The results section should include:</a:t>
            </a:r>
          </a:p>
          <a:p>
            <a:r>
              <a:rPr lang="en-US" sz="1200" dirty="0"/>
              <a:t>1) The initial steps of the intervention(s) and their evolution over time (</a:t>
            </a:r>
            <a:r>
              <a:rPr lang="en-US" sz="1200" dirty="0" err="1"/>
              <a:t>eg</a:t>
            </a:r>
            <a:r>
              <a:rPr lang="en-US" sz="1200" dirty="0"/>
              <a:t>, time line diagram, flowchart, or table), including modifications made to the intervention during the project</a:t>
            </a:r>
          </a:p>
          <a:p>
            <a:r>
              <a:rPr lang="en-US" sz="1200" dirty="0"/>
              <a:t>2) Details of the structure, process,</a:t>
            </a:r>
            <a:r>
              <a:rPr lang="en-US" sz="1200" baseline="0" dirty="0"/>
              <a:t> outcome, and balancing</a:t>
            </a:r>
            <a:r>
              <a:rPr lang="en-US" sz="1200" dirty="0"/>
              <a:t> measures </a:t>
            </a:r>
          </a:p>
          <a:p>
            <a:r>
              <a:rPr lang="en-US" sz="1200" dirty="0"/>
              <a:t>3) Contextual elements related to the intervention(s)</a:t>
            </a:r>
          </a:p>
          <a:p>
            <a:r>
              <a:rPr lang="en-US" sz="1200" dirty="0"/>
              <a:t>4) Observed associations between outcomes, interventions, and relevant contextual elements.</a:t>
            </a:r>
            <a:r>
              <a:rPr lang="en-US" sz="1200" dirty="0">
                <a:solidFill>
                  <a:schemeClr val="accent1">
                    <a:lumMod val="60000"/>
                    <a:lumOff val="40000"/>
                  </a:schemeClr>
                </a:solidFill>
              </a:rPr>
              <a:t> Note: Students need to consult with their advisor to make sure that their inferences are not beyond the scope of the project or data collected.</a:t>
            </a:r>
            <a:endParaRPr lang="en-US" sz="1200" dirty="0"/>
          </a:p>
          <a:p>
            <a:r>
              <a:rPr lang="en-US" sz="1200" dirty="0"/>
              <a:t>5) Unintended consequences such as unexpected benefits, problems, failures, or costs associated with the intervention(s)</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17</a:t>
            </a:fld>
            <a:endParaRPr lang="en-US" dirty="0"/>
          </a:p>
        </p:txBody>
      </p:sp>
    </p:spTree>
    <p:extLst>
      <p:ext uri="{BB962C8B-B14F-4D97-AF65-F5344CB8AC3E}">
        <p14:creationId xmlns:p14="http://schemas.microsoft.com/office/powerpoint/2010/main" val="13229017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Discussion section answers the question – What</a:t>
            </a:r>
            <a:r>
              <a:rPr lang="en-US" baseline="0" dirty="0"/>
              <a:t> do these results mean?  </a:t>
            </a:r>
          </a:p>
          <a:p>
            <a:r>
              <a:rPr lang="en-US" baseline="0" dirty="0"/>
              <a:t>And </a:t>
            </a:r>
            <a:r>
              <a:rPr lang="en-US" dirty="0"/>
              <a:t>includes a discussion of the key findings and the relevance of these key findings</a:t>
            </a:r>
            <a:r>
              <a:rPr lang="en-US" baseline="0" dirty="0"/>
              <a:t> to the rationale and specific aims of the QI project. The discussion should also outline the particular strengths and weaknesses of the project.</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18</a:t>
            </a:fld>
            <a:endParaRPr lang="en-US" dirty="0"/>
          </a:p>
        </p:txBody>
      </p:sp>
    </p:spTree>
    <p:extLst>
      <p:ext uri="{BB962C8B-B14F-4D97-AF65-F5344CB8AC3E}">
        <p14:creationId xmlns:p14="http://schemas.microsoft.com/office/powerpoint/2010/main" val="4230691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a:t>The discussion section is where the student interprets and summarizes their key findings.</a:t>
            </a:r>
          </a:p>
          <a:p>
            <a:endParaRPr lang="en-US" dirty="0"/>
          </a:p>
          <a:p>
            <a:r>
              <a:rPr lang="en-US" dirty="0"/>
              <a:t>You </a:t>
            </a:r>
            <a:r>
              <a:rPr lang="en-US" baseline="0" dirty="0"/>
              <a:t>need </a:t>
            </a:r>
            <a:r>
              <a:rPr lang="en-US" dirty="0"/>
              <a:t>to make sure that the interpretation is within the scope of the DNP project and the type of measures that you used to measure QI project implementation</a:t>
            </a:r>
            <a:r>
              <a:rPr lang="en-US" baseline="0" dirty="0"/>
              <a:t> progress. </a:t>
            </a:r>
            <a:r>
              <a:rPr lang="en-US" dirty="0"/>
              <a:t>  </a:t>
            </a:r>
          </a:p>
          <a:p>
            <a:endParaRPr lang="en-US" dirty="0"/>
          </a:p>
          <a:p>
            <a:r>
              <a:rPr lang="en-US" dirty="0"/>
              <a:t>For example, the SQUIRE sub-component one that says to discuss the nature of the association between the intervention(s) and the outcomes will be limited to a description of what was done and what was observed. The methods used for the DNP projects do not make it possible for the students to determine other types of associations. For example, it is beyond the scope of the DNP project for the student to determine whether </a:t>
            </a:r>
            <a:r>
              <a:rPr lang="en-US" baseline="0" dirty="0"/>
              <a:t>one implementation method was more effective than another.</a:t>
            </a:r>
            <a:r>
              <a:rPr lang="en-US" dirty="0"/>
              <a:t> </a:t>
            </a:r>
          </a:p>
          <a:p>
            <a:endParaRPr lang="en-US" dirty="0"/>
          </a:p>
          <a:p>
            <a:r>
              <a:rPr lang="en-US" dirty="0"/>
              <a:t>The </a:t>
            </a:r>
            <a:r>
              <a:rPr lang="en-US" baseline="0" dirty="0"/>
              <a:t>DNP Project findings should include a clear description of what the key findings mean. </a:t>
            </a:r>
          </a:p>
          <a:p>
            <a:pPr marL="342900" marR="0" lvl="0" indent="-342900" algn="l" defTabSz="457200" rtl="0" eaLnBrk="0" fontAlgn="base" latinLnBrk="0" hangingPunct="0">
              <a:lnSpc>
                <a:spcPct val="100000"/>
              </a:lnSpc>
              <a:spcBef>
                <a:spcPct val="20000"/>
              </a:spcBef>
              <a:spcAft>
                <a:spcPct val="0"/>
              </a:spcAft>
              <a:buClrTx/>
              <a:buSzTx/>
              <a:buFont typeface="Arial" charset="0"/>
              <a:buChar char="•"/>
              <a:tabLst/>
              <a:defRPr/>
            </a:pPr>
            <a:r>
              <a:rPr lang="en-US" baseline="0" dirty="0"/>
              <a:t>For example:   </a:t>
            </a:r>
            <a:r>
              <a:rPr kumimoji="0" lang="en-US" sz="2000" b="0" i="0" u="none" strike="noStrike" kern="1200" cap="none" spc="0" normalizeH="0" baseline="0" noProof="0" dirty="0">
                <a:ln>
                  <a:noFill/>
                </a:ln>
                <a:solidFill>
                  <a:srgbClr val="AD0101">
                    <a:lumMod val="60000"/>
                    <a:lumOff val="40000"/>
                  </a:srgbClr>
                </a:solidFill>
                <a:effectLst/>
                <a:uLnTx/>
                <a:uFillTx/>
                <a:latin typeface="Helvetica" panose="020B0604020202020204" pitchFamily="34" charset="0"/>
                <a:ea typeface="+mn-ea"/>
              </a:rPr>
              <a:t>after we did A we saw B. While we implemented A there C, D, and E contextual elements that were identified to be a barrier. These findings have implications for how we plan future QI Projects because…  Describe why this might be similar or different from the experience of other who have implemented similar projects based on a review of the literature.</a:t>
            </a:r>
            <a:endParaRPr kumimoji="0" lang="en-US" sz="2000" b="0" i="0" u="none" strike="noStrike" kern="1200" cap="none" spc="0" normalizeH="0" baseline="0" noProof="0" dirty="0">
              <a:ln>
                <a:noFill/>
              </a:ln>
              <a:solidFill>
                <a:prstClr val="black"/>
              </a:solidFill>
              <a:effectLst/>
              <a:uLnTx/>
              <a:uFillTx/>
              <a:latin typeface="Helvetica" panose="020B0604020202020204" pitchFamily="34" charset="0"/>
              <a:ea typeface="+mn-ea"/>
            </a:endParaRP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19</a:t>
            </a:fld>
            <a:endParaRPr lang="en-US" dirty="0"/>
          </a:p>
        </p:txBody>
      </p:sp>
    </p:spTree>
    <p:extLst>
      <p:ext uri="{BB962C8B-B14F-4D97-AF65-F5344CB8AC3E}">
        <p14:creationId xmlns:p14="http://schemas.microsoft.com/office/powerpoint/2010/main" val="313716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the limitation sections the DNP QI project write-ups will describe the limitations of this work.  Usual limitations are that the QI Project is context specific. That means that the QI project outcomes are not generalizable.  However, there may be some of the implementation methods that were utilized that could be generalized to other similar types of QI Projects. </a:t>
            </a:r>
          </a:p>
          <a:p>
            <a:r>
              <a:rPr lang="en-US" baseline="0" dirty="0"/>
              <a:t>IN other words, the QI Project findings can inform the design and methods of measuring QI progress in future QI projects that have similar AIMs.  </a:t>
            </a:r>
          </a:p>
          <a:p>
            <a:endParaRPr lang="en-US" baseline="0" dirty="0"/>
          </a:p>
          <a:p>
            <a:r>
              <a:rPr lang="en-US" baseline="0" dirty="0"/>
              <a:t>Other potential limitations should also be discussed.</a:t>
            </a:r>
          </a:p>
          <a:p>
            <a:r>
              <a:rPr lang="en-US" baseline="0" dirty="0"/>
              <a:t>For example, Factors that might have limited internal validity such as confounding bias, or imprecision in the designing, methods, measurement or analysis should be described.  In addition, any steps that the QI Project Leader took to minimize or adjust for limitations should be described. </a:t>
            </a:r>
          </a:p>
          <a:p>
            <a:endParaRPr lang="en-US" baseline="0" dirty="0"/>
          </a:p>
          <a:p>
            <a:r>
              <a:rPr lang="en-US" baseline="0" dirty="0"/>
              <a:t>For example, if the charts were audited to measure QI progress then the QI project leader needs to describe how they minimized  data collection bias by ensuring that the charts audited were randomly selected.</a:t>
            </a:r>
          </a:p>
          <a:p>
            <a:endParaRPr lang="en-US" baseline="0" dirty="0"/>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20</a:t>
            </a:fld>
            <a:endParaRPr lang="en-US" dirty="0"/>
          </a:p>
        </p:txBody>
      </p:sp>
    </p:spTree>
    <p:extLst>
      <p:ext uri="{BB962C8B-B14F-4D97-AF65-F5344CB8AC3E}">
        <p14:creationId xmlns:p14="http://schemas.microsoft.com/office/powerpoint/2010/main" val="1855446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conclusions should describe the usefulness</a:t>
            </a:r>
            <a:r>
              <a:rPr lang="en-US" baseline="0" dirty="0"/>
              <a:t> of the QI Project to inform other projects. The sustainability of the QI Project and the potential for spreading this type of QI Project to other units.  This section also includes the implications for practice, the implications d for further study in the field, and suggestions for next steps.</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21</a:t>
            </a:fld>
            <a:endParaRPr lang="en-US" dirty="0"/>
          </a:p>
        </p:txBody>
      </p:sp>
    </p:spTree>
    <p:extLst>
      <p:ext uri="{BB962C8B-B14F-4D97-AF65-F5344CB8AC3E}">
        <p14:creationId xmlns:p14="http://schemas.microsoft.com/office/powerpoint/2010/main" val="2620015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a:t>
            </a:r>
            <a:r>
              <a:rPr lang="en-US" baseline="0" dirty="0"/>
              <a:t> final SQUIRE Guideline component is for the author to include, if applicable, t</a:t>
            </a:r>
            <a:r>
              <a:rPr lang="en-US" dirty="0"/>
              <a:t>he</a:t>
            </a:r>
            <a:r>
              <a:rPr lang="en-US" baseline="0" dirty="0"/>
              <a:t> name of the funding agency in the QI Project write-up and the role, if any, of the funding organization in the design, implementation, interpretation, and reporting of these QI project findings.</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22</a:t>
            </a:fld>
            <a:endParaRPr lang="en-US" dirty="0"/>
          </a:p>
        </p:txBody>
      </p:sp>
    </p:spTree>
    <p:extLst>
      <p:ext uri="{BB962C8B-B14F-4D97-AF65-F5344CB8AC3E}">
        <p14:creationId xmlns:p14="http://schemas.microsoft.com/office/powerpoint/2010/main" val="616115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reminders:</a:t>
            </a:r>
            <a:endParaRPr lang="en-US" baseline="0" dirty="0"/>
          </a:p>
          <a:p>
            <a:pPr marL="0" indent="0">
              <a:buNone/>
            </a:pPr>
            <a:r>
              <a:rPr lang="en-US" sz="1200" dirty="0"/>
              <a:t>Not all of the sub-components need to be included in the DNP Project write-up.  </a:t>
            </a:r>
          </a:p>
          <a:p>
            <a:endParaRPr lang="en-US" sz="1200" dirty="0"/>
          </a:p>
          <a:p>
            <a:pPr marL="0" indent="0">
              <a:buNone/>
            </a:pPr>
            <a:r>
              <a:rPr lang="en-US" sz="1200" dirty="0"/>
              <a:t>We are working on identifying which of these sub-components are mandatory for all University of Maryland DNP students.</a:t>
            </a:r>
          </a:p>
          <a:p>
            <a:pPr marL="0" indent="0">
              <a:buNone/>
            </a:pPr>
            <a:endParaRPr lang="en-US" sz="1200" dirty="0"/>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23</a:t>
            </a:fld>
            <a:endParaRPr lang="en-US" dirty="0"/>
          </a:p>
        </p:txBody>
      </p:sp>
    </p:spTree>
    <p:extLst>
      <p:ext uri="{BB962C8B-B14F-4D97-AF65-F5344CB8AC3E}">
        <p14:creationId xmlns:p14="http://schemas.microsoft.com/office/powerpoint/2010/main" val="290355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attention</a:t>
            </a:r>
            <a:r>
              <a:rPr lang="en-US" baseline="0" dirty="0"/>
              <a:t> to this presentation.</a:t>
            </a:r>
          </a:p>
          <a:p>
            <a:endParaRPr lang="en-US" baseline="0" dirty="0"/>
          </a:p>
          <a:p>
            <a:r>
              <a:rPr lang="en-US" dirty="0"/>
              <a:t>Please reach out to me if you have any</a:t>
            </a:r>
            <a:r>
              <a:rPr lang="en-US" baseline="0" dirty="0"/>
              <a:t> questions or comments about this presentation or the SQUIRE Guidelines.</a:t>
            </a:r>
          </a:p>
          <a:p>
            <a:r>
              <a:rPr lang="en-US" baseline="0" dirty="0"/>
              <a:t>Please click on the link and respond to the survey questions about this presentation. Your comments will help us improve the QI Briefs.</a:t>
            </a:r>
          </a:p>
          <a:p>
            <a:endParaRPr lang="en-US" baseline="0"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24</a:t>
            </a:fld>
            <a:endParaRPr lang="en-US" dirty="0"/>
          </a:p>
        </p:txBody>
      </p:sp>
    </p:spTree>
    <p:extLst>
      <p:ext uri="{BB962C8B-B14F-4D97-AF65-F5344CB8AC3E}">
        <p14:creationId xmlns:p14="http://schemas.microsoft.com/office/powerpoint/2010/main" val="2295780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elvetica" panose="020B0604020202020204" pitchFamily="34" charset="0"/>
                <a:cs typeface="Helvetica"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lowchart: Decision 3"/>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
        <p:nvSpPr>
          <p:cNvPr id="5" name="Footer Placeholder 4"/>
          <p:cNvSpPr>
            <a:spLocks noGrp="1"/>
          </p:cNvSpPr>
          <p:nvPr>
            <p:ph type="ftr" sz="quarter" idx="11"/>
          </p:nvPr>
        </p:nvSpPr>
        <p:spPr>
          <a:xfrm>
            <a:off x="3124200" y="6356350"/>
            <a:ext cx="2895600" cy="365125"/>
          </a:xfrm>
        </p:spPr>
        <p:txBody>
          <a:bodyPr/>
          <a:lstStyle/>
          <a:p>
            <a:r>
              <a:rPr lang="en-US"/>
              <a:t>dbingham@son.umaryland.edu</a:t>
            </a:r>
            <a:endParaRPr lang="en-US" dirty="0"/>
          </a:p>
        </p:txBody>
      </p:sp>
      <p:sp>
        <p:nvSpPr>
          <p:cNvPr id="6" name="Date Placeholder 3"/>
          <p:cNvSpPr>
            <a:spLocks noGrp="1"/>
          </p:cNvSpPr>
          <p:nvPr>
            <p:ph type="dt" sz="half" idx="2"/>
          </p:nvPr>
        </p:nvSpPr>
        <p:spPr>
          <a:xfrm>
            <a:off x="457200" y="6356350"/>
            <a:ext cx="3200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1114605"/>
            <a:ext cx="8229600" cy="1143000"/>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46527" y="2479215"/>
            <a:ext cx="8229600" cy="3655525"/>
          </a:xfr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3"/>
          </p:nvPr>
        </p:nvSpPr>
        <p:spPr>
          <a:xfrm>
            <a:off x="3729342" y="6356350"/>
            <a:ext cx="268605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a:t>dbingham@son.umaryland.edu  </a:t>
            </a:r>
          </a:p>
        </p:txBody>
      </p:sp>
      <p:sp>
        <p:nvSpPr>
          <p:cNvPr id="5" name="Date Placeholder 3"/>
          <p:cNvSpPr>
            <a:spLocks noGrp="1"/>
          </p:cNvSpPr>
          <p:nvPr>
            <p:ph type="dt" sz="half" idx="2"/>
          </p:nvPr>
        </p:nvSpPr>
        <p:spPr>
          <a:xfrm>
            <a:off x="457200" y="6356350"/>
            <a:ext cx="3200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Helvetica" panose="020B0604020202020204" pitchFamily="34" charset="0"/>
                <a:cs typeface="Helvetica"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2"/>
          </p:nvPr>
        </p:nvSpPr>
        <p:spPr>
          <a:xfrm>
            <a:off x="457199" y="6356350"/>
            <a:ext cx="2543175"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dbingham@son.umaryland.edu</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4749" y="1250004"/>
            <a:ext cx="8142051"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2393004"/>
            <a:ext cx="8229600" cy="37331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667000" cy="365125"/>
          </a:xfrm>
          <a:prstGeom prst="rect">
            <a:avLst/>
          </a:prstGeom>
        </p:spPr>
        <p:txBody>
          <a:bodyPr vert="horz" lIns="91440" tIns="45720" rIns="91440" bIns="45720" rtlCol="0" anchor="ctr"/>
          <a:lstStyle>
            <a:lvl1pPr marL="0" marR="0" indent="0" algn="l" defTabSz="457200" rtl="0" eaLnBrk="1" fontAlgn="auto" latinLnBrk="0" hangingPunct="1">
              <a:lnSpc>
                <a:spcPct val="100000"/>
              </a:lnSpc>
              <a:spcBef>
                <a:spcPts val="0"/>
              </a:spcBef>
              <a:spcAft>
                <a:spcPts val="0"/>
              </a:spcAft>
              <a:buClrTx/>
              <a:buSzTx/>
              <a:buFontTx/>
              <a:buNone/>
              <a:tabLst/>
              <a:defRPr sz="1200">
                <a:solidFill>
                  <a:schemeClr val="tx1">
                    <a:tint val="75000"/>
                  </a:schemeClr>
                </a:solidFill>
                <a:latin typeface="+mn-lt"/>
              </a:defRPr>
            </a:lvl1pPr>
          </a:lstStyle>
          <a:p>
            <a:pPr>
              <a:defRPr/>
            </a:pPr>
            <a:endParaRPr lang="en-US" dirty="0"/>
          </a:p>
          <a:p>
            <a:pPr>
              <a:defRPr/>
            </a:pPr>
            <a:r>
              <a:rPr lang="en-US" dirty="0"/>
              <a:t>Segment 1.3: Released Spring 2017</a:t>
            </a:r>
          </a:p>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dbingham@son.umaryland.edu</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Lst>
  <p:hf hdr="0" dt="0"/>
  <p:txStyles>
    <p:titleStyle>
      <a:lvl1pPr algn="ctr" defTabSz="457200" rtl="0" eaLnBrk="0" fontAlgn="base" hangingPunct="0">
        <a:spcBef>
          <a:spcPct val="0"/>
        </a:spcBef>
        <a:spcAft>
          <a:spcPct val="0"/>
        </a:spcAft>
        <a:defRPr sz="32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bingham@son.umaryland.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 y="2817627"/>
            <a:ext cx="9144000" cy="2913322"/>
          </a:xfrm>
        </p:spPr>
        <p:txBody>
          <a:bodyPr/>
          <a:lstStyle/>
          <a:p>
            <a:r>
              <a:rPr lang="en-US" sz="3600" b="1" dirty="0"/>
              <a:t>Standards for </a:t>
            </a:r>
            <a:r>
              <a:rPr lang="en-US" sz="3600" b="1" dirty="0" err="1"/>
              <a:t>QUality</a:t>
            </a:r>
            <a:r>
              <a:rPr lang="en-US" sz="3600" b="1" dirty="0"/>
              <a:t> Improvement Reporting Excellence (SQUIRE) 2.0 </a:t>
            </a:r>
            <a:br>
              <a:rPr lang="en-US" sz="3600" b="1" dirty="0"/>
            </a:br>
            <a:r>
              <a:rPr lang="en-US" sz="2400" b="1" dirty="0"/>
              <a:t>Part 2 – Description of Components</a:t>
            </a:r>
            <a:br>
              <a:rPr lang="en-US" sz="4000" b="1" dirty="0"/>
            </a:br>
            <a:br>
              <a:rPr lang="en-US" sz="1800" b="1" dirty="0"/>
            </a:br>
            <a:r>
              <a:rPr lang="en-US" sz="2800" dirty="0"/>
              <a:t>Presented by:</a:t>
            </a:r>
            <a:br>
              <a:rPr lang="en-US" sz="2800" dirty="0"/>
            </a:br>
            <a:r>
              <a:rPr lang="en-US" sz="2800" dirty="0"/>
              <a:t>Debra Bingham, </a:t>
            </a:r>
            <a:r>
              <a:rPr lang="en-US" sz="2800" dirty="0" err="1"/>
              <a:t>DrPH</a:t>
            </a:r>
            <a:r>
              <a:rPr lang="en-US" sz="2800" dirty="0"/>
              <a:t>, RN, FAAN</a:t>
            </a:r>
            <a:br>
              <a:rPr lang="en-US" sz="2800" dirty="0"/>
            </a:br>
            <a:r>
              <a:rPr lang="en-US" sz="2000" dirty="0"/>
              <a:t>Associate Professor for</a:t>
            </a:r>
            <a:br>
              <a:rPr lang="en-US" sz="2000" dirty="0"/>
            </a:br>
            <a:r>
              <a:rPr lang="en-US" sz="2000" dirty="0"/>
              <a:t>Healthcare Quality and Safety</a:t>
            </a:r>
            <a:br>
              <a:rPr lang="en-US" sz="2000" dirty="0"/>
            </a:br>
            <a:r>
              <a:rPr lang="en-US" sz="2000" dirty="0"/>
              <a:t>Department of Partnerships, Professional Education, and Practice</a:t>
            </a:r>
            <a:br>
              <a:rPr lang="en-US" sz="2000" dirty="0"/>
            </a:br>
            <a:r>
              <a:rPr lang="en-US" sz="2000" dirty="0">
                <a:hlinkClick r:id="rId3"/>
              </a:rPr>
              <a:t>dbingham@umaryland.edu</a:t>
            </a:r>
            <a:br>
              <a:rPr lang="en-US" sz="2000" dirty="0"/>
            </a:br>
            <a:br>
              <a:rPr lang="en-US" sz="1600" dirty="0"/>
            </a:br>
            <a:endParaRPr lang="en-US" sz="1600" dirty="0"/>
          </a:p>
        </p:txBody>
      </p:sp>
      <p:sp>
        <p:nvSpPr>
          <p:cNvPr id="6" name="Flowchart: Decision 5"/>
          <p:cNvSpPr/>
          <p:nvPr/>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QI Brief</a:t>
            </a:r>
          </a:p>
        </p:txBody>
      </p:sp>
      <p:sp>
        <p:nvSpPr>
          <p:cNvPr id="5"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373643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9076"/>
            <a:ext cx="8229600" cy="1143000"/>
          </a:xfrm>
        </p:spPr>
        <p:txBody>
          <a:bodyPr/>
          <a:lstStyle/>
          <a:p>
            <a:r>
              <a:rPr lang="en-US" dirty="0"/>
              <a:t>Objectives</a:t>
            </a:r>
          </a:p>
        </p:txBody>
      </p:sp>
      <p:sp>
        <p:nvSpPr>
          <p:cNvPr id="3" name="Content Placeholder 2"/>
          <p:cNvSpPr>
            <a:spLocks noGrp="1"/>
          </p:cNvSpPr>
          <p:nvPr>
            <p:ph idx="1"/>
          </p:nvPr>
        </p:nvSpPr>
        <p:spPr>
          <a:xfrm>
            <a:off x="712381" y="1824489"/>
            <a:ext cx="7974419" cy="3535363"/>
          </a:xfrm>
        </p:spPr>
        <p:txBody>
          <a:bodyPr/>
          <a:lstStyle/>
          <a:p>
            <a:r>
              <a:rPr lang="en-US" dirty="0"/>
              <a:t>Describe the 18 SQUIRE 2.0 components.</a:t>
            </a:r>
          </a:p>
          <a:p>
            <a:r>
              <a:rPr lang="en-US" dirty="0"/>
              <a:t>Discuss how the SQUIRE Guidelines related to the DNP Projects</a:t>
            </a:r>
          </a:p>
          <a:p>
            <a:pPr lvl="1"/>
            <a:r>
              <a:rPr lang="en-US" dirty="0"/>
              <a:t>Planning</a:t>
            </a:r>
          </a:p>
          <a:p>
            <a:pPr lvl="1"/>
            <a:r>
              <a:rPr lang="en-US" dirty="0"/>
              <a:t>Write-up</a:t>
            </a:r>
          </a:p>
          <a:p>
            <a:pPr lvl="1"/>
            <a:r>
              <a:rPr lang="en-US" dirty="0"/>
              <a:t>Poster</a:t>
            </a:r>
          </a:p>
          <a:p>
            <a:pPr lvl="1"/>
            <a:r>
              <a:rPr lang="en-US" dirty="0"/>
              <a:t>Presentation(s)</a:t>
            </a:r>
          </a:p>
        </p:txBody>
      </p:sp>
      <p:sp>
        <p:nvSpPr>
          <p:cNvPr id="4" name="Footer Placeholder 3"/>
          <p:cNvSpPr>
            <a:spLocks noGrp="1"/>
          </p:cNvSpPr>
          <p:nvPr>
            <p:ph type="ftr" sz="quarter" idx="3"/>
          </p:nvPr>
        </p:nvSpPr>
        <p:spPr>
          <a:xfrm>
            <a:off x="3486150" y="6452235"/>
            <a:ext cx="2686050" cy="365125"/>
          </a:xfrm>
        </p:spPr>
        <p:txBody>
          <a:bodyPr/>
          <a:lstStyle/>
          <a:p>
            <a:pPr>
              <a:defRPr/>
            </a:pPr>
            <a:r>
              <a:rPr lang="en-US" dirty="0"/>
              <a:t>dbingham@umaryland.edu</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2</a:t>
            </a:fld>
            <a:endParaRPr lang="en-US" dirty="0"/>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
        <p:nvSpPr>
          <p:cNvPr id="8" name="Rectangle 7"/>
          <p:cNvSpPr/>
          <p:nvPr/>
        </p:nvSpPr>
        <p:spPr>
          <a:xfrm>
            <a:off x="582929" y="5080635"/>
            <a:ext cx="8516679" cy="1382232"/>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presentation is based on the work of:</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Ogrinc</a:t>
            </a:r>
            <a:r>
              <a:rPr kumimoji="0" lang="en-US" sz="1800" b="0" i="0" u="none" strike="noStrike" kern="1200" cap="none" spc="0" normalizeH="0" baseline="0" noProof="0" dirty="0">
                <a:ln>
                  <a:noFill/>
                </a:ln>
                <a:solidFill>
                  <a:prstClr val="black"/>
                </a:solidFill>
                <a:effectLst/>
                <a:uLnTx/>
                <a:uFillTx/>
                <a:latin typeface="Calibri"/>
                <a:ea typeface="+mn-ea"/>
                <a:cs typeface="+mn-cs"/>
              </a:rPr>
              <a:t>, G., Davies, L., Goodman, 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Batalden</a:t>
            </a:r>
            <a:r>
              <a:rPr kumimoji="0" lang="en-US" sz="1800" b="0" i="0" u="none" strike="noStrike" kern="1200" cap="none" spc="0" normalizeH="0" baseline="0" noProof="0" dirty="0">
                <a:ln>
                  <a:noFill/>
                </a:ln>
                <a:solidFill>
                  <a:prstClr val="black"/>
                </a:solidFill>
                <a:effectLst/>
                <a:uLnTx/>
                <a:uFillTx/>
                <a:latin typeface="Calibri"/>
                <a:ea typeface="+mn-ea"/>
                <a:cs typeface="+mn-cs"/>
              </a:rPr>
              <a:t>, Pl, and Davidoff, F. (2015). SQUIRE 2.0 (Standards for Quality Improvement Reporting Excellence) Revised publication guidelines from a detailed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concensus</a:t>
            </a:r>
            <a:r>
              <a:rPr kumimoji="0" lang="en-US" sz="1800" b="0" i="0" u="none" strike="noStrike" kern="1200" cap="none" spc="0" normalizeH="0" baseline="0" noProof="0" dirty="0">
                <a:ln>
                  <a:noFill/>
                </a:ln>
                <a:solidFill>
                  <a:prstClr val="black"/>
                </a:solidFill>
                <a:effectLst/>
                <a:uLnTx/>
                <a:uFillTx/>
                <a:latin typeface="Calibri"/>
                <a:ea typeface="+mn-ea"/>
                <a:cs typeface="+mn-cs"/>
              </a:rPr>
              <a:t> process. </a:t>
            </a:r>
            <a:r>
              <a:rPr kumimoji="0" lang="en-US" sz="1800" b="0" i="1" u="none" strike="noStrike" kern="1200" cap="none" spc="0" normalizeH="0" baseline="0" noProof="0" dirty="0">
                <a:ln>
                  <a:noFill/>
                </a:ln>
                <a:solidFill>
                  <a:prstClr val="black"/>
                </a:solidFill>
                <a:effectLst/>
                <a:uLnTx/>
                <a:uFillTx/>
                <a:latin typeface="Calibri"/>
                <a:ea typeface="+mn-ea"/>
                <a:cs typeface="+mn-cs"/>
              </a:rPr>
              <a:t>Journal of Nursing Care Quality. </a:t>
            </a:r>
            <a:r>
              <a:rPr kumimoji="0" lang="en-US" sz="1800" b="0" i="0" u="none" strike="noStrike" kern="1200" cap="none" spc="0" normalizeH="0" baseline="0" noProof="0" dirty="0">
                <a:ln>
                  <a:noFill/>
                </a:ln>
                <a:solidFill>
                  <a:prstClr val="black"/>
                </a:solidFill>
                <a:effectLst/>
                <a:uLnTx/>
                <a:uFillTx/>
                <a:latin typeface="Calibri"/>
                <a:ea typeface="+mn-ea"/>
                <a:cs typeface="+mn-cs"/>
              </a:rPr>
              <a:t>31(1), pp.1-8.</a:t>
            </a:r>
          </a:p>
        </p:txBody>
      </p:sp>
    </p:spTree>
    <p:extLst>
      <p:ext uri="{BB962C8B-B14F-4D97-AF65-F5344CB8AC3E}">
        <p14:creationId xmlns:p14="http://schemas.microsoft.com/office/powerpoint/2010/main" val="1117234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2381" y="2019300"/>
            <a:ext cx="7974419" cy="3535363"/>
          </a:xfrm>
        </p:spPr>
        <p:txBody>
          <a:bodyPr/>
          <a:lstStyle/>
          <a:p>
            <a:pPr marL="0" indent="0">
              <a:buNone/>
            </a:pPr>
            <a:r>
              <a:rPr lang="en-US" dirty="0"/>
              <a:t>Please review the SQUIRE Guidelines Part 1 presentation before viewing Part 2.</a:t>
            </a:r>
          </a:p>
          <a:p>
            <a:pPr marL="0" indent="0">
              <a:buNone/>
            </a:pPr>
            <a:endParaRPr lang="en-US" dirty="0"/>
          </a:p>
          <a:p>
            <a:pPr marL="0" indent="0">
              <a:buNone/>
            </a:pPr>
            <a:r>
              <a:rPr lang="en-US" dirty="0"/>
              <a:t>Part 1 provides an introduction to the SQUIRE 2.0 Guidelines. This introduction describes why they were developed and when to use them.</a:t>
            </a:r>
          </a:p>
        </p:txBody>
      </p:sp>
      <p:sp>
        <p:nvSpPr>
          <p:cNvPr id="4" name="Footer Placeholder 3"/>
          <p:cNvSpPr>
            <a:spLocks noGrp="1"/>
          </p:cNvSpPr>
          <p:nvPr>
            <p:ph type="ftr" sz="quarter" idx="3"/>
          </p:nvPr>
        </p:nvSpPr>
        <p:spPr>
          <a:xfrm>
            <a:off x="3486150" y="6452235"/>
            <a:ext cx="2686050" cy="365125"/>
          </a:xfrm>
        </p:spPr>
        <p:txBody>
          <a:bodyPr/>
          <a:lstStyle/>
          <a:p>
            <a:pPr>
              <a:defRPr/>
            </a:pPr>
            <a:r>
              <a:rPr lang="en-US" dirty="0"/>
              <a:t>dbingham@umaryland.edu</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3</a:t>
            </a:fld>
            <a:endParaRPr lang="en-US" dirty="0"/>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41613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133850"/>
            <a:ext cx="8229600" cy="1143000"/>
          </a:xfrm>
        </p:spPr>
        <p:txBody>
          <a:bodyPr/>
          <a:lstStyle/>
          <a:p>
            <a:r>
              <a:rPr lang="en-US" dirty="0"/>
              <a:t>SQUIRE Retains </a:t>
            </a:r>
            <a:r>
              <a:rPr lang="en-US" dirty="0" err="1"/>
              <a:t>IMRaD</a:t>
            </a:r>
            <a:r>
              <a:rPr lang="en-US" dirty="0"/>
              <a:t> Format</a:t>
            </a:r>
          </a:p>
        </p:txBody>
      </p:sp>
      <p:sp>
        <p:nvSpPr>
          <p:cNvPr id="3" name="Content Placeholder 2"/>
          <p:cNvSpPr>
            <a:spLocks noGrp="1"/>
          </p:cNvSpPr>
          <p:nvPr>
            <p:ph idx="1"/>
          </p:nvPr>
        </p:nvSpPr>
        <p:spPr>
          <a:xfrm>
            <a:off x="546527" y="2275368"/>
            <a:ext cx="8229600" cy="3476600"/>
          </a:xfrm>
        </p:spPr>
        <p:txBody>
          <a:bodyPr/>
          <a:lstStyle/>
          <a:p>
            <a:r>
              <a:rPr lang="en-US" dirty="0"/>
              <a:t>Introduction</a:t>
            </a:r>
          </a:p>
          <a:p>
            <a:r>
              <a:rPr lang="en-US" dirty="0"/>
              <a:t>Methods</a:t>
            </a:r>
          </a:p>
          <a:p>
            <a:r>
              <a:rPr lang="en-US" dirty="0"/>
              <a:t>Results</a:t>
            </a:r>
          </a:p>
          <a:p>
            <a:r>
              <a:rPr lang="en-US" dirty="0"/>
              <a:t>Discussion</a:t>
            </a:r>
          </a:p>
          <a:p>
            <a:endParaRPr lang="en-US" dirty="0"/>
          </a:p>
          <a:p>
            <a:pPr marL="0" indent="0" algn="ctr">
              <a:buNone/>
            </a:pPr>
            <a:r>
              <a:rPr lang="en-US" dirty="0"/>
              <a:t>Also Includes sub-components within </a:t>
            </a:r>
          </a:p>
          <a:p>
            <a:pPr marL="0" indent="0" algn="ctr">
              <a:buNone/>
            </a:pPr>
            <a:r>
              <a:rPr lang="en-US" dirty="0"/>
              <a:t>the </a:t>
            </a:r>
            <a:r>
              <a:rPr lang="en-US" dirty="0" err="1"/>
              <a:t>IMRaD</a:t>
            </a:r>
            <a:r>
              <a:rPr lang="en-US" dirty="0"/>
              <a:t> Format</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4101424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216252"/>
            <a:ext cx="8229600" cy="931525"/>
          </a:xfrm>
        </p:spPr>
        <p:txBody>
          <a:bodyPr/>
          <a:lstStyle/>
          <a:p>
            <a:r>
              <a:rPr lang="en-US" sz="3600" dirty="0"/>
              <a:t>1. Title</a:t>
            </a:r>
            <a:br>
              <a:rPr lang="en-US" dirty="0"/>
            </a:br>
            <a:endParaRPr lang="en-US" dirty="0"/>
          </a:p>
        </p:txBody>
      </p:sp>
      <p:sp>
        <p:nvSpPr>
          <p:cNvPr id="3" name="Content Placeholder 2"/>
          <p:cNvSpPr>
            <a:spLocks noGrp="1"/>
          </p:cNvSpPr>
          <p:nvPr>
            <p:ph idx="1"/>
          </p:nvPr>
        </p:nvSpPr>
        <p:spPr>
          <a:xfrm>
            <a:off x="657357" y="1719206"/>
            <a:ext cx="8229600" cy="3476600"/>
          </a:xfrm>
        </p:spPr>
        <p:txBody>
          <a:bodyPr/>
          <a:lstStyle/>
          <a:p>
            <a:pPr marL="0" indent="0">
              <a:buNone/>
            </a:pPr>
            <a:r>
              <a:rPr lang="en-US" sz="2000" dirty="0"/>
              <a:t>The title should include in the type of QI Healthcare Improvement Project that was Implemented:</a:t>
            </a:r>
          </a:p>
          <a:p>
            <a:pPr lvl="1"/>
            <a:r>
              <a:rPr lang="en-US" sz="2000" dirty="0"/>
              <a:t>Quality</a:t>
            </a:r>
          </a:p>
          <a:p>
            <a:pPr lvl="1"/>
            <a:r>
              <a:rPr lang="en-US" sz="2000" dirty="0"/>
              <a:t>Safety</a:t>
            </a:r>
          </a:p>
          <a:p>
            <a:pPr lvl="1"/>
            <a:r>
              <a:rPr lang="en-US" sz="2000" dirty="0"/>
              <a:t>Effectiveness</a:t>
            </a:r>
          </a:p>
          <a:p>
            <a:pPr lvl="1"/>
            <a:r>
              <a:rPr lang="en-US" sz="2000" dirty="0"/>
              <a:t>Patient-centeredness</a:t>
            </a:r>
          </a:p>
          <a:p>
            <a:pPr lvl="1"/>
            <a:r>
              <a:rPr lang="en-US" sz="2000" dirty="0"/>
              <a:t>Timeliness</a:t>
            </a:r>
          </a:p>
          <a:p>
            <a:pPr lvl="1"/>
            <a:r>
              <a:rPr lang="en-US" sz="2000" dirty="0"/>
              <a:t>Cost</a:t>
            </a:r>
          </a:p>
          <a:p>
            <a:pPr lvl="1"/>
            <a:r>
              <a:rPr lang="en-US" sz="2000" dirty="0"/>
              <a:t>Efficiency, and/or</a:t>
            </a:r>
          </a:p>
          <a:p>
            <a:pPr lvl="1"/>
            <a:r>
              <a:rPr lang="en-US" sz="2000" dirty="0"/>
              <a:t>Equity of healthcare</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101204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216252"/>
            <a:ext cx="8229600" cy="931525"/>
          </a:xfrm>
        </p:spPr>
        <p:txBody>
          <a:bodyPr/>
          <a:lstStyle/>
          <a:p>
            <a:r>
              <a:rPr lang="en-US" sz="3600" dirty="0"/>
              <a:t>2. Abstract</a:t>
            </a:r>
            <a:br>
              <a:rPr lang="en-US" dirty="0"/>
            </a:br>
            <a:endParaRPr lang="en-US" dirty="0"/>
          </a:p>
        </p:txBody>
      </p:sp>
      <p:sp>
        <p:nvSpPr>
          <p:cNvPr id="3" name="Content Placeholder 2"/>
          <p:cNvSpPr>
            <a:spLocks noGrp="1"/>
          </p:cNvSpPr>
          <p:nvPr>
            <p:ph idx="1"/>
          </p:nvPr>
        </p:nvSpPr>
        <p:spPr>
          <a:xfrm>
            <a:off x="582929" y="2288070"/>
            <a:ext cx="8229600" cy="3476600"/>
          </a:xfrm>
        </p:spPr>
        <p:txBody>
          <a:bodyPr/>
          <a:lstStyle/>
          <a:p>
            <a:r>
              <a:rPr lang="en-US" sz="2000" dirty="0"/>
              <a:t>Include adequate information to aid in searching and indexing</a:t>
            </a:r>
          </a:p>
          <a:p>
            <a:r>
              <a:rPr lang="en-US" sz="2000" dirty="0"/>
              <a:t>“Summarize all key information” </a:t>
            </a:r>
          </a:p>
          <a:p>
            <a:r>
              <a:rPr lang="en-US" sz="2000" dirty="0"/>
              <a:t>For those who are submitting their DNP project to a peer review journal they should also follow the journal abstract format</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29508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2034959"/>
            <a:ext cx="8229600" cy="931525"/>
          </a:xfrm>
        </p:spPr>
        <p:txBody>
          <a:bodyPr/>
          <a:lstStyle/>
          <a:p>
            <a:r>
              <a:rPr lang="en-US" sz="2800" dirty="0"/>
              <a:t>3. Introduction –</a:t>
            </a:r>
            <a:r>
              <a:rPr lang="en-US" sz="2800" i="1" dirty="0"/>
              <a:t>Why did you start the project?</a:t>
            </a:r>
            <a:br>
              <a:rPr lang="en-US" i="1" dirty="0"/>
            </a:br>
            <a:r>
              <a:rPr lang="en-US" b="1" dirty="0"/>
              <a:t>Problem Description</a:t>
            </a:r>
            <a:br>
              <a:rPr lang="en-US" b="1" dirty="0"/>
            </a:br>
            <a:endParaRPr lang="en-US" b="1" dirty="0"/>
          </a:p>
        </p:txBody>
      </p:sp>
      <p:sp>
        <p:nvSpPr>
          <p:cNvPr id="3" name="Content Placeholder 2"/>
          <p:cNvSpPr>
            <a:spLocks noGrp="1"/>
          </p:cNvSpPr>
          <p:nvPr>
            <p:ph idx="1"/>
          </p:nvPr>
        </p:nvSpPr>
        <p:spPr>
          <a:xfrm>
            <a:off x="582929" y="2966484"/>
            <a:ext cx="8229600" cy="2798186"/>
          </a:xfrm>
        </p:spPr>
        <p:txBody>
          <a:bodyPr/>
          <a:lstStyle/>
          <a:p>
            <a:endParaRPr lang="en-US" sz="2400" dirty="0"/>
          </a:p>
          <a:p>
            <a:r>
              <a:rPr lang="en-US" sz="2400" dirty="0"/>
              <a:t>Describe the problem</a:t>
            </a:r>
          </a:p>
          <a:p>
            <a:r>
              <a:rPr lang="en-US" sz="2400" dirty="0"/>
              <a:t>Describe the significance of the problem</a:t>
            </a:r>
            <a:r>
              <a:rPr lang="en-US" sz="2000" dirty="0"/>
              <a:t>  </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tint val="75000"/>
                  </a:prstClr>
                </a:solidFill>
                <a:effectLst/>
                <a:uLnTx/>
                <a:uFillTx/>
                <a:latin typeface="Calibri"/>
                <a:ea typeface="+mn-ea"/>
                <a:cs typeface="+mn-cs"/>
              </a:rPr>
              <a:t>dbingham</a:t>
            </a:r>
            <a:r>
              <a:rPr lang="en-US" dirty="0">
                <a:solidFill>
                  <a:prstClr val="black">
                    <a:tint val="75000"/>
                  </a:prstClr>
                </a:solidFill>
                <a:latin typeface="Calibri"/>
              </a:rPr>
              <a:t>@</a:t>
            </a: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996114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2257761"/>
            <a:ext cx="8229600" cy="931525"/>
          </a:xfrm>
        </p:spPr>
        <p:txBody>
          <a:bodyPr/>
          <a:lstStyle/>
          <a:p>
            <a:r>
              <a:rPr lang="en-US" sz="2800" dirty="0"/>
              <a:t>4. Introduction –</a:t>
            </a:r>
            <a:r>
              <a:rPr lang="en-US" sz="2800" i="1" dirty="0"/>
              <a:t>Why did you start the project?</a:t>
            </a:r>
            <a:br>
              <a:rPr lang="en-US" sz="2800" i="1" dirty="0"/>
            </a:br>
            <a:r>
              <a:rPr lang="en-US" b="1" dirty="0"/>
              <a:t>Available Knowledge</a:t>
            </a:r>
            <a:br>
              <a:rPr lang="en-US" b="1" dirty="0"/>
            </a:br>
            <a:br>
              <a:rPr lang="en-US" dirty="0"/>
            </a:br>
            <a:endParaRPr lang="en-US" dirty="0"/>
          </a:p>
        </p:txBody>
      </p:sp>
      <p:sp>
        <p:nvSpPr>
          <p:cNvPr id="3" name="Content Placeholder 2"/>
          <p:cNvSpPr>
            <a:spLocks noGrp="1"/>
          </p:cNvSpPr>
          <p:nvPr>
            <p:ph idx="1"/>
          </p:nvPr>
        </p:nvSpPr>
        <p:spPr>
          <a:xfrm>
            <a:off x="582929" y="3327991"/>
            <a:ext cx="8229600" cy="2436678"/>
          </a:xfrm>
        </p:spPr>
        <p:txBody>
          <a:bodyPr/>
          <a:lstStyle/>
          <a:p>
            <a:r>
              <a:rPr lang="en-US" dirty="0"/>
              <a:t>Summarize the research findings that are relevant to the problem or the evidence-based practice gap</a:t>
            </a:r>
          </a:p>
          <a:p>
            <a:r>
              <a:rPr lang="en-US" dirty="0"/>
              <a:t>For DNP projects they need to make the case that the intervention they are implementing is the standard of care</a:t>
            </a:r>
          </a:p>
          <a:p>
            <a:endParaRPr lang="en-US" sz="2000" dirty="0"/>
          </a:p>
          <a:p>
            <a:endParaRPr lang="en-US" sz="2000"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722390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906887"/>
            <a:ext cx="8229600" cy="931525"/>
          </a:xfrm>
        </p:spPr>
        <p:txBody>
          <a:bodyPr/>
          <a:lstStyle/>
          <a:p>
            <a:r>
              <a:rPr lang="en-US" sz="2800" dirty="0"/>
              <a:t>5. Introduction – </a:t>
            </a:r>
            <a:r>
              <a:rPr lang="en-US" sz="2800" i="1" dirty="0"/>
              <a:t>Why did you start the project?</a:t>
            </a:r>
            <a:br>
              <a:rPr lang="en-US" i="1" dirty="0"/>
            </a:br>
            <a:r>
              <a:rPr lang="en-US" b="1" dirty="0"/>
              <a:t>Rationale</a:t>
            </a:r>
          </a:p>
        </p:txBody>
      </p:sp>
      <p:sp>
        <p:nvSpPr>
          <p:cNvPr id="3" name="Content Placeholder 2"/>
          <p:cNvSpPr>
            <a:spLocks noGrp="1"/>
          </p:cNvSpPr>
          <p:nvPr>
            <p:ph idx="1"/>
          </p:nvPr>
        </p:nvSpPr>
        <p:spPr>
          <a:xfrm>
            <a:off x="582929" y="2998381"/>
            <a:ext cx="8229600" cy="2766288"/>
          </a:xfrm>
        </p:spPr>
        <p:txBody>
          <a:bodyPr/>
          <a:lstStyle/>
          <a:p>
            <a:r>
              <a:rPr lang="en-US" dirty="0"/>
              <a:t>Informal or formal frameworks, models, concepts, and/or theories you used to explain the problem</a:t>
            </a:r>
          </a:p>
          <a:p>
            <a:r>
              <a:rPr lang="en-US" dirty="0"/>
              <a:t>Outline any reasons or assumptions that were used to determine the intervention</a:t>
            </a:r>
          </a:p>
          <a:p>
            <a:r>
              <a:rPr lang="en-US" dirty="0"/>
              <a:t>Outline the reasons why you expected the interventions to work</a:t>
            </a:r>
          </a:p>
          <a:p>
            <a:endParaRPr lang="en-US" sz="2000" dirty="0"/>
          </a:p>
          <a:p>
            <a:endParaRPr lang="en-US" sz="2000"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361413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642" y="1708012"/>
            <a:ext cx="8229600" cy="931525"/>
          </a:xfrm>
        </p:spPr>
        <p:txBody>
          <a:bodyPr/>
          <a:lstStyle/>
          <a:p>
            <a:r>
              <a:rPr lang="en-US" sz="2800" dirty="0"/>
              <a:t>6. Introduction – </a:t>
            </a:r>
            <a:r>
              <a:rPr lang="en-US" sz="2800" i="1" dirty="0"/>
              <a:t>Why did you start the project?</a:t>
            </a:r>
            <a:br>
              <a:rPr lang="en-US" i="1" dirty="0"/>
            </a:br>
            <a:r>
              <a:rPr lang="en-US" b="1" dirty="0"/>
              <a:t>Specific Aims</a:t>
            </a:r>
          </a:p>
        </p:txBody>
      </p:sp>
      <p:sp>
        <p:nvSpPr>
          <p:cNvPr id="3" name="Content Placeholder 2"/>
          <p:cNvSpPr>
            <a:spLocks noGrp="1"/>
          </p:cNvSpPr>
          <p:nvPr>
            <p:ph idx="1"/>
          </p:nvPr>
        </p:nvSpPr>
        <p:spPr>
          <a:xfrm>
            <a:off x="457200" y="2760044"/>
            <a:ext cx="8229600" cy="2423766"/>
          </a:xfrm>
        </p:spPr>
        <p:txBody>
          <a:bodyPr/>
          <a:lstStyle/>
          <a:p>
            <a:r>
              <a:rPr lang="en-US" dirty="0"/>
              <a:t>Purpose of the project </a:t>
            </a:r>
          </a:p>
          <a:p>
            <a:r>
              <a:rPr lang="en-US" dirty="0"/>
              <a:t>Purpose of this report (if the manuscript is being prepared for publication)</a:t>
            </a:r>
          </a:p>
          <a:p>
            <a:endParaRPr lang="en-US" sz="2000" dirty="0"/>
          </a:p>
          <a:p>
            <a:pPr marL="0" indent="0">
              <a:buNone/>
            </a:pPr>
            <a:r>
              <a:rPr lang="en-US" sz="2000" dirty="0"/>
              <a:t>Note:  AIMS statements should be sated as a SMART Objective: </a:t>
            </a:r>
          </a:p>
          <a:p>
            <a:pPr lvl="1"/>
            <a:r>
              <a:rPr lang="en-US" sz="1600" dirty="0"/>
              <a:t>Specific</a:t>
            </a:r>
          </a:p>
          <a:p>
            <a:pPr lvl="1"/>
            <a:r>
              <a:rPr lang="en-US" sz="1600" dirty="0"/>
              <a:t>Measurable</a:t>
            </a:r>
          </a:p>
          <a:p>
            <a:pPr lvl="1"/>
            <a:r>
              <a:rPr lang="en-US" sz="1600" dirty="0"/>
              <a:t>Agreed upon</a:t>
            </a:r>
          </a:p>
          <a:p>
            <a:pPr lvl="1"/>
            <a:r>
              <a:rPr lang="en-US" sz="1600" dirty="0"/>
              <a:t>Realistic</a:t>
            </a:r>
          </a:p>
          <a:p>
            <a:pPr lvl="1"/>
            <a:r>
              <a:rPr lang="en-US" sz="1600" dirty="0"/>
              <a:t>Time-based</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3587476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761" y="1385558"/>
            <a:ext cx="8408768" cy="931525"/>
          </a:xfrm>
        </p:spPr>
        <p:txBody>
          <a:bodyPr/>
          <a:lstStyle/>
          <a:p>
            <a:r>
              <a:rPr lang="en-US" sz="2800" dirty="0"/>
              <a:t>7. Methods –</a:t>
            </a:r>
            <a:r>
              <a:rPr lang="en-US" sz="2800" i="1" dirty="0"/>
              <a:t>What did you do?</a:t>
            </a:r>
            <a:br>
              <a:rPr lang="en-US" sz="2800" i="1" dirty="0"/>
            </a:br>
            <a:r>
              <a:rPr lang="en-US" sz="3600" b="1" dirty="0"/>
              <a:t>Context</a:t>
            </a:r>
            <a:br>
              <a:rPr lang="en-US" sz="2800" dirty="0"/>
            </a:br>
            <a:endParaRPr lang="en-US" sz="2800" i="1" dirty="0"/>
          </a:p>
        </p:txBody>
      </p:sp>
      <p:sp>
        <p:nvSpPr>
          <p:cNvPr id="3" name="Content Placeholder 2"/>
          <p:cNvSpPr>
            <a:spLocks noGrp="1"/>
          </p:cNvSpPr>
          <p:nvPr>
            <p:ph idx="1"/>
          </p:nvPr>
        </p:nvSpPr>
        <p:spPr>
          <a:xfrm>
            <a:off x="582929" y="2076676"/>
            <a:ext cx="8229600" cy="3606260"/>
          </a:xfrm>
        </p:spPr>
        <p:txBody>
          <a:bodyPr/>
          <a:lstStyle/>
          <a:p>
            <a:r>
              <a:rPr lang="en-US" sz="1800" dirty="0"/>
              <a:t>Describe the contextual elements considered important when the project was started. </a:t>
            </a:r>
            <a:r>
              <a:rPr lang="en-US" sz="1800" dirty="0">
                <a:solidFill>
                  <a:schemeClr val="accent6">
                    <a:lumMod val="60000"/>
                    <a:lumOff val="40000"/>
                  </a:schemeClr>
                </a:solidFill>
              </a:rPr>
              <a:t>Note:</a:t>
            </a:r>
            <a:r>
              <a:rPr lang="en-US" sz="1800" dirty="0"/>
              <a:t> </a:t>
            </a:r>
            <a:r>
              <a:rPr lang="en-US" sz="1800" dirty="0">
                <a:solidFill>
                  <a:schemeClr val="accent6">
                    <a:lumMod val="60000"/>
                    <a:lumOff val="40000"/>
                  </a:schemeClr>
                </a:solidFill>
              </a:rPr>
              <a:t>Context is difficult to measure. Measurements of context (context elements that can be quantified) are within the scope of the DNP project. </a:t>
            </a:r>
          </a:p>
          <a:p>
            <a:r>
              <a:rPr lang="en-US" sz="1800" dirty="0"/>
              <a:t>Examples of context components that are within the scope of the DNP Project are to describe:</a:t>
            </a:r>
          </a:p>
          <a:p>
            <a:pPr lvl="2"/>
            <a:r>
              <a:rPr lang="en-US" sz="1800" dirty="0"/>
              <a:t>Number of different types of health professionals affected by the change</a:t>
            </a:r>
          </a:p>
          <a:p>
            <a:pPr lvl="2"/>
            <a:r>
              <a:rPr lang="en-US" sz="1800" dirty="0"/>
              <a:t>Number of units within an organization affected by the change</a:t>
            </a:r>
          </a:p>
          <a:p>
            <a:pPr lvl="2"/>
            <a:r>
              <a:rPr lang="en-US" sz="1800" dirty="0"/>
              <a:t>Statements by team members about their past implementation experiences – have they struggled in the past or had great success? </a:t>
            </a:r>
          </a:p>
          <a:p>
            <a:pPr lvl="2"/>
            <a:r>
              <a:rPr lang="en-US" sz="1800" dirty="0"/>
              <a:t>Types of conversations the DNP student heard when introducing the project aims. </a:t>
            </a:r>
          </a:p>
          <a:p>
            <a:pPr marL="914400" lvl="2" indent="0">
              <a:buNone/>
            </a:pPr>
            <a:r>
              <a:rPr lang="en-US" sz="1800" i="1" dirty="0"/>
              <a:t>Note:  There are tools being validated that will help measure context.</a:t>
            </a:r>
          </a:p>
          <a:p>
            <a:endParaRPr lang="en-US" sz="2000"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105379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758031"/>
            <a:ext cx="8229600" cy="931525"/>
          </a:xfrm>
        </p:spPr>
        <p:txBody>
          <a:bodyPr/>
          <a:lstStyle/>
          <a:p>
            <a:r>
              <a:rPr lang="en-US" sz="2800" dirty="0"/>
              <a:t>8. Methods – </a:t>
            </a:r>
            <a:r>
              <a:rPr lang="en-US" sz="2800" i="1" dirty="0"/>
              <a:t>What did you do?</a:t>
            </a:r>
            <a:br>
              <a:rPr lang="en-US" sz="2800" i="1" dirty="0"/>
            </a:br>
            <a:r>
              <a:rPr lang="en-US" sz="3600" b="1" dirty="0"/>
              <a:t>Intervention(s)</a:t>
            </a:r>
            <a:br>
              <a:rPr lang="en-US" sz="3600" dirty="0"/>
            </a:br>
            <a:endParaRPr lang="en-US" dirty="0"/>
          </a:p>
        </p:txBody>
      </p:sp>
      <p:sp>
        <p:nvSpPr>
          <p:cNvPr id="3" name="Content Placeholder 2"/>
          <p:cNvSpPr>
            <a:spLocks noGrp="1"/>
          </p:cNvSpPr>
          <p:nvPr>
            <p:ph idx="1"/>
          </p:nvPr>
        </p:nvSpPr>
        <p:spPr>
          <a:xfrm>
            <a:off x="582929" y="3200400"/>
            <a:ext cx="8229600" cy="2915143"/>
          </a:xfrm>
        </p:spPr>
        <p:txBody>
          <a:bodyPr/>
          <a:lstStyle/>
          <a:p>
            <a:r>
              <a:rPr lang="en-US" sz="2000" dirty="0"/>
              <a:t>Clear description of the intervention(s)</a:t>
            </a:r>
          </a:p>
          <a:p>
            <a:r>
              <a:rPr lang="en-US" sz="2000" dirty="0"/>
              <a:t>Include enough detail that others could reproduce the intervention</a:t>
            </a:r>
          </a:p>
          <a:p>
            <a:r>
              <a:rPr lang="en-US" sz="2000" dirty="0"/>
              <a:t>Include specific information about the team involved in the work</a:t>
            </a:r>
          </a:p>
          <a:p>
            <a:pPr lvl="1"/>
            <a:r>
              <a:rPr lang="en-US" sz="1600" dirty="0"/>
              <a:t>For example</a:t>
            </a:r>
          </a:p>
          <a:p>
            <a:pPr lvl="2"/>
            <a:r>
              <a:rPr lang="en-US" sz="1200" dirty="0"/>
              <a:t>Who were the change champions and how were the change champions selected?</a:t>
            </a:r>
          </a:p>
          <a:p>
            <a:pPr lvl="2"/>
            <a:r>
              <a:rPr lang="en-US" sz="1200" dirty="0"/>
              <a:t>Who participated in the planning and execution of the QI project?</a:t>
            </a:r>
          </a:p>
          <a:p>
            <a:pPr lvl="2"/>
            <a:r>
              <a:rPr lang="en-US" sz="1200" dirty="0"/>
              <a:t>What were the types of strategies and tactics that were utilized when implementing the project?</a:t>
            </a:r>
          </a:p>
          <a:p>
            <a:pPr lvl="2"/>
            <a:r>
              <a:rPr lang="en-US" sz="1200" dirty="0"/>
              <a:t>How did you measure progress?</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1335077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2066375"/>
            <a:ext cx="8229600" cy="931525"/>
          </a:xfrm>
        </p:spPr>
        <p:txBody>
          <a:bodyPr/>
          <a:lstStyle/>
          <a:p>
            <a:r>
              <a:rPr lang="en-US" sz="2800" dirty="0"/>
              <a:t>9. Methods – </a:t>
            </a:r>
            <a:r>
              <a:rPr lang="en-US" sz="2800" i="1" dirty="0"/>
              <a:t>What did you do?</a:t>
            </a:r>
            <a:br>
              <a:rPr lang="en-US" sz="2800" dirty="0"/>
            </a:br>
            <a:r>
              <a:rPr lang="en-US" sz="3600" b="1" dirty="0"/>
              <a:t>Study of the Intervention(s)</a:t>
            </a:r>
            <a:br>
              <a:rPr lang="en-US" sz="3600" b="1" dirty="0"/>
            </a:br>
            <a:endParaRPr lang="en-US" sz="2800" b="1" dirty="0">
              <a:solidFill>
                <a:srgbClr val="FF0000"/>
              </a:solidFill>
            </a:endParaRPr>
          </a:p>
        </p:txBody>
      </p:sp>
      <p:sp>
        <p:nvSpPr>
          <p:cNvPr id="3" name="Content Placeholder 2"/>
          <p:cNvSpPr>
            <a:spLocks noGrp="1"/>
          </p:cNvSpPr>
          <p:nvPr>
            <p:ph idx="1"/>
          </p:nvPr>
        </p:nvSpPr>
        <p:spPr>
          <a:xfrm>
            <a:off x="536799" y="3449964"/>
            <a:ext cx="8229600" cy="1745562"/>
          </a:xfrm>
        </p:spPr>
        <p:txBody>
          <a:bodyPr/>
          <a:lstStyle/>
          <a:p>
            <a:r>
              <a:rPr lang="en-US" sz="2000" dirty="0"/>
              <a:t>Approach chosen for assessing the impact of the intervention(s)</a:t>
            </a:r>
          </a:p>
          <a:p>
            <a:r>
              <a:rPr lang="en-US" sz="2000" dirty="0">
                <a:solidFill>
                  <a:schemeClr val="bg1">
                    <a:lumMod val="75000"/>
                  </a:schemeClr>
                </a:solidFill>
              </a:rPr>
              <a:t>Approach used to establish whether the observed outcomes were due to the intervention(s). </a:t>
            </a:r>
            <a:r>
              <a:rPr lang="en-US" sz="2000" dirty="0">
                <a:solidFill>
                  <a:srgbClr val="FF0000"/>
                </a:solidFill>
              </a:rPr>
              <a:t>Note:  It is beyond the scope of the DNP Project to study the intervention(s). </a:t>
            </a:r>
            <a:endParaRPr lang="en-US" sz="2000"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4144441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527" y="1552876"/>
            <a:ext cx="8229600" cy="931525"/>
          </a:xfrm>
        </p:spPr>
        <p:txBody>
          <a:bodyPr/>
          <a:lstStyle/>
          <a:p>
            <a:r>
              <a:rPr lang="en-US" sz="2800" dirty="0"/>
              <a:t>10. Methods –</a:t>
            </a:r>
            <a:r>
              <a:rPr lang="en-US" sz="2800" i="1" dirty="0"/>
              <a:t>What did you do?</a:t>
            </a:r>
            <a:br>
              <a:rPr lang="en-US" sz="2800" dirty="0"/>
            </a:br>
            <a:r>
              <a:rPr lang="en-US" sz="3600" b="1" dirty="0"/>
              <a:t>Measures</a:t>
            </a:r>
            <a:br>
              <a:rPr lang="en-US" sz="2800" dirty="0"/>
            </a:br>
            <a:endParaRPr lang="en-US" sz="2800" dirty="0">
              <a:solidFill>
                <a:srgbClr val="FF0000"/>
              </a:solidFill>
            </a:endParaRPr>
          </a:p>
        </p:txBody>
      </p:sp>
      <p:sp>
        <p:nvSpPr>
          <p:cNvPr id="3" name="Content Placeholder 2"/>
          <p:cNvSpPr>
            <a:spLocks noGrp="1"/>
          </p:cNvSpPr>
          <p:nvPr>
            <p:ph idx="1"/>
          </p:nvPr>
        </p:nvSpPr>
        <p:spPr>
          <a:xfrm>
            <a:off x="546527" y="2505667"/>
            <a:ext cx="8229600" cy="3391550"/>
          </a:xfrm>
        </p:spPr>
        <p:txBody>
          <a:bodyPr/>
          <a:lstStyle/>
          <a:p>
            <a:r>
              <a:rPr lang="en-US" sz="2000" dirty="0"/>
              <a:t>Structure, process, and outcome measures</a:t>
            </a:r>
          </a:p>
          <a:p>
            <a:r>
              <a:rPr lang="en-US" sz="2000" dirty="0"/>
              <a:t>Balancing measures (if applicable)</a:t>
            </a:r>
          </a:p>
          <a:p>
            <a:r>
              <a:rPr lang="en-US" sz="2000" dirty="0"/>
              <a:t>Rational for selecting these measures along with operational definitions and whether the measures have been found to be valid and reliable</a:t>
            </a:r>
          </a:p>
          <a:p>
            <a:r>
              <a:rPr lang="en-US" sz="2000" dirty="0"/>
              <a:t>Describe how you measured the contextual elements that contributed to the success, failure, efficiency, and cost of the project</a:t>
            </a:r>
          </a:p>
          <a:p>
            <a:r>
              <a:rPr lang="en-US" sz="2000" dirty="0"/>
              <a:t>Methods for measuring the completeness and accuracy of data</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38124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538196"/>
            <a:ext cx="8229600" cy="1284826"/>
          </a:xfrm>
        </p:spPr>
        <p:txBody>
          <a:bodyPr/>
          <a:lstStyle/>
          <a:p>
            <a:r>
              <a:rPr lang="en-US" sz="2800" dirty="0"/>
              <a:t>11. Methods – </a:t>
            </a:r>
            <a:r>
              <a:rPr lang="en-US" sz="2800" i="1" dirty="0"/>
              <a:t>What did you do?</a:t>
            </a:r>
            <a:br>
              <a:rPr lang="en-US" sz="2800" i="1" dirty="0"/>
            </a:br>
            <a:r>
              <a:rPr lang="en-US" sz="3600" b="1" dirty="0"/>
              <a:t>Analysis</a:t>
            </a:r>
            <a:br>
              <a:rPr lang="en-US" dirty="0"/>
            </a:br>
            <a:endParaRPr lang="en-US" dirty="0"/>
          </a:p>
        </p:txBody>
      </p:sp>
      <p:sp>
        <p:nvSpPr>
          <p:cNvPr id="3" name="Content Placeholder 2"/>
          <p:cNvSpPr>
            <a:spLocks noGrp="1"/>
          </p:cNvSpPr>
          <p:nvPr>
            <p:ph idx="1"/>
          </p:nvPr>
        </p:nvSpPr>
        <p:spPr>
          <a:xfrm>
            <a:off x="582929" y="2849526"/>
            <a:ext cx="8229600" cy="2915143"/>
          </a:xfrm>
        </p:spPr>
        <p:txBody>
          <a:bodyPr/>
          <a:lstStyle/>
          <a:p>
            <a:r>
              <a:rPr lang="en-US" sz="2000" dirty="0"/>
              <a:t>Qualitative and Quantitative methods used for measuring and interpreting variation with the data</a:t>
            </a:r>
          </a:p>
          <a:p>
            <a:r>
              <a:rPr lang="en-US" sz="2000" dirty="0"/>
              <a:t>Descriptive statistics</a:t>
            </a:r>
          </a:p>
          <a:p>
            <a:r>
              <a:rPr lang="en-US" sz="2000" dirty="0"/>
              <a:t>Qualitative methods and quantitative data used to draw inferences from their data</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472775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758031"/>
            <a:ext cx="8229600" cy="931525"/>
          </a:xfrm>
        </p:spPr>
        <p:txBody>
          <a:bodyPr/>
          <a:lstStyle/>
          <a:p>
            <a:r>
              <a:rPr lang="en-US" sz="2800" dirty="0"/>
              <a:t>12. Methods - </a:t>
            </a:r>
            <a:r>
              <a:rPr lang="en-US" sz="2800" i="1" dirty="0"/>
              <a:t>What did you do?</a:t>
            </a:r>
            <a:br>
              <a:rPr lang="en-US" sz="2800" i="1" dirty="0"/>
            </a:br>
            <a:r>
              <a:rPr lang="en-US" sz="3600" b="1" dirty="0"/>
              <a:t>Ethical Considerations</a:t>
            </a:r>
            <a:br>
              <a:rPr lang="en-US" sz="3600" dirty="0"/>
            </a:br>
            <a:endParaRPr lang="en-US" dirty="0"/>
          </a:p>
        </p:txBody>
      </p:sp>
      <p:sp>
        <p:nvSpPr>
          <p:cNvPr id="3" name="Content Placeholder 2"/>
          <p:cNvSpPr>
            <a:spLocks noGrp="1"/>
          </p:cNvSpPr>
          <p:nvPr>
            <p:ph idx="1"/>
          </p:nvPr>
        </p:nvSpPr>
        <p:spPr>
          <a:xfrm>
            <a:off x="582929" y="3030279"/>
            <a:ext cx="8229600" cy="3118730"/>
          </a:xfrm>
        </p:spPr>
        <p:txBody>
          <a:bodyPr/>
          <a:lstStyle/>
          <a:p>
            <a:r>
              <a:rPr lang="en-US" sz="2000" dirty="0"/>
              <a:t>Ethical aspects of implementing and studying the intervention(s) and how any concerns they identified were addressed</a:t>
            </a:r>
          </a:p>
          <a:p>
            <a:r>
              <a:rPr lang="en-US" sz="2000" dirty="0"/>
              <a:t>For example:</a:t>
            </a:r>
          </a:p>
          <a:p>
            <a:pPr lvl="1"/>
            <a:r>
              <a:rPr lang="en-US" sz="1800" dirty="0"/>
              <a:t>How did they select the population that will benefit from the implementation of the evidence-based QI project?</a:t>
            </a:r>
          </a:p>
          <a:p>
            <a:pPr lvl="1"/>
            <a:r>
              <a:rPr lang="en-US" sz="1800" dirty="0"/>
              <a:t>Did they include vulnerable populations in their intervention?  </a:t>
            </a:r>
          </a:p>
          <a:p>
            <a:pPr marL="457200" lvl="1" indent="0">
              <a:buNone/>
            </a:pPr>
            <a:r>
              <a:rPr lang="en-US" sz="1800" dirty="0"/>
              <a:t>Note:  When implementing QI there is more risk to the populations who are excluded from participating in the implementation of an evidence-based intervention than there is to those who are included in the project.  You want to be sure that vulnerable populations are included, not excluded. </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848754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799" y="1194880"/>
            <a:ext cx="8229600" cy="931525"/>
          </a:xfrm>
        </p:spPr>
        <p:txBody>
          <a:bodyPr/>
          <a:lstStyle/>
          <a:p>
            <a:r>
              <a:rPr lang="en-US" sz="3600" dirty="0"/>
              <a:t>13. Results - </a:t>
            </a:r>
            <a:r>
              <a:rPr lang="en-US" sz="3600" i="1" dirty="0"/>
              <a:t>What did you find?</a:t>
            </a:r>
            <a:endParaRPr lang="en-US" sz="3600" dirty="0"/>
          </a:p>
        </p:txBody>
      </p:sp>
      <p:sp>
        <p:nvSpPr>
          <p:cNvPr id="3" name="Content Placeholder 2"/>
          <p:cNvSpPr>
            <a:spLocks noGrp="1"/>
          </p:cNvSpPr>
          <p:nvPr>
            <p:ph idx="1"/>
          </p:nvPr>
        </p:nvSpPr>
        <p:spPr>
          <a:xfrm>
            <a:off x="536799" y="2232733"/>
            <a:ext cx="8229600" cy="3460635"/>
          </a:xfrm>
        </p:spPr>
        <p:txBody>
          <a:bodyPr/>
          <a:lstStyle/>
          <a:p>
            <a:r>
              <a:rPr lang="en-US" sz="2000" dirty="0"/>
              <a:t>Initial steps of the intervention(s) and their evolution over time (</a:t>
            </a:r>
            <a:r>
              <a:rPr lang="en-US" sz="2000" dirty="0" err="1"/>
              <a:t>eg</a:t>
            </a:r>
            <a:r>
              <a:rPr lang="en-US" sz="2000" dirty="0"/>
              <a:t>, time line diagram, flowchart, or table), including modifications made to the intervention during the project</a:t>
            </a:r>
          </a:p>
          <a:p>
            <a:r>
              <a:rPr lang="en-US" sz="2000" dirty="0"/>
              <a:t>Details of the structure, process, outcome, and balancing measures</a:t>
            </a:r>
          </a:p>
          <a:p>
            <a:r>
              <a:rPr lang="en-US" sz="2000" dirty="0"/>
              <a:t>Contextual elements that interacted with the intervention(s)</a:t>
            </a:r>
          </a:p>
          <a:p>
            <a:r>
              <a:rPr lang="en-US" sz="2000" dirty="0"/>
              <a:t>Observed associations between outcomes, interventions, and relevant contextual elements.</a:t>
            </a:r>
            <a:r>
              <a:rPr lang="en-US" sz="2000" dirty="0">
                <a:solidFill>
                  <a:schemeClr val="accent1">
                    <a:lumMod val="60000"/>
                    <a:lumOff val="40000"/>
                  </a:schemeClr>
                </a:solidFill>
              </a:rPr>
              <a:t> Note: Students need to consult with their advisor to make sure that their inferences are not beyond the scope of the project or data collected.</a:t>
            </a:r>
            <a:endParaRPr lang="en-US" sz="2000" dirty="0"/>
          </a:p>
          <a:p>
            <a:r>
              <a:rPr lang="en-US" sz="2000" dirty="0"/>
              <a:t>Unintended consequences such as unexpected benefits, problems, failures, or costs associated with the intervention(s)</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660394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663" y="1702399"/>
            <a:ext cx="8229600" cy="931525"/>
          </a:xfrm>
        </p:spPr>
        <p:txBody>
          <a:bodyPr/>
          <a:lstStyle/>
          <a:p>
            <a:r>
              <a:rPr lang="en-US" sz="2800" dirty="0"/>
              <a:t>14. Discussion – </a:t>
            </a:r>
            <a:r>
              <a:rPr lang="en-US" sz="2800" i="1" dirty="0"/>
              <a:t>What does it mean?</a:t>
            </a:r>
            <a:br>
              <a:rPr lang="en-US" sz="2800" i="1" dirty="0"/>
            </a:br>
            <a:r>
              <a:rPr lang="en-US" sz="3600" b="1" dirty="0"/>
              <a:t>Summary</a:t>
            </a:r>
            <a:br>
              <a:rPr lang="en-US" sz="2800" dirty="0"/>
            </a:br>
            <a:endParaRPr lang="en-US" sz="2800" dirty="0"/>
          </a:p>
        </p:txBody>
      </p:sp>
      <p:sp>
        <p:nvSpPr>
          <p:cNvPr id="3" name="Content Placeholder 2"/>
          <p:cNvSpPr>
            <a:spLocks noGrp="1"/>
          </p:cNvSpPr>
          <p:nvPr>
            <p:ph idx="1"/>
          </p:nvPr>
        </p:nvSpPr>
        <p:spPr>
          <a:xfrm>
            <a:off x="541663" y="2736701"/>
            <a:ext cx="8229600" cy="2510100"/>
          </a:xfrm>
        </p:spPr>
        <p:txBody>
          <a:bodyPr/>
          <a:lstStyle/>
          <a:p>
            <a:r>
              <a:rPr lang="en-US" sz="2400" dirty="0"/>
              <a:t>Key findings, including relevance to the rationale and specific aims</a:t>
            </a:r>
          </a:p>
          <a:p>
            <a:r>
              <a:rPr lang="en-US" sz="2400" dirty="0"/>
              <a:t>Particular strengths and weaknesses of the project</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391225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623335"/>
            <a:ext cx="8229600" cy="931525"/>
          </a:xfrm>
        </p:spPr>
        <p:txBody>
          <a:bodyPr/>
          <a:lstStyle/>
          <a:p>
            <a:r>
              <a:rPr lang="en-US" sz="2800" dirty="0"/>
              <a:t>15. Discussion – </a:t>
            </a:r>
            <a:r>
              <a:rPr lang="en-US" sz="2800" i="1" dirty="0"/>
              <a:t>What does it mean?</a:t>
            </a:r>
            <a:br>
              <a:rPr lang="en-US" sz="2800" i="1" dirty="0"/>
            </a:br>
            <a:r>
              <a:rPr lang="en-US" sz="3600" b="1" dirty="0"/>
              <a:t>Interpretation</a:t>
            </a:r>
            <a:br>
              <a:rPr lang="en-US" sz="2800" i="1" dirty="0"/>
            </a:br>
            <a:endParaRPr lang="en-US" sz="2400" dirty="0"/>
          </a:p>
        </p:txBody>
      </p:sp>
      <p:sp>
        <p:nvSpPr>
          <p:cNvPr id="3" name="Content Placeholder 2"/>
          <p:cNvSpPr>
            <a:spLocks noGrp="1"/>
          </p:cNvSpPr>
          <p:nvPr>
            <p:ph idx="1"/>
          </p:nvPr>
        </p:nvSpPr>
        <p:spPr>
          <a:xfrm>
            <a:off x="582929" y="2382581"/>
            <a:ext cx="8229600" cy="2510100"/>
          </a:xfrm>
        </p:spPr>
        <p:txBody>
          <a:bodyPr/>
          <a:lstStyle/>
          <a:p>
            <a:r>
              <a:rPr lang="en-US" sz="2000" dirty="0"/>
              <a:t>Nature of the association between the intervention(s) and the outcomes. </a:t>
            </a:r>
            <a:r>
              <a:rPr lang="en-US" sz="2000" dirty="0">
                <a:solidFill>
                  <a:schemeClr val="accent1">
                    <a:lumMod val="60000"/>
                    <a:lumOff val="40000"/>
                  </a:schemeClr>
                </a:solidFill>
              </a:rPr>
              <a:t>Note: For the DNP project the association will be limited to a description. For example, after we did A we saw B. While we implemented A there C, D, and E contextual elements that were identified to be a barrier. This finding has implications for how we plan future QI Projects because…  This finding is similar or different from the experience of others because…</a:t>
            </a:r>
            <a:endParaRPr lang="en-US" sz="2000" dirty="0"/>
          </a:p>
          <a:p>
            <a:r>
              <a:rPr lang="en-US" sz="2000" dirty="0"/>
              <a:t>Comparison of results with findings from other publications</a:t>
            </a:r>
          </a:p>
          <a:p>
            <a:r>
              <a:rPr lang="en-US" sz="2000" dirty="0"/>
              <a:t>Impact of the project on people and systems</a:t>
            </a:r>
          </a:p>
          <a:p>
            <a:r>
              <a:rPr lang="en-US" sz="2000" dirty="0"/>
              <a:t>Reasons for any differences between observed and anticipated outcomes, including the influence of context</a:t>
            </a:r>
          </a:p>
          <a:p>
            <a:r>
              <a:rPr lang="en-US" sz="2000" dirty="0"/>
              <a:t>Costs and strategic trade-offs, including opportunity costs</a:t>
            </a:r>
          </a:p>
          <a:p>
            <a:pPr marL="0" indent="0">
              <a:buNone/>
            </a:pPr>
            <a:endParaRPr lang="en-US" sz="2000" dirty="0">
              <a:solidFill>
                <a:schemeClr val="accent1">
                  <a:lumMod val="60000"/>
                  <a:lumOff val="40000"/>
                </a:schemeClr>
              </a:solidFill>
            </a:endParaRP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117114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477561"/>
            <a:ext cx="8229600" cy="931525"/>
          </a:xfrm>
        </p:spPr>
        <p:txBody>
          <a:bodyPr/>
          <a:lstStyle/>
          <a:p>
            <a:r>
              <a:rPr lang="en-US" sz="2800" dirty="0"/>
              <a:t>16. Discussion – </a:t>
            </a:r>
            <a:r>
              <a:rPr lang="en-US" sz="2800" i="1" dirty="0"/>
              <a:t>What does it mean?</a:t>
            </a:r>
            <a:r>
              <a:rPr lang="en-US" sz="2800" dirty="0"/>
              <a:t> </a:t>
            </a:r>
            <a:br>
              <a:rPr lang="en-US" sz="3600" dirty="0"/>
            </a:br>
            <a:r>
              <a:rPr lang="en-US" sz="3600" b="1" dirty="0"/>
              <a:t>Limitations</a:t>
            </a:r>
            <a:br>
              <a:rPr lang="en-US" sz="2400" dirty="0"/>
            </a:br>
            <a:endParaRPr lang="en-US" sz="2400" dirty="0"/>
          </a:p>
        </p:txBody>
      </p:sp>
      <p:sp>
        <p:nvSpPr>
          <p:cNvPr id="3" name="Content Placeholder 2"/>
          <p:cNvSpPr>
            <a:spLocks noGrp="1"/>
          </p:cNvSpPr>
          <p:nvPr>
            <p:ph idx="1"/>
          </p:nvPr>
        </p:nvSpPr>
        <p:spPr>
          <a:xfrm>
            <a:off x="690159" y="2688759"/>
            <a:ext cx="8229600" cy="2510100"/>
          </a:xfrm>
        </p:spPr>
        <p:txBody>
          <a:bodyPr/>
          <a:lstStyle/>
          <a:p>
            <a:r>
              <a:rPr lang="en-US" sz="2000" dirty="0"/>
              <a:t>Limits of the generalizability of the work</a:t>
            </a:r>
          </a:p>
          <a:p>
            <a:r>
              <a:rPr lang="en-US" sz="2000" dirty="0"/>
              <a:t>Factors that might have limited internal validity such as confounding, bias, or imprecision in the design, methods, measurement, or analysis</a:t>
            </a:r>
          </a:p>
          <a:p>
            <a:r>
              <a:rPr lang="en-US" sz="2000" dirty="0"/>
              <a:t>Efforts made to minimize and adjust for limitations</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13578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702848"/>
            <a:ext cx="8229600" cy="931525"/>
          </a:xfrm>
        </p:spPr>
        <p:txBody>
          <a:bodyPr/>
          <a:lstStyle/>
          <a:p>
            <a:r>
              <a:rPr lang="en-US" sz="2800" dirty="0"/>
              <a:t>17. Discussion – </a:t>
            </a:r>
            <a:r>
              <a:rPr lang="en-US" sz="2800" i="1" dirty="0"/>
              <a:t>What does it mean?</a:t>
            </a:r>
            <a:r>
              <a:rPr lang="en-US" sz="2800" dirty="0"/>
              <a:t> </a:t>
            </a:r>
            <a:r>
              <a:rPr lang="en-US" sz="3600" b="1" dirty="0"/>
              <a:t>Conclusions</a:t>
            </a:r>
            <a:br>
              <a:rPr lang="en-US" sz="3600" dirty="0"/>
            </a:br>
            <a:endParaRPr lang="en-US" sz="2400" dirty="0"/>
          </a:p>
        </p:txBody>
      </p:sp>
      <p:sp>
        <p:nvSpPr>
          <p:cNvPr id="3" name="Content Placeholder 2"/>
          <p:cNvSpPr>
            <a:spLocks noGrp="1"/>
          </p:cNvSpPr>
          <p:nvPr>
            <p:ph idx="1"/>
          </p:nvPr>
        </p:nvSpPr>
        <p:spPr>
          <a:xfrm>
            <a:off x="457200" y="2888246"/>
            <a:ext cx="8229600" cy="2510100"/>
          </a:xfrm>
        </p:spPr>
        <p:txBody>
          <a:bodyPr/>
          <a:lstStyle/>
          <a:p>
            <a:r>
              <a:rPr lang="en-US" sz="2000" dirty="0"/>
              <a:t>Usefulness of the work</a:t>
            </a:r>
          </a:p>
          <a:p>
            <a:r>
              <a:rPr lang="en-US" sz="2000" dirty="0"/>
              <a:t>Sustainability</a:t>
            </a:r>
          </a:p>
          <a:p>
            <a:r>
              <a:rPr lang="en-US" sz="2000" dirty="0"/>
              <a:t>Potential for spread to other contexts</a:t>
            </a:r>
          </a:p>
          <a:p>
            <a:r>
              <a:rPr lang="en-US" sz="2000" dirty="0"/>
              <a:t>Implications for practice and for further study in the field</a:t>
            </a:r>
          </a:p>
          <a:p>
            <a:r>
              <a:rPr lang="en-US" sz="2000" dirty="0"/>
              <a:t>Suggested next steps</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2914875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746237"/>
            <a:ext cx="8229600" cy="931525"/>
          </a:xfrm>
        </p:spPr>
        <p:txBody>
          <a:bodyPr/>
          <a:lstStyle/>
          <a:p>
            <a:r>
              <a:rPr lang="en-US" sz="2800" dirty="0"/>
              <a:t>18. Other Information </a:t>
            </a:r>
            <a:br>
              <a:rPr lang="en-US" sz="3600" dirty="0"/>
            </a:br>
            <a:r>
              <a:rPr lang="en-US" sz="3600" b="1" dirty="0"/>
              <a:t>Funding</a:t>
            </a:r>
            <a:br>
              <a:rPr lang="en-US" sz="3600" dirty="0"/>
            </a:br>
            <a:endParaRPr lang="en-US" sz="2400" dirty="0"/>
          </a:p>
        </p:txBody>
      </p:sp>
      <p:sp>
        <p:nvSpPr>
          <p:cNvPr id="3" name="Content Placeholder 2"/>
          <p:cNvSpPr>
            <a:spLocks noGrp="1"/>
          </p:cNvSpPr>
          <p:nvPr>
            <p:ph idx="1"/>
          </p:nvPr>
        </p:nvSpPr>
        <p:spPr>
          <a:xfrm>
            <a:off x="601508" y="2688759"/>
            <a:ext cx="8229600" cy="2510100"/>
          </a:xfrm>
        </p:spPr>
        <p:txBody>
          <a:bodyPr/>
          <a:lstStyle/>
          <a:p>
            <a:r>
              <a:rPr lang="en-US" sz="2000" dirty="0"/>
              <a:t>Sources of funding that supported this work. Role, if any, of the funding organization in the design, implementation, interpretation, and reporting.</a:t>
            </a:r>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3820856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29" y="1746237"/>
            <a:ext cx="8229600" cy="931525"/>
          </a:xfrm>
        </p:spPr>
        <p:txBody>
          <a:bodyPr/>
          <a:lstStyle/>
          <a:p>
            <a:br>
              <a:rPr lang="en-US" sz="3600" dirty="0"/>
            </a:br>
            <a:endParaRPr lang="en-US" sz="2400" dirty="0"/>
          </a:p>
        </p:txBody>
      </p:sp>
      <p:sp>
        <p:nvSpPr>
          <p:cNvPr id="3" name="Content Placeholder 2"/>
          <p:cNvSpPr>
            <a:spLocks noGrp="1"/>
          </p:cNvSpPr>
          <p:nvPr>
            <p:ph idx="1"/>
          </p:nvPr>
        </p:nvSpPr>
        <p:spPr>
          <a:xfrm>
            <a:off x="582929" y="2132245"/>
            <a:ext cx="8229600" cy="2882657"/>
          </a:xfrm>
        </p:spPr>
        <p:txBody>
          <a:bodyPr/>
          <a:lstStyle/>
          <a:p>
            <a:pPr marL="0" indent="0">
              <a:buNone/>
            </a:pPr>
            <a:r>
              <a:rPr lang="en-US" sz="2400" dirty="0"/>
              <a:t>Reminders:  </a:t>
            </a:r>
          </a:p>
          <a:p>
            <a:pPr marL="0" indent="0">
              <a:buNone/>
            </a:pPr>
            <a:r>
              <a:rPr lang="en-US" sz="2400" dirty="0"/>
              <a:t>Not all of the sub-components need to be included in the DNP Project write-up.  </a:t>
            </a:r>
          </a:p>
          <a:p>
            <a:endParaRPr lang="en-US" sz="2400" dirty="0"/>
          </a:p>
          <a:p>
            <a:pPr marL="0" indent="0">
              <a:buNone/>
            </a:pPr>
            <a:r>
              <a:rPr lang="en-US" sz="2400" dirty="0"/>
              <a:t>We are working on identifying which of these sub-components are mandatory for all students.</a:t>
            </a:r>
          </a:p>
          <a:p>
            <a:pPr marL="0" indent="0">
              <a:buNone/>
            </a:pPr>
            <a:endParaRPr lang="en-US" sz="2400" dirty="0"/>
          </a:p>
        </p:txBody>
      </p:sp>
      <p:sp>
        <p:nvSpPr>
          <p:cNvPr id="4" name="Footer Placeholder 3"/>
          <p:cNvSpPr>
            <a:spLocks noGrp="1"/>
          </p:cNvSpPr>
          <p:nvPr>
            <p:ph type="ftr" sz="quarter" idx="3"/>
          </p:nvPr>
        </p:nvSpPr>
        <p:spPr>
          <a:xfrm>
            <a:off x="3729342" y="6452234"/>
            <a:ext cx="268605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dbingham@umaryland.edu  </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Tree>
    <p:extLst>
      <p:ext uri="{BB962C8B-B14F-4D97-AF65-F5344CB8AC3E}">
        <p14:creationId xmlns:p14="http://schemas.microsoft.com/office/powerpoint/2010/main" val="1504273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Questions? Comments?</a:t>
            </a:r>
          </a:p>
        </p:txBody>
      </p:sp>
      <p:sp>
        <p:nvSpPr>
          <p:cNvPr id="8" name="Subtitle 7"/>
          <p:cNvSpPr>
            <a:spLocks noGrp="1"/>
          </p:cNvSpPr>
          <p:nvPr>
            <p:ph type="subTitle" idx="1"/>
          </p:nvPr>
        </p:nvSpPr>
        <p:spPr/>
        <p:txBody>
          <a:bodyPr/>
          <a:lstStyle/>
          <a:p>
            <a:r>
              <a:rPr lang="en-US" dirty="0"/>
              <a:t>Email: dbingham@son.umaryland.edu</a:t>
            </a:r>
          </a:p>
        </p:txBody>
      </p:sp>
      <p:sp>
        <p:nvSpPr>
          <p:cNvPr id="4" name="Footer Placeholder 3"/>
          <p:cNvSpPr>
            <a:spLocks noGrp="1"/>
          </p:cNvSpPr>
          <p:nvPr>
            <p:ph type="ftr" sz="quarter" idx="11"/>
          </p:nvPr>
        </p:nvSpPr>
        <p:spPr>
          <a:xfrm>
            <a:off x="3402418" y="6429050"/>
            <a:ext cx="2686050" cy="365125"/>
          </a:xfrm>
        </p:spPr>
        <p:txBody>
          <a:bodyPr/>
          <a:lstStyle/>
          <a:p>
            <a:pPr>
              <a:defRPr/>
            </a:pPr>
            <a:r>
              <a:rPr lang="en-US" dirty="0"/>
              <a:t>dbingham@umaryland.edu  </a:t>
            </a:r>
          </a:p>
        </p:txBody>
      </p:sp>
      <p:sp>
        <p:nvSpPr>
          <p:cNvPr id="5" name="Slide Number Placeholder 4"/>
          <p:cNvSpPr>
            <a:spLocks noGrp="1"/>
          </p:cNvSpPr>
          <p:nvPr>
            <p:ph type="sldNum" sz="quarter" idx="4294967295"/>
          </p:nvPr>
        </p:nvSpPr>
        <p:spPr>
          <a:xfrm>
            <a:off x="6800790" y="6429049"/>
            <a:ext cx="2133600" cy="365125"/>
          </a:xfrm>
        </p:spPr>
        <p:txBody>
          <a:bodyPr/>
          <a:lstStyle/>
          <a:p>
            <a:pPr>
              <a:defRPr/>
            </a:pPr>
            <a:fld id="{3F360B98-5035-4E54-A076-EB906E00DDCF}" type="slidenum">
              <a:rPr lang="en-US" smtClean="0"/>
              <a:pPr>
                <a:defRPr/>
              </a:pPr>
              <a:t>24</a:t>
            </a:fld>
            <a:endParaRPr lang="en-US" dirty="0"/>
          </a:p>
        </p:txBody>
      </p:sp>
      <p:sp>
        <p:nvSpPr>
          <p:cNvPr id="6" name="AutoShape 2" descr="https://blackboard.umaryland.edu/bbcswebdav/pid-1072882-dt-content-rid-4110682_1/xid-4110682_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lowchart: Decision 9"/>
          <p:cNvSpPr/>
          <p:nvPr/>
        </p:nvSpPr>
        <p:spPr>
          <a:xfrm>
            <a:off x="7293935" y="118761"/>
            <a:ext cx="1640455" cy="1610088"/>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
        <p:nvSpPr>
          <p:cNvPr id="9" name="Footer Placeholder 3"/>
          <p:cNvSpPr txBox="1">
            <a:spLocks/>
          </p:cNvSpPr>
          <p:nvPr/>
        </p:nvSpPr>
        <p:spPr>
          <a:xfrm>
            <a:off x="582929" y="6452235"/>
            <a:ext cx="2819489"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5.1b: Released Summer 2017</a:t>
            </a:r>
          </a:p>
        </p:txBody>
      </p:sp>
      <p:sp>
        <p:nvSpPr>
          <p:cNvPr id="11" name="Rectangle 10"/>
          <p:cNvSpPr/>
          <p:nvPr/>
        </p:nvSpPr>
        <p:spPr>
          <a:xfrm>
            <a:off x="582929" y="4614529"/>
            <a:ext cx="8219872" cy="1573619"/>
          </a:xfrm>
          <a:prstGeom prst="rect">
            <a:avLst/>
          </a:prstGeom>
          <a:ln w="47625">
            <a:solidFill>
              <a:srgbClr val="FFCC00"/>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presentation is based on the work of:</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a:ea typeface="+mn-ea"/>
                <a:cs typeface="+mn-cs"/>
              </a:rPr>
              <a:t>Ogrinc</a:t>
            </a:r>
            <a:r>
              <a:rPr kumimoji="0" lang="en-US" sz="1800" b="0" i="0" u="none" strike="noStrike" kern="1200" cap="none" spc="0" normalizeH="0" baseline="0" noProof="0" dirty="0">
                <a:ln>
                  <a:noFill/>
                </a:ln>
                <a:solidFill>
                  <a:prstClr val="black"/>
                </a:solidFill>
                <a:effectLst/>
                <a:uLnTx/>
                <a:uFillTx/>
                <a:latin typeface="Calibri"/>
                <a:ea typeface="+mn-ea"/>
                <a:cs typeface="+mn-cs"/>
              </a:rPr>
              <a:t>, G., Davies, L., Goodman, 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Batalden</a:t>
            </a:r>
            <a:r>
              <a:rPr kumimoji="0" lang="en-US" sz="1800" b="0" i="0" u="none" strike="noStrike" kern="1200" cap="none" spc="0" normalizeH="0" baseline="0" noProof="0" dirty="0">
                <a:ln>
                  <a:noFill/>
                </a:ln>
                <a:solidFill>
                  <a:prstClr val="black"/>
                </a:solidFill>
                <a:effectLst/>
                <a:uLnTx/>
                <a:uFillTx/>
                <a:latin typeface="Calibri"/>
                <a:ea typeface="+mn-ea"/>
                <a:cs typeface="+mn-cs"/>
              </a:rPr>
              <a:t>, Pl, and Davidoff, F. (2015). SQUIRE 2.0 (Standards for Quality Improvement Reporting Excellence) Revised publication guidelines from a detailed </a:t>
            </a:r>
            <a:r>
              <a:rPr kumimoji="0" lang="en-US" sz="1800" b="0" i="0" u="none" strike="noStrike" kern="1200" cap="none" spc="0" normalizeH="0" baseline="0" noProof="0" dirty="0" err="1">
                <a:ln>
                  <a:noFill/>
                </a:ln>
                <a:solidFill>
                  <a:prstClr val="black"/>
                </a:solidFill>
                <a:effectLst/>
                <a:uLnTx/>
                <a:uFillTx/>
                <a:latin typeface="Calibri"/>
                <a:ea typeface="+mn-ea"/>
                <a:cs typeface="+mn-cs"/>
              </a:rPr>
              <a:t>concensus</a:t>
            </a:r>
            <a:r>
              <a:rPr kumimoji="0" lang="en-US" sz="1800" b="0" i="0" u="none" strike="noStrike" kern="1200" cap="none" spc="0" normalizeH="0" baseline="0" noProof="0" dirty="0">
                <a:ln>
                  <a:noFill/>
                </a:ln>
                <a:solidFill>
                  <a:prstClr val="black"/>
                </a:solidFill>
                <a:effectLst/>
                <a:uLnTx/>
                <a:uFillTx/>
                <a:latin typeface="Calibri"/>
                <a:ea typeface="+mn-ea"/>
                <a:cs typeface="+mn-cs"/>
              </a:rPr>
              <a:t> process. </a:t>
            </a:r>
            <a:r>
              <a:rPr kumimoji="0" lang="en-US" sz="1800" b="0" i="1" u="none" strike="noStrike" kern="1200" cap="none" spc="0" normalizeH="0" baseline="0" noProof="0" dirty="0">
                <a:ln>
                  <a:noFill/>
                </a:ln>
                <a:solidFill>
                  <a:prstClr val="black"/>
                </a:solidFill>
                <a:effectLst/>
                <a:uLnTx/>
                <a:uFillTx/>
                <a:latin typeface="Calibri"/>
                <a:ea typeface="+mn-ea"/>
                <a:cs typeface="+mn-cs"/>
              </a:rPr>
              <a:t>Journal of Nursing Care Quality. </a:t>
            </a:r>
            <a:r>
              <a:rPr kumimoji="0" lang="en-US" sz="1800" b="0" i="0" u="none" strike="noStrike" kern="1200" cap="none" spc="0" normalizeH="0" baseline="0" noProof="0" dirty="0">
                <a:ln>
                  <a:noFill/>
                </a:ln>
                <a:solidFill>
                  <a:prstClr val="black"/>
                </a:solidFill>
                <a:effectLst/>
                <a:uLnTx/>
                <a:uFillTx/>
                <a:latin typeface="Calibri"/>
                <a:ea typeface="+mn-ea"/>
                <a:cs typeface="+mn-cs"/>
              </a:rPr>
              <a:t>31(1), pp.1-8.</a:t>
            </a:r>
          </a:p>
        </p:txBody>
      </p:sp>
    </p:spTree>
    <p:extLst>
      <p:ext uri="{BB962C8B-B14F-4D97-AF65-F5344CB8AC3E}">
        <p14:creationId xmlns:p14="http://schemas.microsoft.com/office/powerpoint/2010/main" val="3603259517"/>
      </p:ext>
    </p:extLst>
  </p:cSld>
  <p:clrMapOvr>
    <a:masterClrMapping/>
  </p:clrMapOvr>
</p:sld>
</file>

<file path=ppt/theme/theme1.xml><?xml version="1.0" encoding="utf-8"?>
<a:theme xmlns:a="http://schemas.openxmlformats.org/drawingml/2006/main" name="Office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14669</TotalTime>
  <Words>4376</Words>
  <Application>Microsoft Macintosh PowerPoint</Application>
  <PresentationFormat>On-screen Show (4:3)</PresentationFormat>
  <Paragraphs>388</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Helvetica</vt:lpstr>
      <vt:lpstr>Office Theme</vt:lpstr>
      <vt:lpstr>Standards for QUality Improvement Reporting Excellence (SQUIRE) 2.0  Part 2 – Description of Components  Presented by: Debra Bingham, DrPH, RN, FAAN Associate Professor for Healthcare Quality and Safety Department of Partnerships, Professional Education, and Practice dbingham@umaryland.edu  </vt:lpstr>
      <vt:lpstr>Objectives</vt:lpstr>
      <vt:lpstr>PowerPoint Presentation</vt:lpstr>
      <vt:lpstr>SQUIRE Retains IMRaD Format</vt:lpstr>
      <vt:lpstr>1. Title </vt:lpstr>
      <vt:lpstr>2. Abstract </vt:lpstr>
      <vt:lpstr>3. Introduction –Why did you start the project? Problem Description </vt:lpstr>
      <vt:lpstr>4. Introduction –Why did you start the project? Available Knowledge  </vt:lpstr>
      <vt:lpstr>5. Introduction – Why did you start the project? Rationale</vt:lpstr>
      <vt:lpstr>6. Introduction – Why did you start the project? Specific Aims</vt:lpstr>
      <vt:lpstr>7. Methods –What did you do? Context </vt:lpstr>
      <vt:lpstr>8. Methods – What did you do? Intervention(s) </vt:lpstr>
      <vt:lpstr>9. Methods – What did you do? Study of the Intervention(s) </vt:lpstr>
      <vt:lpstr>10. Methods –What did you do? Measures </vt:lpstr>
      <vt:lpstr>11. Methods – What did you do? Analysis </vt:lpstr>
      <vt:lpstr>12. Methods - What did you do? Ethical Considerations </vt:lpstr>
      <vt:lpstr>13. Results - What did you find?</vt:lpstr>
      <vt:lpstr>14. Discussion – What does it mean? Summary </vt:lpstr>
      <vt:lpstr>15. Discussion – What does it mean? Interpretation </vt:lpstr>
      <vt:lpstr>16. Discussion – What does it mean?  Limitations </vt:lpstr>
      <vt:lpstr>17. Discussion – What does it mean? Conclusions </vt:lpstr>
      <vt:lpstr>18. Other Information  Funding </vt:lpstr>
      <vt:lpstr> </vt:lpstr>
      <vt:lpstr>Questions? Comments?</vt:lpstr>
    </vt:vector>
  </TitlesOfParts>
  <Company>Univ of Maryland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Jenna Meol</dc:creator>
  <cp:lastModifiedBy>Buckley, Kathleen</cp:lastModifiedBy>
  <cp:revision>839</cp:revision>
  <cp:lastPrinted>2017-03-28T12:33:07Z</cp:lastPrinted>
  <dcterms:created xsi:type="dcterms:W3CDTF">2011-06-24T14:29:15Z</dcterms:created>
  <dcterms:modified xsi:type="dcterms:W3CDTF">2020-01-24T14:21:16Z</dcterms:modified>
</cp:coreProperties>
</file>