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 id="2147483742" r:id="rId2"/>
  </p:sldMasterIdLst>
  <p:notesMasterIdLst>
    <p:notesMasterId r:id="rId20"/>
  </p:notesMasterIdLst>
  <p:handoutMasterIdLst>
    <p:handoutMasterId r:id="rId21"/>
  </p:handoutMasterIdLst>
  <p:sldIdLst>
    <p:sldId id="512" r:id="rId3"/>
    <p:sldId id="508" r:id="rId4"/>
    <p:sldId id="510" r:id="rId5"/>
    <p:sldId id="513" r:id="rId6"/>
    <p:sldId id="514" r:id="rId7"/>
    <p:sldId id="533" r:id="rId8"/>
    <p:sldId id="538" r:id="rId9"/>
    <p:sldId id="529" r:id="rId10"/>
    <p:sldId id="530" r:id="rId11"/>
    <p:sldId id="531" r:id="rId12"/>
    <p:sldId id="537" r:id="rId13"/>
    <p:sldId id="532" r:id="rId14"/>
    <p:sldId id="524" r:id="rId15"/>
    <p:sldId id="525" r:id="rId16"/>
    <p:sldId id="518" r:id="rId17"/>
    <p:sldId id="536" r:id="rId18"/>
    <p:sldId id="511" r:id="rId19"/>
  </p:sldIdLst>
  <p:sldSz cx="9144000" cy="6858000" type="screen4x3"/>
  <p:notesSz cx="7026275" cy="9312275"/>
  <p:defaultTextStyle>
    <a:defPPr>
      <a:defRPr lang="en-US"/>
    </a:defPPr>
    <a:lvl1pPr algn="l" defTabSz="457200" rtl="0" fontAlgn="base">
      <a:spcBef>
        <a:spcPct val="0"/>
      </a:spcBef>
      <a:spcAft>
        <a:spcPct val="0"/>
      </a:spcAft>
      <a:defRPr kern="1200">
        <a:solidFill>
          <a:schemeClr val="tx1"/>
        </a:solidFill>
        <a:latin typeface="Arial" charset="0"/>
        <a:ea typeface="+mn-ea"/>
        <a:cs typeface="+mn-cs"/>
      </a:defRPr>
    </a:lvl1pPr>
    <a:lvl2pPr marL="457200" algn="l" defTabSz="457200" rtl="0" fontAlgn="base">
      <a:spcBef>
        <a:spcPct val="0"/>
      </a:spcBef>
      <a:spcAft>
        <a:spcPct val="0"/>
      </a:spcAft>
      <a:defRPr kern="1200">
        <a:solidFill>
          <a:schemeClr val="tx1"/>
        </a:solidFill>
        <a:latin typeface="Arial" charset="0"/>
        <a:ea typeface="+mn-ea"/>
        <a:cs typeface="+mn-cs"/>
      </a:defRPr>
    </a:lvl2pPr>
    <a:lvl3pPr marL="914400" algn="l" defTabSz="457200" rtl="0" fontAlgn="base">
      <a:spcBef>
        <a:spcPct val="0"/>
      </a:spcBef>
      <a:spcAft>
        <a:spcPct val="0"/>
      </a:spcAft>
      <a:defRPr kern="1200">
        <a:solidFill>
          <a:schemeClr val="tx1"/>
        </a:solidFill>
        <a:latin typeface="Arial" charset="0"/>
        <a:ea typeface="+mn-ea"/>
        <a:cs typeface="+mn-cs"/>
      </a:defRPr>
    </a:lvl3pPr>
    <a:lvl4pPr marL="1371600" algn="l" defTabSz="457200" rtl="0" fontAlgn="base">
      <a:spcBef>
        <a:spcPct val="0"/>
      </a:spcBef>
      <a:spcAft>
        <a:spcPct val="0"/>
      </a:spcAft>
      <a:defRPr kern="1200">
        <a:solidFill>
          <a:schemeClr val="tx1"/>
        </a:solidFill>
        <a:latin typeface="Arial" charset="0"/>
        <a:ea typeface="+mn-ea"/>
        <a:cs typeface="+mn-cs"/>
      </a:defRPr>
    </a:lvl4pPr>
    <a:lvl5pPr marL="1828800" algn="l" defTabSz="457200"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28">
          <p15:clr>
            <a:srgbClr val="A4A3A4"/>
          </p15:clr>
        </p15:guide>
        <p15:guide id="2" pos="2160">
          <p15:clr>
            <a:srgbClr val="A4A3A4"/>
          </p15:clr>
        </p15:guide>
        <p15:guide id="3" orient="horz" pos="2933">
          <p15:clr>
            <a:srgbClr val="A4A3A4"/>
          </p15:clr>
        </p15:guide>
        <p15:guide id="4" pos="2213">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Dawn" initials="D" lastIdx="2"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1DF8D"/>
    <a:srgbClr val="FFCC00"/>
    <a:srgbClr val="FFCC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4868" autoAdjust="0"/>
    <p:restoredTop sz="69514" autoAdjust="0"/>
  </p:normalViewPr>
  <p:slideViewPr>
    <p:cSldViewPr snapToGrid="0" snapToObjects="1">
      <p:cViewPr varScale="1">
        <p:scale>
          <a:sx n="74" d="100"/>
          <a:sy n="74" d="100"/>
        </p:scale>
        <p:origin x="416" y="17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snapToGrid="0" snapToObjects="1">
      <p:cViewPr varScale="1">
        <p:scale>
          <a:sx n="65" d="100"/>
          <a:sy n="65" d="100"/>
        </p:scale>
        <p:origin x="3120" y="38"/>
      </p:cViewPr>
      <p:guideLst>
        <p:guide orient="horz" pos="2928"/>
        <p:guide pos="2160"/>
        <p:guide orient="horz" pos="2933"/>
        <p:guide pos="2213"/>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tableStyles" Target="tableStyles.xml"/><Relationship Id="rId3" Type="http://schemas.openxmlformats.org/officeDocument/2006/relationships/slide" Target="slides/slide1.xml"/><Relationship Id="rId21" Type="http://schemas.openxmlformats.org/officeDocument/2006/relationships/handoutMaster" Target="handoutMasters/handoutMaster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commentAuthors" Target="commentAuthor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44719" cy="465614"/>
          </a:xfrm>
          <a:prstGeom prst="rect">
            <a:avLst/>
          </a:prstGeom>
        </p:spPr>
        <p:txBody>
          <a:bodyPr vert="horz" lIns="92473" tIns="46237" rIns="92473" bIns="46237" rtlCol="0"/>
          <a:lstStyle>
            <a:lvl1pPr algn="l" fontAlgn="auto">
              <a:spcBef>
                <a:spcPts val="0"/>
              </a:spcBef>
              <a:spcAft>
                <a:spcPts val="0"/>
              </a:spcAft>
              <a:defRPr sz="1200">
                <a:latin typeface="+mn-lt"/>
              </a:defRPr>
            </a:lvl1pPr>
          </a:lstStyle>
          <a:p>
            <a:pPr>
              <a:defRPr/>
            </a:pPr>
            <a:endParaRPr lang="en-US" dirty="0"/>
          </a:p>
        </p:txBody>
      </p:sp>
      <p:sp>
        <p:nvSpPr>
          <p:cNvPr id="3" name="Date Placeholder 2"/>
          <p:cNvSpPr>
            <a:spLocks noGrp="1"/>
          </p:cNvSpPr>
          <p:nvPr>
            <p:ph type="dt" sz="quarter" idx="1"/>
          </p:nvPr>
        </p:nvSpPr>
        <p:spPr>
          <a:xfrm>
            <a:off x="3979930" y="0"/>
            <a:ext cx="3044719" cy="465614"/>
          </a:xfrm>
          <a:prstGeom prst="rect">
            <a:avLst/>
          </a:prstGeom>
        </p:spPr>
        <p:txBody>
          <a:bodyPr vert="horz" lIns="92473" tIns="46237" rIns="92473" bIns="46237" rtlCol="0"/>
          <a:lstStyle>
            <a:lvl1pPr algn="r" fontAlgn="auto">
              <a:spcBef>
                <a:spcPts val="0"/>
              </a:spcBef>
              <a:spcAft>
                <a:spcPts val="0"/>
              </a:spcAft>
              <a:defRPr sz="1200">
                <a:latin typeface="+mn-lt"/>
              </a:defRPr>
            </a:lvl1pPr>
          </a:lstStyle>
          <a:p>
            <a:pPr>
              <a:defRPr/>
            </a:pPr>
            <a:fld id="{773A753E-2B0D-4C19-A4D4-1A95979CE9A1}" type="datetimeFigureOut">
              <a:rPr lang="en-US"/>
              <a:pPr>
                <a:defRPr/>
              </a:pPr>
              <a:t>1/31/20</a:t>
            </a:fld>
            <a:endParaRPr lang="en-US" dirty="0"/>
          </a:p>
        </p:txBody>
      </p:sp>
      <p:sp>
        <p:nvSpPr>
          <p:cNvPr id="4" name="Footer Placeholder 3"/>
          <p:cNvSpPr>
            <a:spLocks noGrp="1"/>
          </p:cNvSpPr>
          <p:nvPr>
            <p:ph type="ftr" sz="quarter" idx="2"/>
          </p:nvPr>
        </p:nvSpPr>
        <p:spPr>
          <a:xfrm>
            <a:off x="0" y="8845045"/>
            <a:ext cx="3044719" cy="465614"/>
          </a:xfrm>
          <a:prstGeom prst="rect">
            <a:avLst/>
          </a:prstGeom>
        </p:spPr>
        <p:txBody>
          <a:bodyPr vert="horz" lIns="92473" tIns="46237" rIns="92473" bIns="46237" rtlCol="0" anchor="b"/>
          <a:lstStyle>
            <a:lvl1pPr algn="l" fontAlgn="auto">
              <a:spcBef>
                <a:spcPts val="0"/>
              </a:spcBef>
              <a:spcAft>
                <a:spcPts val="0"/>
              </a:spcAft>
              <a:defRPr sz="1200">
                <a:latin typeface="+mn-lt"/>
              </a:defRPr>
            </a:lvl1pPr>
          </a:lstStyle>
          <a:p>
            <a:pPr>
              <a:defRPr/>
            </a:pPr>
            <a:r>
              <a:rPr lang="en-US"/>
              <a:t>@debra_bingham</a:t>
            </a:r>
            <a:endParaRPr lang="en-US" dirty="0"/>
          </a:p>
        </p:txBody>
      </p:sp>
      <p:sp>
        <p:nvSpPr>
          <p:cNvPr id="5" name="Slide Number Placeholder 4"/>
          <p:cNvSpPr>
            <a:spLocks noGrp="1"/>
          </p:cNvSpPr>
          <p:nvPr>
            <p:ph type="sldNum" sz="quarter" idx="3"/>
          </p:nvPr>
        </p:nvSpPr>
        <p:spPr>
          <a:xfrm>
            <a:off x="3979930" y="8845045"/>
            <a:ext cx="3044719" cy="465614"/>
          </a:xfrm>
          <a:prstGeom prst="rect">
            <a:avLst/>
          </a:prstGeom>
        </p:spPr>
        <p:txBody>
          <a:bodyPr vert="horz" lIns="92473" tIns="46237" rIns="92473" bIns="46237" rtlCol="0" anchor="b"/>
          <a:lstStyle>
            <a:lvl1pPr algn="r" fontAlgn="auto">
              <a:spcBef>
                <a:spcPts val="0"/>
              </a:spcBef>
              <a:spcAft>
                <a:spcPts val="0"/>
              </a:spcAft>
              <a:defRPr sz="1200">
                <a:latin typeface="+mn-lt"/>
              </a:defRPr>
            </a:lvl1pPr>
          </a:lstStyle>
          <a:p>
            <a:pPr>
              <a:defRPr/>
            </a:pPr>
            <a:fld id="{1E9E6255-8B69-4E94-B2DF-F4779BF66F6E}" type="slidenum">
              <a:rPr lang="en-US"/>
              <a:pPr>
                <a:defRPr/>
              </a:pPr>
              <a:t>‹#›</a:t>
            </a:fld>
            <a:endParaRPr lang="en-US" dirty="0"/>
          </a:p>
        </p:txBody>
      </p:sp>
    </p:spTree>
    <p:extLst>
      <p:ext uri="{BB962C8B-B14F-4D97-AF65-F5344CB8AC3E}">
        <p14:creationId xmlns:p14="http://schemas.microsoft.com/office/powerpoint/2010/main" val="3441339006"/>
      </p:ext>
    </p:extLst>
  </p:cSld>
  <p:clrMap bg1="lt1" tx1="dk1" bg2="lt2" tx2="dk2" accent1="accent1" accent2="accent2" accent3="accent3" accent4="accent4" accent5="accent5" accent6="accent6" hlink="hlink" folHlink="folHlink"/>
  <p:hf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44719" cy="465614"/>
          </a:xfrm>
          <a:prstGeom prst="rect">
            <a:avLst/>
          </a:prstGeom>
        </p:spPr>
        <p:txBody>
          <a:bodyPr vert="horz" lIns="92473" tIns="46237" rIns="92473" bIns="46237" rtlCol="0"/>
          <a:lstStyle>
            <a:lvl1pPr algn="l" fontAlgn="auto">
              <a:spcBef>
                <a:spcPts val="0"/>
              </a:spcBef>
              <a:spcAft>
                <a:spcPts val="0"/>
              </a:spcAft>
              <a:defRPr sz="1200">
                <a:latin typeface="+mn-lt"/>
              </a:defRPr>
            </a:lvl1pPr>
          </a:lstStyle>
          <a:p>
            <a:pPr>
              <a:defRPr/>
            </a:pPr>
            <a:endParaRPr lang="en-US" dirty="0"/>
          </a:p>
        </p:txBody>
      </p:sp>
      <p:sp>
        <p:nvSpPr>
          <p:cNvPr id="3" name="Date Placeholder 2"/>
          <p:cNvSpPr>
            <a:spLocks noGrp="1"/>
          </p:cNvSpPr>
          <p:nvPr>
            <p:ph type="dt" idx="1"/>
          </p:nvPr>
        </p:nvSpPr>
        <p:spPr>
          <a:xfrm>
            <a:off x="3979930" y="0"/>
            <a:ext cx="3044719" cy="465614"/>
          </a:xfrm>
          <a:prstGeom prst="rect">
            <a:avLst/>
          </a:prstGeom>
        </p:spPr>
        <p:txBody>
          <a:bodyPr vert="horz" lIns="92473" tIns="46237" rIns="92473" bIns="46237" rtlCol="0"/>
          <a:lstStyle>
            <a:lvl1pPr algn="r" fontAlgn="auto">
              <a:spcBef>
                <a:spcPts val="0"/>
              </a:spcBef>
              <a:spcAft>
                <a:spcPts val="0"/>
              </a:spcAft>
              <a:defRPr sz="1200">
                <a:latin typeface="+mn-lt"/>
              </a:defRPr>
            </a:lvl1pPr>
          </a:lstStyle>
          <a:p>
            <a:pPr>
              <a:defRPr/>
            </a:pPr>
            <a:fld id="{E2A8C18E-4314-445F-B287-2D776743DE73}" type="datetimeFigureOut">
              <a:rPr lang="en-US"/>
              <a:pPr>
                <a:defRPr/>
              </a:pPr>
              <a:t>1/31/20</a:t>
            </a:fld>
            <a:endParaRPr lang="en-US" dirty="0"/>
          </a:p>
        </p:txBody>
      </p:sp>
      <p:sp>
        <p:nvSpPr>
          <p:cNvPr id="4" name="Slide Image Placeholder 3"/>
          <p:cNvSpPr>
            <a:spLocks noGrp="1" noRot="1" noChangeAspect="1"/>
          </p:cNvSpPr>
          <p:nvPr>
            <p:ph type="sldImg" idx="2"/>
          </p:nvPr>
        </p:nvSpPr>
        <p:spPr>
          <a:xfrm>
            <a:off x="1185863" y="698500"/>
            <a:ext cx="4654550" cy="3490913"/>
          </a:xfrm>
          <a:prstGeom prst="rect">
            <a:avLst/>
          </a:prstGeom>
          <a:noFill/>
          <a:ln w="12700">
            <a:solidFill>
              <a:prstClr val="black"/>
            </a:solidFill>
          </a:ln>
        </p:spPr>
        <p:txBody>
          <a:bodyPr vert="horz" lIns="92473" tIns="46237" rIns="92473" bIns="46237" rtlCol="0" anchor="ctr"/>
          <a:lstStyle/>
          <a:p>
            <a:pPr lvl="0"/>
            <a:endParaRPr lang="en-US" noProof="0" dirty="0"/>
          </a:p>
        </p:txBody>
      </p:sp>
      <p:sp>
        <p:nvSpPr>
          <p:cNvPr id="5" name="Notes Placeholder 4"/>
          <p:cNvSpPr>
            <a:spLocks noGrp="1"/>
          </p:cNvSpPr>
          <p:nvPr>
            <p:ph type="body" sz="quarter" idx="3"/>
          </p:nvPr>
        </p:nvSpPr>
        <p:spPr>
          <a:xfrm>
            <a:off x="702628" y="4423331"/>
            <a:ext cx="5621020" cy="4190524"/>
          </a:xfrm>
          <a:prstGeom prst="rect">
            <a:avLst/>
          </a:prstGeom>
        </p:spPr>
        <p:txBody>
          <a:bodyPr vert="horz" lIns="92473" tIns="46237" rIns="92473" bIns="46237"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845045"/>
            <a:ext cx="3044719" cy="465614"/>
          </a:xfrm>
          <a:prstGeom prst="rect">
            <a:avLst/>
          </a:prstGeom>
        </p:spPr>
        <p:txBody>
          <a:bodyPr vert="horz" lIns="92473" tIns="46237" rIns="92473" bIns="46237" rtlCol="0" anchor="b"/>
          <a:lstStyle>
            <a:lvl1pPr algn="l" fontAlgn="auto">
              <a:spcBef>
                <a:spcPts val="0"/>
              </a:spcBef>
              <a:spcAft>
                <a:spcPts val="0"/>
              </a:spcAft>
              <a:defRPr sz="1200">
                <a:latin typeface="+mn-lt"/>
              </a:defRPr>
            </a:lvl1pPr>
          </a:lstStyle>
          <a:p>
            <a:pPr>
              <a:defRPr/>
            </a:pPr>
            <a:r>
              <a:rPr lang="en-US"/>
              <a:t>@debra_bingham</a:t>
            </a:r>
            <a:endParaRPr lang="en-US" dirty="0"/>
          </a:p>
        </p:txBody>
      </p:sp>
      <p:sp>
        <p:nvSpPr>
          <p:cNvPr id="7" name="Slide Number Placeholder 6"/>
          <p:cNvSpPr>
            <a:spLocks noGrp="1"/>
          </p:cNvSpPr>
          <p:nvPr>
            <p:ph type="sldNum" sz="quarter" idx="5"/>
          </p:nvPr>
        </p:nvSpPr>
        <p:spPr>
          <a:xfrm>
            <a:off x="3979930" y="8845045"/>
            <a:ext cx="3044719" cy="465614"/>
          </a:xfrm>
          <a:prstGeom prst="rect">
            <a:avLst/>
          </a:prstGeom>
        </p:spPr>
        <p:txBody>
          <a:bodyPr vert="horz" lIns="92473" tIns="46237" rIns="92473" bIns="46237" rtlCol="0" anchor="b"/>
          <a:lstStyle>
            <a:lvl1pPr algn="r" fontAlgn="auto">
              <a:spcBef>
                <a:spcPts val="0"/>
              </a:spcBef>
              <a:spcAft>
                <a:spcPts val="0"/>
              </a:spcAft>
              <a:defRPr sz="1200">
                <a:latin typeface="+mn-lt"/>
              </a:defRPr>
            </a:lvl1pPr>
          </a:lstStyle>
          <a:p>
            <a:pPr>
              <a:defRPr/>
            </a:pPr>
            <a:fld id="{7393DE49-EDDC-418F-B0EE-9FDAADAE9BD1}" type="slidenum">
              <a:rPr lang="en-US"/>
              <a:pPr>
                <a:defRPr/>
              </a:pPr>
              <a:t>‹#›</a:t>
            </a:fld>
            <a:endParaRPr lang="en-US" dirty="0"/>
          </a:p>
        </p:txBody>
      </p:sp>
    </p:spTree>
    <p:extLst>
      <p:ext uri="{BB962C8B-B14F-4D97-AF65-F5344CB8AC3E}">
        <p14:creationId xmlns:p14="http://schemas.microsoft.com/office/powerpoint/2010/main" val="2528770881"/>
      </p:ext>
    </p:extLst>
  </p:cSld>
  <p:clrMap bg1="lt1" tx1="dk1" bg2="lt2" tx2="dk2" accent1="accent1" accent2="accent2" accent3="accent3" accent4="accent4" accent5="accent5" accent6="accent6" hlink="hlink" folHlink="folHlink"/>
  <p:hf hdr="0" dt="0"/>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Welcome to the University of Maryland School of Nursing’s Quality</a:t>
            </a:r>
            <a:r>
              <a:rPr lang="en-US" baseline="0" dirty="0"/>
              <a:t> Improvement Briefs s</a:t>
            </a:r>
            <a:r>
              <a:rPr lang="en-US" dirty="0"/>
              <a:t>eries. </a:t>
            </a:r>
            <a:r>
              <a:rPr lang="en-US" baseline="0" dirty="0"/>
              <a:t>Each QI Brief provides an introduction to key quality improvement concepts, methods, and tools.</a:t>
            </a:r>
          </a:p>
          <a:p>
            <a:endParaRPr lang="en-US" dirty="0"/>
          </a:p>
          <a:p>
            <a:r>
              <a:rPr lang="en-US" dirty="0"/>
              <a:t>My name is Debra Bingham and I am an Associate Professor for Healthcare Quality and Safety in the Department of Partnerships, Professional Education, and Practice at the University of Maryland School of Nursing. </a:t>
            </a:r>
          </a:p>
          <a:p>
            <a:endParaRPr lang="en-US" dirty="0"/>
          </a:p>
          <a:p>
            <a:r>
              <a:rPr lang="en-US" dirty="0"/>
              <a:t>This QI Brief is titled  Standards for Quality Improvement Reporting Excellence 2.0 Guidelines, Part 1 Introduction</a:t>
            </a:r>
          </a:p>
        </p:txBody>
      </p:sp>
      <p:sp>
        <p:nvSpPr>
          <p:cNvPr id="4" name="Footer Placeholder 3"/>
          <p:cNvSpPr>
            <a:spLocks noGrp="1"/>
          </p:cNvSpPr>
          <p:nvPr>
            <p:ph type="ftr" sz="quarter"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Calibri"/>
                <a:ea typeface="+mn-ea"/>
                <a:cs typeface="+mn-cs"/>
              </a:rPr>
              <a:t>@debra_bingham</a:t>
            </a:r>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
        <p:nvSpPr>
          <p:cNvPr id="5" name="Slide Number Placeholder 4"/>
          <p:cNvSpPr>
            <a:spLocks noGrp="1"/>
          </p:cNvSpPr>
          <p:nvPr>
            <p:ph type="sldNum" sz="quarter" idx="11"/>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393DE49-EDDC-418F-B0EE-9FDAADAE9BD1}"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5016566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presentation I will describe why the </a:t>
            </a:r>
            <a:r>
              <a:rPr lang="en-US" dirty="0" err="1"/>
              <a:t>SQuIRE</a:t>
            </a:r>
            <a:r>
              <a:rPr lang="en-US" dirty="0"/>
              <a:t> guidelines were developed and outline the 18 elements included in the SQUIRE 2.0 guidelines. </a:t>
            </a:r>
          </a:p>
          <a:p>
            <a:endParaRPr lang="en-US" dirty="0"/>
          </a:p>
          <a:p>
            <a:r>
              <a:rPr lang="en-US" dirty="0"/>
              <a:t>This presentation is based on the work by:</a:t>
            </a:r>
          </a:p>
          <a:p>
            <a:r>
              <a:rPr lang="en-US" dirty="0" err="1"/>
              <a:t>Ogrinc</a:t>
            </a:r>
            <a:r>
              <a:rPr lang="en-US" dirty="0"/>
              <a:t>, G., et. Al. that was published in 2015 in the </a:t>
            </a:r>
            <a:r>
              <a:rPr lang="en-US" i="1" dirty="0"/>
              <a:t>Journal of Nursing Care Quality.</a:t>
            </a:r>
            <a:endParaRPr lang="en-US" dirty="0"/>
          </a:p>
        </p:txBody>
      </p:sp>
      <p:sp>
        <p:nvSpPr>
          <p:cNvPr id="4" name="Footer Placeholder 3"/>
          <p:cNvSpPr>
            <a:spLocks noGrp="1"/>
          </p:cNvSpPr>
          <p:nvPr>
            <p:ph type="ftr" sz="quarter" idx="10"/>
          </p:nvPr>
        </p:nvSpPr>
        <p:spPr/>
        <p:txBody>
          <a:bodyPr/>
          <a:lstStyle/>
          <a:p>
            <a:pPr>
              <a:defRPr/>
            </a:pPr>
            <a:r>
              <a:rPr lang="en-US"/>
              <a:t>@debra_bingham</a:t>
            </a:r>
            <a:endParaRPr lang="en-US" dirty="0"/>
          </a:p>
        </p:txBody>
      </p:sp>
      <p:sp>
        <p:nvSpPr>
          <p:cNvPr id="5" name="Slide Number Placeholder 4"/>
          <p:cNvSpPr>
            <a:spLocks noGrp="1"/>
          </p:cNvSpPr>
          <p:nvPr>
            <p:ph type="sldNum" sz="quarter" idx="11"/>
          </p:nvPr>
        </p:nvSpPr>
        <p:spPr/>
        <p:txBody>
          <a:bodyPr/>
          <a:lstStyle/>
          <a:p>
            <a:pPr>
              <a:defRPr/>
            </a:pPr>
            <a:fld id="{7393DE49-EDDC-418F-B0EE-9FDAADAE9BD1}" type="slidenum">
              <a:rPr lang="en-US" smtClean="0"/>
              <a:pPr>
                <a:defRPr/>
              </a:pPr>
              <a:t>2</a:t>
            </a:fld>
            <a:endParaRPr lang="en-US" dirty="0"/>
          </a:p>
        </p:txBody>
      </p:sp>
    </p:spTree>
    <p:extLst>
      <p:ext uri="{BB962C8B-B14F-4D97-AF65-F5344CB8AC3E}">
        <p14:creationId xmlns:p14="http://schemas.microsoft.com/office/powerpoint/2010/main" val="43027642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One of the main reasons the SQUIRE Guidelines were developed is because authors struggled to report their improvement work in a reliable and consistent way.</a:t>
            </a:r>
          </a:p>
        </p:txBody>
      </p:sp>
      <p:sp>
        <p:nvSpPr>
          <p:cNvPr id="4" name="Footer Placeholder 3"/>
          <p:cNvSpPr>
            <a:spLocks noGrp="1"/>
          </p:cNvSpPr>
          <p:nvPr>
            <p:ph type="ftr" sz="quarter" idx="10"/>
          </p:nvPr>
        </p:nvSpPr>
        <p:spPr/>
        <p:txBody>
          <a:bodyPr/>
          <a:lstStyle/>
          <a:p>
            <a:pPr>
              <a:defRPr/>
            </a:pPr>
            <a:r>
              <a:rPr lang="en-US"/>
              <a:t>@debra_bingham</a:t>
            </a:r>
            <a:endParaRPr lang="en-US" dirty="0"/>
          </a:p>
        </p:txBody>
      </p:sp>
      <p:sp>
        <p:nvSpPr>
          <p:cNvPr id="5" name="Slide Number Placeholder 4"/>
          <p:cNvSpPr>
            <a:spLocks noGrp="1"/>
          </p:cNvSpPr>
          <p:nvPr>
            <p:ph type="sldNum" sz="quarter" idx="11"/>
          </p:nvPr>
        </p:nvSpPr>
        <p:spPr/>
        <p:txBody>
          <a:bodyPr/>
          <a:lstStyle/>
          <a:p>
            <a:pPr>
              <a:defRPr/>
            </a:pPr>
            <a:fld id="{7393DE49-EDDC-418F-B0EE-9FDAADAE9BD1}" type="slidenum">
              <a:rPr lang="en-US" smtClean="0"/>
              <a:pPr>
                <a:defRPr/>
              </a:pPr>
              <a:t>3</a:t>
            </a:fld>
            <a:endParaRPr lang="en-US" dirty="0"/>
          </a:p>
        </p:txBody>
      </p:sp>
    </p:spTree>
    <p:extLst>
      <p:ext uri="{BB962C8B-B14F-4D97-AF65-F5344CB8AC3E}">
        <p14:creationId xmlns:p14="http://schemas.microsoft.com/office/powerpoint/2010/main" val="86422201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SQUIRE 1.0 guidelines were published in 2008.  Version 2.0 was released in 2015.  </a:t>
            </a:r>
          </a:p>
          <a:p>
            <a:endParaRPr lang="en-US" dirty="0"/>
          </a:p>
          <a:p>
            <a:r>
              <a:rPr lang="en-US" dirty="0"/>
              <a:t>The SQUIRE guidelines</a:t>
            </a:r>
            <a:r>
              <a:rPr lang="en-US" baseline="0" dirty="0"/>
              <a:t> reduced </a:t>
            </a:r>
            <a:r>
              <a:rPr lang="en-US" dirty="0"/>
              <a:t>uncertainty about the information deemed important in scholarly reports of health care improvement and increased the completeness, precision, and transparency of those reports.</a:t>
            </a:r>
          </a:p>
        </p:txBody>
      </p:sp>
      <p:sp>
        <p:nvSpPr>
          <p:cNvPr id="4" name="Footer Placeholder 3"/>
          <p:cNvSpPr>
            <a:spLocks noGrp="1"/>
          </p:cNvSpPr>
          <p:nvPr>
            <p:ph type="ftr" sz="quarter" idx="10"/>
          </p:nvPr>
        </p:nvSpPr>
        <p:spPr/>
        <p:txBody>
          <a:bodyPr/>
          <a:lstStyle/>
          <a:p>
            <a:pPr>
              <a:defRPr/>
            </a:pPr>
            <a:r>
              <a:rPr lang="en-US"/>
              <a:t>@debra_bingham</a:t>
            </a:r>
            <a:endParaRPr lang="en-US" dirty="0"/>
          </a:p>
        </p:txBody>
      </p:sp>
      <p:sp>
        <p:nvSpPr>
          <p:cNvPr id="5" name="Slide Number Placeholder 4"/>
          <p:cNvSpPr>
            <a:spLocks noGrp="1"/>
          </p:cNvSpPr>
          <p:nvPr>
            <p:ph type="sldNum" sz="quarter" idx="11"/>
          </p:nvPr>
        </p:nvSpPr>
        <p:spPr/>
        <p:txBody>
          <a:bodyPr/>
          <a:lstStyle/>
          <a:p>
            <a:pPr>
              <a:defRPr/>
            </a:pPr>
            <a:fld id="{7393DE49-EDDC-418F-B0EE-9FDAADAE9BD1}" type="slidenum">
              <a:rPr lang="en-US" smtClean="0"/>
              <a:pPr>
                <a:defRPr/>
              </a:pPr>
              <a:t>4</a:t>
            </a:fld>
            <a:endParaRPr lang="en-US" dirty="0"/>
          </a:p>
        </p:txBody>
      </p:sp>
    </p:spTree>
    <p:extLst>
      <p:ext uri="{BB962C8B-B14F-4D97-AF65-F5344CB8AC3E}">
        <p14:creationId xmlns:p14="http://schemas.microsoft.com/office/powerpoint/2010/main" val="275554930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Improvement science is considered a standard competency for the education of health professionals throughout the world. </a:t>
            </a:r>
          </a:p>
          <a:p>
            <a:endParaRPr lang="en-US" dirty="0"/>
          </a:p>
          <a:p>
            <a:r>
              <a:rPr lang="en-US" dirty="0"/>
              <a:t>The SQUIRE Guidelines increases</a:t>
            </a:r>
            <a:r>
              <a:rPr lang="en-US" baseline="0" dirty="0"/>
              <a:t> consistency in the education of health professionals about improvement science.</a:t>
            </a:r>
            <a:endParaRPr lang="en-US" dirty="0"/>
          </a:p>
        </p:txBody>
      </p:sp>
      <p:sp>
        <p:nvSpPr>
          <p:cNvPr id="4" name="Footer Placeholder 3"/>
          <p:cNvSpPr>
            <a:spLocks noGrp="1"/>
          </p:cNvSpPr>
          <p:nvPr>
            <p:ph type="ftr" sz="quarter" idx="10"/>
          </p:nvPr>
        </p:nvSpPr>
        <p:spPr/>
        <p:txBody>
          <a:bodyPr/>
          <a:lstStyle/>
          <a:p>
            <a:pPr>
              <a:defRPr/>
            </a:pPr>
            <a:r>
              <a:rPr lang="en-US"/>
              <a:t>@debra_bingham</a:t>
            </a:r>
            <a:endParaRPr lang="en-US" dirty="0"/>
          </a:p>
        </p:txBody>
      </p:sp>
      <p:sp>
        <p:nvSpPr>
          <p:cNvPr id="5" name="Slide Number Placeholder 4"/>
          <p:cNvSpPr>
            <a:spLocks noGrp="1"/>
          </p:cNvSpPr>
          <p:nvPr>
            <p:ph type="sldNum" sz="quarter" idx="11"/>
          </p:nvPr>
        </p:nvSpPr>
        <p:spPr/>
        <p:txBody>
          <a:bodyPr/>
          <a:lstStyle/>
          <a:p>
            <a:pPr>
              <a:defRPr/>
            </a:pPr>
            <a:fld id="{7393DE49-EDDC-418F-B0EE-9FDAADAE9BD1}" type="slidenum">
              <a:rPr lang="en-US" smtClean="0"/>
              <a:pPr>
                <a:defRPr/>
              </a:pPr>
              <a:t>5</a:t>
            </a:fld>
            <a:endParaRPr lang="en-US" dirty="0"/>
          </a:p>
        </p:txBody>
      </p:sp>
    </p:spTree>
    <p:extLst>
      <p:ext uri="{BB962C8B-B14F-4D97-AF65-F5344CB8AC3E}">
        <p14:creationId xmlns:p14="http://schemas.microsoft.com/office/powerpoint/2010/main" val="392031493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SQUIRE Guidelines also support interdisciplinary QI efforts by</a:t>
            </a:r>
          </a:p>
          <a:p>
            <a:r>
              <a:rPr lang="en-US" dirty="0"/>
              <a:t>Providing a consensus QI Taxonomy, </a:t>
            </a:r>
          </a:p>
          <a:p>
            <a:r>
              <a:rPr lang="en-US" dirty="0"/>
              <a:t>Providing consensus on how to describe and document QI project findings, and by</a:t>
            </a:r>
          </a:p>
          <a:p>
            <a:r>
              <a:rPr lang="en-US" dirty="0"/>
              <a:t>Supporting interdisciplinary authorship. </a:t>
            </a:r>
          </a:p>
          <a:p>
            <a:endParaRPr lang="en-US" dirty="0"/>
          </a:p>
          <a:p>
            <a:r>
              <a:rPr lang="en-US" dirty="0"/>
              <a:t>These guidelines</a:t>
            </a:r>
            <a:r>
              <a:rPr lang="en-US" baseline="0" dirty="0"/>
              <a:t> help </a:t>
            </a:r>
            <a:r>
              <a:rPr lang="en-US" dirty="0"/>
              <a:t>everyone be on the same page when writing a manuscript.</a:t>
            </a:r>
          </a:p>
        </p:txBody>
      </p:sp>
      <p:sp>
        <p:nvSpPr>
          <p:cNvPr id="4" name="Footer Placeholder 3"/>
          <p:cNvSpPr>
            <a:spLocks noGrp="1"/>
          </p:cNvSpPr>
          <p:nvPr>
            <p:ph type="ftr" sz="quarter" idx="10"/>
          </p:nvPr>
        </p:nvSpPr>
        <p:spPr/>
        <p:txBody>
          <a:bodyPr/>
          <a:lstStyle/>
          <a:p>
            <a:pPr>
              <a:defRPr/>
            </a:pPr>
            <a:r>
              <a:rPr lang="en-US"/>
              <a:t>@debra_bingham</a:t>
            </a:r>
            <a:endParaRPr lang="en-US" dirty="0"/>
          </a:p>
        </p:txBody>
      </p:sp>
      <p:sp>
        <p:nvSpPr>
          <p:cNvPr id="5" name="Slide Number Placeholder 4"/>
          <p:cNvSpPr>
            <a:spLocks noGrp="1"/>
          </p:cNvSpPr>
          <p:nvPr>
            <p:ph type="sldNum" sz="quarter" idx="11"/>
          </p:nvPr>
        </p:nvSpPr>
        <p:spPr/>
        <p:txBody>
          <a:bodyPr/>
          <a:lstStyle/>
          <a:p>
            <a:pPr>
              <a:defRPr/>
            </a:pPr>
            <a:fld id="{7393DE49-EDDC-418F-B0EE-9FDAADAE9BD1}" type="slidenum">
              <a:rPr lang="en-US" smtClean="0"/>
              <a:pPr>
                <a:defRPr/>
              </a:pPr>
              <a:t>6</a:t>
            </a:fld>
            <a:endParaRPr lang="en-US" dirty="0"/>
          </a:p>
        </p:txBody>
      </p:sp>
    </p:spTree>
    <p:extLst>
      <p:ext uri="{BB962C8B-B14F-4D97-AF65-F5344CB8AC3E}">
        <p14:creationId xmlns:p14="http://schemas.microsoft.com/office/powerpoint/2010/main" val="341495147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23963" y="687388"/>
            <a:ext cx="4578350" cy="3433762"/>
          </a:xfrm>
        </p:spPr>
      </p:sp>
      <p:sp>
        <p:nvSpPr>
          <p:cNvPr id="3" name="Notes Placeholder 2"/>
          <p:cNvSpPr>
            <a:spLocks noGrp="1"/>
          </p:cNvSpPr>
          <p:nvPr>
            <p:ph type="body" idx="1"/>
          </p:nvPr>
        </p:nvSpPr>
        <p:spPr/>
        <p:txBody>
          <a:bodyPr>
            <a:normAutofit/>
          </a:bodyPr>
          <a:lstStyle/>
          <a:p>
            <a:r>
              <a:rPr lang="en-US" dirty="0"/>
              <a:t>As a review, my QI and research flow chart illustrates the relationship between research and QI. </a:t>
            </a:r>
          </a:p>
          <a:p>
            <a:endParaRPr lang="en-US" dirty="0"/>
          </a:p>
          <a:p>
            <a:r>
              <a:rPr lang="en-US" dirty="0"/>
              <a:t>Using SQUIRE Guidelines is one way that we can help ensure excellence and consistency</a:t>
            </a:r>
            <a:r>
              <a:rPr lang="en-US" baseline="0" dirty="0"/>
              <a:t> in </a:t>
            </a:r>
            <a:r>
              <a:rPr lang="en-US" dirty="0"/>
              <a:t>how we describe each phase of their QI project</a:t>
            </a:r>
            <a:r>
              <a:rPr lang="en-US" baseline="0" dirty="0"/>
              <a:t> and their final write-up of DNP QI Project results. </a:t>
            </a:r>
          </a:p>
          <a:p>
            <a:endParaRPr lang="en-US" baseline="0" dirty="0"/>
          </a:p>
          <a:p>
            <a:r>
              <a:rPr lang="en-US" baseline="0" dirty="0"/>
              <a:t>In addition, this flow chart highlights how implementation science and improvement science relate to the work of the DNP students and their DNP QI Projects.</a:t>
            </a:r>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462366" rtl="0" eaLnBrk="1" fontAlgn="auto" latinLnBrk="0" hangingPunct="1">
              <a:lnSpc>
                <a:spcPct val="100000"/>
              </a:lnSpc>
              <a:spcBef>
                <a:spcPts val="0"/>
              </a:spcBef>
              <a:spcAft>
                <a:spcPts val="0"/>
              </a:spcAft>
              <a:buClrTx/>
              <a:buSzTx/>
              <a:buFontTx/>
              <a:buNone/>
              <a:tabLst/>
              <a:defRPr/>
            </a:pPr>
            <a:fld id="{B79B5770-37D5-44DF-B4DB-B9F63ADABA9E}" type="slidenum">
              <a:rPr kumimoji="0" lang="en-US" sz="1200" b="0" i="0" u="none" strike="noStrike" kern="1200" cap="none" spc="0" normalizeH="0" baseline="0" noProof="0">
                <a:ln>
                  <a:noFill/>
                </a:ln>
                <a:solidFill>
                  <a:prstClr val="black"/>
                </a:solidFill>
                <a:effectLst/>
                <a:uLnTx/>
                <a:uFillTx/>
                <a:latin typeface="Calibri"/>
                <a:ea typeface="+mn-ea"/>
                <a:cs typeface="+mn-cs"/>
              </a:rPr>
              <a:pPr marL="0" marR="0" lvl="0" indent="0" algn="r" defTabSz="462366"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5" name="Footer Placeholder 4"/>
          <p:cNvSpPr>
            <a:spLocks noGrp="1"/>
          </p:cNvSpPr>
          <p:nvPr>
            <p:ph type="ftr" sz="quarter" idx="11"/>
          </p:nvPr>
        </p:nvSpPr>
        <p:spPr/>
        <p:txBody>
          <a:bodyPr/>
          <a:lstStyle/>
          <a:p>
            <a:pPr marL="0" marR="0" lvl="0" indent="0" algn="l" defTabSz="462366"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Calibri"/>
                <a:ea typeface="+mn-ea"/>
                <a:cs typeface="+mn-cs"/>
              </a:rPr>
              <a:t>@debra_bingham</a:t>
            </a:r>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36887738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 you probably know, the improvement science field of study is a relatively young science. For example, the Journal Implementation Science is only about 10 years old. Implementation Science continues to emerge and advance. </a:t>
            </a:r>
          </a:p>
          <a:p>
            <a:endParaRPr lang="en-US" dirty="0"/>
          </a:p>
          <a:p>
            <a:r>
              <a:rPr lang="en-US" dirty="0"/>
              <a:t>The use of the SQUIRE Guidelines will supports the expansion of Improvement Science by helping QI leaders to be more clear and more complete in how they describe the QI interventions and methods</a:t>
            </a:r>
            <a:r>
              <a:rPr lang="en-US" baseline="0" dirty="0"/>
              <a:t> that they used in their QI Projects.</a:t>
            </a:r>
          </a:p>
        </p:txBody>
      </p:sp>
      <p:sp>
        <p:nvSpPr>
          <p:cNvPr id="4" name="Footer Placeholder 3"/>
          <p:cNvSpPr>
            <a:spLocks noGrp="1"/>
          </p:cNvSpPr>
          <p:nvPr>
            <p:ph type="ftr" sz="quarter"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Calibri"/>
                <a:ea typeface="+mn-ea"/>
                <a:cs typeface="+mn-cs"/>
              </a:rPr>
              <a:t>@debra_bingham</a:t>
            </a:r>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
        <p:nvSpPr>
          <p:cNvPr id="5" name="Slide Number Placeholder 4"/>
          <p:cNvSpPr>
            <a:spLocks noGrp="1"/>
          </p:cNvSpPr>
          <p:nvPr>
            <p:ph type="sldNum" sz="quarter" idx="11"/>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393DE49-EDDC-418F-B0EE-9FDAADAE9BD1}"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22852427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use of the SQUIRE Guidelines also supports the expansion of Improvement Science by supporting the QI leaders to use formal and informal theory in the development and interpretation of improvement projects and provides insights into</a:t>
            </a:r>
            <a:r>
              <a:rPr lang="en-US" baseline="0" dirty="0"/>
              <a:t> how to </a:t>
            </a:r>
            <a:r>
              <a:rPr lang="en-US" dirty="0"/>
              <a:t>identify, assess and describe context.</a:t>
            </a:r>
          </a:p>
        </p:txBody>
      </p:sp>
      <p:sp>
        <p:nvSpPr>
          <p:cNvPr id="4" name="Footer Placeholder 3"/>
          <p:cNvSpPr>
            <a:spLocks noGrp="1"/>
          </p:cNvSpPr>
          <p:nvPr>
            <p:ph type="ftr" sz="quarter"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Calibri"/>
                <a:ea typeface="+mn-ea"/>
                <a:cs typeface="+mn-cs"/>
              </a:rPr>
              <a:t>@debra_bingham</a:t>
            </a:r>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
        <p:nvSpPr>
          <p:cNvPr id="5" name="Slide Number Placeholder 4"/>
          <p:cNvSpPr>
            <a:spLocks noGrp="1"/>
          </p:cNvSpPr>
          <p:nvPr>
            <p:ph type="sldNum" sz="quarter" idx="11"/>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393DE49-EDDC-418F-B0EE-9FDAADAE9BD1}"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65480804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SQUIRE</a:t>
            </a:r>
            <a:r>
              <a:rPr lang="en-US" baseline="0" dirty="0"/>
              <a:t> Guidelines were developed to be flexible. </a:t>
            </a:r>
          </a:p>
          <a:p>
            <a:endParaRPr lang="en-US" baseline="0" dirty="0"/>
          </a:p>
          <a:p>
            <a:r>
              <a:rPr lang="en-US" baseline="0" dirty="0"/>
              <a:t>These guidelines can be applied to the many different types of approaches that are used in the improvement of healthcare quality, safety and the value of health care.</a:t>
            </a:r>
          </a:p>
          <a:p>
            <a:endParaRPr lang="en-US" baseline="0" dirty="0"/>
          </a:p>
          <a:p>
            <a:r>
              <a:rPr lang="en-US" baseline="0" dirty="0"/>
              <a:t>These different approaches can be formative, experimental, or evaluative.  </a:t>
            </a:r>
          </a:p>
          <a:p>
            <a:endParaRPr lang="en-US" baseline="0" dirty="0"/>
          </a:p>
          <a:p>
            <a:r>
              <a:rPr lang="en-US" baseline="0" dirty="0"/>
              <a:t>SQUIRE guidelines were developed to “embrace the dynamic nature of the field and support further development” of this field of inquiry</a:t>
            </a:r>
            <a:endParaRPr lang="en-US" dirty="0"/>
          </a:p>
        </p:txBody>
      </p:sp>
      <p:sp>
        <p:nvSpPr>
          <p:cNvPr id="4" name="Footer Placeholder 3"/>
          <p:cNvSpPr>
            <a:spLocks noGrp="1"/>
          </p:cNvSpPr>
          <p:nvPr>
            <p:ph type="ftr" sz="quarter" idx="10"/>
          </p:nvPr>
        </p:nvSpPr>
        <p:spPr/>
        <p:txBody>
          <a:bodyPr/>
          <a:lstStyle/>
          <a:p>
            <a:pPr>
              <a:defRPr/>
            </a:pPr>
            <a:r>
              <a:rPr lang="en-US"/>
              <a:t>@debra_bingham</a:t>
            </a:r>
            <a:endParaRPr lang="en-US" dirty="0"/>
          </a:p>
        </p:txBody>
      </p:sp>
      <p:sp>
        <p:nvSpPr>
          <p:cNvPr id="5" name="Slide Number Placeholder 4"/>
          <p:cNvSpPr>
            <a:spLocks noGrp="1"/>
          </p:cNvSpPr>
          <p:nvPr>
            <p:ph type="sldNum" sz="quarter" idx="11"/>
          </p:nvPr>
        </p:nvSpPr>
        <p:spPr/>
        <p:txBody>
          <a:bodyPr/>
          <a:lstStyle/>
          <a:p>
            <a:pPr>
              <a:defRPr/>
            </a:pPr>
            <a:fld id="{7393DE49-EDDC-418F-B0EE-9FDAADAE9BD1}" type="slidenum">
              <a:rPr lang="en-US" smtClean="0"/>
              <a:pPr>
                <a:defRPr/>
              </a:pPr>
              <a:t>10</a:t>
            </a:fld>
            <a:endParaRPr lang="en-US" dirty="0"/>
          </a:p>
        </p:txBody>
      </p:sp>
    </p:spTree>
    <p:extLst>
      <p:ext uri="{BB962C8B-B14F-4D97-AF65-F5344CB8AC3E}">
        <p14:creationId xmlns:p14="http://schemas.microsoft.com/office/powerpoint/2010/main" val="124342604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a:t>
            </a:r>
            <a:r>
              <a:rPr lang="en-US" baseline="0" dirty="0"/>
              <a:t> SQUIRE 2.0 guidelines went through several review and refinement phases to enhance adoption and clarity:</a:t>
            </a:r>
          </a:p>
          <a:p>
            <a:pPr marL="0" indent="0">
              <a:buNone/>
            </a:pPr>
            <a:r>
              <a:rPr lang="en-US" baseline="0" dirty="0"/>
              <a:t>First they were reviewed by editors from multiple journals</a:t>
            </a:r>
          </a:p>
          <a:p>
            <a:pPr marL="0" indent="0">
              <a:buNone/>
            </a:pPr>
            <a:r>
              <a:rPr lang="en-US" baseline="0" dirty="0"/>
              <a:t>2</a:t>
            </a:r>
            <a:r>
              <a:rPr lang="en-US" baseline="30000" dirty="0"/>
              <a:t>nd</a:t>
            </a:r>
            <a:r>
              <a:rPr lang="en-US" baseline="0" dirty="0"/>
              <a:t> they went through Expert review and refinement</a:t>
            </a:r>
          </a:p>
          <a:p>
            <a:pPr marL="0" indent="0">
              <a:buNone/>
            </a:pPr>
            <a:r>
              <a:rPr lang="en-US" baseline="0" dirty="0"/>
              <a:t>Third there was a Public comment period, and based on all of this feedback there was further refinement and expert review and input</a:t>
            </a:r>
          </a:p>
          <a:p>
            <a:pPr marL="228600" indent="-228600">
              <a:buAutoNum type="arabicParenR"/>
            </a:pPr>
            <a:endParaRPr lang="en-US" dirty="0"/>
          </a:p>
        </p:txBody>
      </p:sp>
      <p:sp>
        <p:nvSpPr>
          <p:cNvPr id="4" name="Footer Placeholder 3"/>
          <p:cNvSpPr>
            <a:spLocks noGrp="1"/>
          </p:cNvSpPr>
          <p:nvPr>
            <p:ph type="ftr" sz="quarter" idx="10"/>
          </p:nvPr>
        </p:nvSpPr>
        <p:spPr/>
        <p:txBody>
          <a:bodyPr/>
          <a:lstStyle/>
          <a:p>
            <a:pPr>
              <a:defRPr/>
            </a:pPr>
            <a:r>
              <a:rPr lang="en-US"/>
              <a:t>@debra_bingham</a:t>
            </a:r>
            <a:endParaRPr lang="en-US" dirty="0"/>
          </a:p>
        </p:txBody>
      </p:sp>
      <p:sp>
        <p:nvSpPr>
          <p:cNvPr id="5" name="Slide Number Placeholder 4"/>
          <p:cNvSpPr>
            <a:spLocks noGrp="1"/>
          </p:cNvSpPr>
          <p:nvPr>
            <p:ph type="sldNum" sz="quarter" idx="11"/>
          </p:nvPr>
        </p:nvSpPr>
        <p:spPr/>
        <p:txBody>
          <a:bodyPr/>
          <a:lstStyle/>
          <a:p>
            <a:pPr>
              <a:defRPr/>
            </a:pPr>
            <a:fld id="{7393DE49-EDDC-418F-B0EE-9FDAADAE9BD1}" type="slidenum">
              <a:rPr lang="en-US" smtClean="0"/>
              <a:pPr>
                <a:defRPr/>
              </a:pPr>
              <a:t>11</a:t>
            </a:fld>
            <a:endParaRPr lang="en-US" dirty="0"/>
          </a:p>
        </p:txBody>
      </p:sp>
    </p:spTree>
    <p:extLst>
      <p:ext uri="{BB962C8B-B14F-4D97-AF65-F5344CB8AC3E}">
        <p14:creationId xmlns:p14="http://schemas.microsoft.com/office/powerpoint/2010/main" val="415859453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t>
            </a:r>
            <a:r>
              <a:rPr lang="en-US" dirty="0" err="1"/>
              <a:t>IMRaD</a:t>
            </a:r>
            <a:r>
              <a:rPr lang="en-US" dirty="0"/>
              <a:t> Format</a:t>
            </a:r>
            <a:r>
              <a:rPr lang="en-US" baseline="0" dirty="0"/>
              <a:t> is retained within the SQUIRE Guidelines.  This means that the papers that follow the SQUIRE guidelines should include an:</a:t>
            </a:r>
          </a:p>
          <a:p>
            <a:r>
              <a:rPr lang="en-US" baseline="0" dirty="0"/>
              <a:t>Introduction section</a:t>
            </a:r>
          </a:p>
          <a:p>
            <a:r>
              <a:rPr lang="en-US" baseline="0" dirty="0"/>
              <a:t>A Methods section</a:t>
            </a:r>
          </a:p>
          <a:p>
            <a:r>
              <a:rPr lang="en-US" baseline="0" dirty="0"/>
              <a:t>A Results section,</a:t>
            </a:r>
          </a:p>
          <a:p>
            <a:r>
              <a:rPr lang="en-US" baseline="0" dirty="0"/>
              <a:t>And a Discussion section.</a:t>
            </a:r>
          </a:p>
          <a:p>
            <a:endParaRPr lang="en-US" baseline="0" dirty="0"/>
          </a:p>
          <a:p>
            <a:r>
              <a:rPr lang="en-US" baseline="0" dirty="0"/>
              <a:t>Each of these major </a:t>
            </a:r>
            <a:r>
              <a:rPr lang="en-US" baseline="0" dirty="0" err="1"/>
              <a:t>IMRaD</a:t>
            </a:r>
            <a:r>
              <a:rPr lang="en-US" baseline="0" dirty="0"/>
              <a:t> headings also include sub-headings.  </a:t>
            </a:r>
          </a:p>
          <a:p>
            <a:endParaRPr lang="en-US" baseline="0" dirty="0"/>
          </a:p>
          <a:p>
            <a:r>
              <a:rPr lang="en-US" baseline="0" dirty="0"/>
              <a:t>There are a total of 18 components included in the SQUIRE Guidelines within this format. Of course, not all of the 18 elements need to be included in all manuscripts. </a:t>
            </a:r>
          </a:p>
        </p:txBody>
      </p:sp>
      <p:sp>
        <p:nvSpPr>
          <p:cNvPr id="4" name="Footer Placeholder 3"/>
          <p:cNvSpPr>
            <a:spLocks noGrp="1"/>
          </p:cNvSpPr>
          <p:nvPr>
            <p:ph type="ftr" sz="quarter" idx="10"/>
          </p:nvPr>
        </p:nvSpPr>
        <p:spPr/>
        <p:txBody>
          <a:bodyPr/>
          <a:lstStyle/>
          <a:p>
            <a:pPr>
              <a:defRPr/>
            </a:pPr>
            <a:r>
              <a:rPr lang="en-US"/>
              <a:t>@debra_bingham</a:t>
            </a:r>
            <a:endParaRPr lang="en-US" dirty="0"/>
          </a:p>
        </p:txBody>
      </p:sp>
      <p:sp>
        <p:nvSpPr>
          <p:cNvPr id="5" name="Slide Number Placeholder 4"/>
          <p:cNvSpPr>
            <a:spLocks noGrp="1"/>
          </p:cNvSpPr>
          <p:nvPr>
            <p:ph type="sldNum" sz="quarter" idx="11"/>
          </p:nvPr>
        </p:nvSpPr>
        <p:spPr/>
        <p:txBody>
          <a:bodyPr/>
          <a:lstStyle/>
          <a:p>
            <a:pPr>
              <a:defRPr/>
            </a:pPr>
            <a:fld id="{7393DE49-EDDC-418F-B0EE-9FDAADAE9BD1}" type="slidenum">
              <a:rPr lang="en-US" smtClean="0"/>
              <a:pPr>
                <a:defRPr/>
              </a:pPr>
              <a:t>12</a:t>
            </a:fld>
            <a:endParaRPr lang="en-US" dirty="0"/>
          </a:p>
        </p:txBody>
      </p:sp>
    </p:spTree>
    <p:extLst>
      <p:ext uri="{BB962C8B-B14F-4D97-AF65-F5344CB8AC3E}">
        <p14:creationId xmlns:p14="http://schemas.microsoft.com/office/powerpoint/2010/main" val="126896991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first 9 of the 18 components</a:t>
            </a:r>
            <a:r>
              <a:rPr lang="en-US" baseline="0" dirty="0"/>
              <a:t> of the SQUIRE Guidelines are:</a:t>
            </a:r>
          </a:p>
          <a:p>
            <a:pPr marL="514350" indent="-514350">
              <a:buFont typeface="+mj-lt"/>
              <a:buAutoNum type="arabicPeriod"/>
            </a:pPr>
            <a:r>
              <a:rPr lang="en-US" sz="1200" dirty="0"/>
              <a:t>Title</a:t>
            </a:r>
          </a:p>
          <a:p>
            <a:pPr marL="514350" indent="-514350">
              <a:buFont typeface="+mj-lt"/>
              <a:buAutoNum type="arabicPeriod"/>
            </a:pPr>
            <a:r>
              <a:rPr lang="en-US" sz="1200" dirty="0"/>
              <a:t>Abstract</a:t>
            </a:r>
          </a:p>
          <a:p>
            <a:pPr marL="514350" indent="-514350">
              <a:buFont typeface="+mj-lt"/>
              <a:buAutoNum type="arabicPeriod"/>
            </a:pPr>
            <a:r>
              <a:rPr lang="en-US" sz="1200" dirty="0"/>
              <a:t>Introduction – Problem Description</a:t>
            </a:r>
          </a:p>
          <a:p>
            <a:pPr marL="514350" indent="-514350">
              <a:buFont typeface="+mj-lt"/>
              <a:buAutoNum type="arabicPeriod"/>
            </a:pPr>
            <a:r>
              <a:rPr lang="en-US" sz="1200" dirty="0"/>
              <a:t>Introduction – Available Knowledge-Literature Review</a:t>
            </a:r>
          </a:p>
          <a:p>
            <a:pPr marL="514350" indent="-514350">
              <a:buFont typeface="+mj-lt"/>
              <a:buAutoNum type="arabicPeriod"/>
            </a:pPr>
            <a:r>
              <a:rPr lang="en-US" sz="1200" dirty="0"/>
              <a:t>Rationale or Theoretical Framework</a:t>
            </a:r>
          </a:p>
          <a:p>
            <a:pPr marL="514350" indent="-514350">
              <a:buFont typeface="+mj-lt"/>
              <a:buAutoNum type="arabicPeriod"/>
            </a:pPr>
            <a:r>
              <a:rPr lang="en-US" sz="1200" dirty="0"/>
              <a:t>Specific Aims</a:t>
            </a:r>
          </a:p>
          <a:p>
            <a:pPr marL="514350" indent="-514350">
              <a:buFont typeface="+mj-lt"/>
              <a:buAutoNum type="arabicPeriod"/>
            </a:pPr>
            <a:r>
              <a:rPr lang="en-US" sz="1200" dirty="0"/>
              <a:t>Methods - Context</a:t>
            </a:r>
          </a:p>
          <a:p>
            <a:pPr marL="514350" indent="-514350">
              <a:buFont typeface="+mj-lt"/>
              <a:buAutoNum type="arabicPeriod"/>
            </a:pPr>
            <a:r>
              <a:rPr lang="en-US" sz="1200" dirty="0"/>
              <a:t>Methods - Interventions</a:t>
            </a:r>
          </a:p>
          <a:p>
            <a:pPr marL="514350" indent="-514350">
              <a:buFont typeface="+mj-lt"/>
              <a:buAutoNum type="arabicPeriod"/>
            </a:pPr>
            <a:r>
              <a:rPr lang="en-US" sz="1200" dirty="0"/>
              <a:t>Methods - Study of the Intervention(s)</a:t>
            </a:r>
          </a:p>
          <a:p>
            <a:endParaRPr lang="en-US" dirty="0"/>
          </a:p>
        </p:txBody>
      </p:sp>
      <p:sp>
        <p:nvSpPr>
          <p:cNvPr id="4" name="Footer Placeholder 3"/>
          <p:cNvSpPr>
            <a:spLocks noGrp="1"/>
          </p:cNvSpPr>
          <p:nvPr>
            <p:ph type="ftr" sz="quarter" idx="10"/>
          </p:nvPr>
        </p:nvSpPr>
        <p:spPr/>
        <p:txBody>
          <a:bodyPr/>
          <a:lstStyle/>
          <a:p>
            <a:pPr>
              <a:defRPr/>
            </a:pPr>
            <a:r>
              <a:rPr lang="en-US"/>
              <a:t>@debra_bingham</a:t>
            </a:r>
            <a:endParaRPr lang="en-US" dirty="0"/>
          </a:p>
        </p:txBody>
      </p:sp>
      <p:sp>
        <p:nvSpPr>
          <p:cNvPr id="5" name="Slide Number Placeholder 4"/>
          <p:cNvSpPr>
            <a:spLocks noGrp="1"/>
          </p:cNvSpPr>
          <p:nvPr>
            <p:ph type="sldNum" sz="quarter" idx="11"/>
          </p:nvPr>
        </p:nvSpPr>
        <p:spPr/>
        <p:txBody>
          <a:bodyPr/>
          <a:lstStyle/>
          <a:p>
            <a:pPr>
              <a:defRPr/>
            </a:pPr>
            <a:fld id="{7393DE49-EDDC-418F-B0EE-9FDAADAE9BD1}" type="slidenum">
              <a:rPr lang="en-US" smtClean="0"/>
              <a:pPr>
                <a:defRPr/>
              </a:pPr>
              <a:t>13</a:t>
            </a:fld>
            <a:endParaRPr lang="en-US" dirty="0"/>
          </a:p>
        </p:txBody>
      </p:sp>
    </p:spTree>
    <p:extLst>
      <p:ext uri="{BB962C8B-B14F-4D97-AF65-F5344CB8AC3E}">
        <p14:creationId xmlns:p14="http://schemas.microsoft.com/office/powerpoint/2010/main" val="398331683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remaining</a:t>
            </a:r>
            <a:r>
              <a:rPr lang="en-US" baseline="0" dirty="0"/>
              <a:t> 9 components of the SQUIRE Guidelines are:</a:t>
            </a:r>
          </a:p>
          <a:p>
            <a:pPr marL="457200" indent="-457200">
              <a:buAutoNum type="arabicPeriod" startAt="10"/>
            </a:pPr>
            <a:r>
              <a:rPr lang="en-US" sz="1200" dirty="0"/>
              <a:t>Methods – Measures</a:t>
            </a:r>
          </a:p>
          <a:p>
            <a:pPr marL="457200" indent="-457200">
              <a:buAutoNum type="arabicPeriod" startAt="10"/>
            </a:pPr>
            <a:r>
              <a:rPr lang="en-US" sz="1200" dirty="0"/>
              <a:t>Methods – Analysis</a:t>
            </a:r>
          </a:p>
          <a:p>
            <a:pPr marL="457200" indent="-457200">
              <a:buAutoNum type="arabicPeriod" startAt="10"/>
            </a:pPr>
            <a:r>
              <a:rPr lang="en-US" sz="1200" dirty="0"/>
              <a:t>Methods - Ethical Considerations</a:t>
            </a:r>
          </a:p>
          <a:p>
            <a:pPr marL="457200" indent="-457200">
              <a:buAutoNum type="arabicPeriod" startAt="10"/>
            </a:pPr>
            <a:r>
              <a:rPr lang="en-US" sz="1200" dirty="0"/>
              <a:t>Results </a:t>
            </a:r>
          </a:p>
          <a:p>
            <a:pPr marL="457200" indent="-457200">
              <a:buAutoNum type="arabicPeriod" startAt="10"/>
            </a:pPr>
            <a:r>
              <a:rPr lang="en-US" sz="1200" dirty="0"/>
              <a:t>Discussion – Summary</a:t>
            </a:r>
          </a:p>
          <a:p>
            <a:pPr marL="457200" indent="-457200">
              <a:buAutoNum type="arabicPeriod" startAt="10"/>
            </a:pPr>
            <a:r>
              <a:rPr lang="en-US" sz="1200" dirty="0"/>
              <a:t>Discussion – Interpretation</a:t>
            </a:r>
          </a:p>
          <a:p>
            <a:pPr marL="457200" indent="-457200">
              <a:buAutoNum type="arabicPeriod" startAt="10"/>
            </a:pPr>
            <a:r>
              <a:rPr lang="en-US" sz="1200" dirty="0"/>
              <a:t>Discussion – Limitations</a:t>
            </a:r>
          </a:p>
          <a:p>
            <a:pPr marL="457200" indent="-457200">
              <a:buAutoNum type="arabicPeriod" startAt="10"/>
            </a:pPr>
            <a:r>
              <a:rPr lang="en-US" sz="1200" dirty="0"/>
              <a:t>Discussion – Conclusions</a:t>
            </a:r>
          </a:p>
          <a:p>
            <a:pPr marL="457200" indent="-457200">
              <a:buAutoNum type="arabicPeriod" startAt="10"/>
            </a:pPr>
            <a:r>
              <a:rPr lang="en-US" sz="1200" dirty="0"/>
              <a:t>Other Information - Funding</a:t>
            </a:r>
          </a:p>
          <a:p>
            <a:endParaRPr lang="en-US" dirty="0"/>
          </a:p>
        </p:txBody>
      </p:sp>
      <p:sp>
        <p:nvSpPr>
          <p:cNvPr id="4" name="Footer Placeholder 3"/>
          <p:cNvSpPr>
            <a:spLocks noGrp="1"/>
          </p:cNvSpPr>
          <p:nvPr>
            <p:ph type="ftr" sz="quarter" idx="10"/>
          </p:nvPr>
        </p:nvSpPr>
        <p:spPr/>
        <p:txBody>
          <a:bodyPr/>
          <a:lstStyle/>
          <a:p>
            <a:pPr>
              <a:defRPr/>
            </a:pPr>
            <a:r>
              <a:rPr lang="en-US"/>
              <a:t>@debra_bingham</a:t>
            </a:r>
            <a:endParaRPr lang="en-US" dirty="0"/>
          </a:p>
        </p:txBody>
      </p:sp>
      <p:sp>
        <p:nvSpPr>
          <p:cNvPr id="5" name="Slide Number Placeholder 4"/>
          <p:cNvSpPr>
            <a:spLocks noGrp="1"/>
          </p:cNvSpPr>
          <p:nvPr>
            <p:ph type="sldNum" sz="quarter" idx="11"/>
          </p:nvPr>
        </p:nvSpPr>
        <p:spPr/>
        <p:txBody>
          <a:bodyPr/>
          <a:lstStyle/>
          <a:p>
            <a:pPr>
              <a:defRPr/>
            </a:pPr>
            <a:fld id="{7393DE49-EDDC-418F-B0EE-9FDAADAE9BD1}" type="slidenum">
              <a:rPr lang="en-US" smtClean="0"/>
              <a:pPr>
                <a:defRPr/>
              </a:pPr>
              <a:t>14</a:t>
            </a:fld>
            <a:endParaRPr lang="en-US" dirty="0"/>
          </a:p>
        </p:txBody>
      </p:sp>
    </p:spTree>
    <p:extLst>
      <p:ext uri="{BB962C8B-B14F-4D97-AF65-F5344CB8AC3E}">
        <p14:creationId xmlns:p14="http://schemas.microsoft.com/office/powerpoint/2010/main" val="191366446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 previously stated, not all</a:t>
            </a:r>
            <a:r>
              <a:rPr lang="en-US" baseline="0" dirty="0"/>
              <a:t> 18 components need to be included in the manuscript.</a:t>
            </a:r>
          </a:p>
          <a:p>
            <a:endParaRPr lang="en-US" baseline="0" dirty="0"/>
          </a:p>
          <a:p>
            <a:r>
              <a:rPr lang="en-US" baseline="0" dirty="0"/>
              <a:t>You can include those components that are relevant to the QI Project.</a:t>
            </a:r>
          </a:p>
          <a:p>
            <a:r>
              <a:rPr lang="en-US" baseline="0" dirty="0"/>
              <a:t>In addition, it is important to report both positive and negative findings.</a:t>
            </a:r>
            <a:endParaRPr lang="en-US" dirty="0"/>
          </a:p>
        </p:txBody>
      </p:sp>
      <p:sp>
        <p:nvSpPr>
          <p:cNvPr id="4" name="Footer Placeholder 3"/>
          <p:cNvSpPr>
            <a:spLocks noGrp="1"/>
          </p:cNvSpPr>
          <p:nvPr>
            <p:ph type="ftr" sz="quarter" idx="10"/>
          </p:nvPr>
        </p:nvSpPr>
        <p:spPr/>
        <p:txBody>
          <a:bodyPr/>
          <a:lstStyle/>
          <a:p>
            <a:pPr>
              <a:defRPr/>
            </a:pPr>
            <a:r>
              <a:rPr lang="en-US"/>
              <a:t>@debra_bingham</a:t>
            </a:r>
            <a:endParaRPr lang="en-US" dirty="0"/>
          </a:p>
        </p:txBody>
      </p:sp>
      <p:sp>
        <p:nvSpPr>
          <p:cNvPr id="5" name="Slide Number Placeholder 4"/>
          <p:cNvSpPr>
            <a:spLocks noGrp="1"/>
          </p:cNvSpPr>
          <p:nvPr>
            <p:ph type="sldNum" sz="quarter" idx="11"/>
          </p:nvPr>
        </p:nvSpPr>
        <p:spPr/>
        <p:txBody>
          <a:bodyPr/>
          <a:lstStyle/>
          <a:p>
            <a:pPr>
              <a:defRPr/>
            </a:pPr>
            <a:fld id="{7393DE49-EDDC-418F-B0EE-9FDAADAE9BD1}" type="slidenum">
              <a:rPr lang="en-US" smtClean="0"/>
              <a:pPr>
                <a:defRPr/>
              </a:pPr>
              <a:t>15</a:t>
            </a:fld>
            <a:endParaRPr lang="en-US" dirty="0"/>
          </a:p>
        </p:txBody>
      </p:sp>
    </p:spTree>
    <p:extLst>
      <p:ext uri="{BB962C8B-B14F-4D97-AF65-F5344CB8AC3E}">
        <p14:creationId xmlns:p14="http://schemas.microsoft.com/office/powerpoint/2010/main" val="286307291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a:t>
            </a:r>
            <a:r>
              <a:rPr lang="en-US" baseline="0" dirty="0"/>
              <a:t> have now completed the introduction to the SQUIRE Guidelines and are ready to review SQUIRE Guidelines Part 2.</a:t>
            </a:r>
          </a:p>
          <a:p>
            <a:endParaRPr lang="en-US" dirty="0"/>
          </a:p>
          <a:p>
            <a:pPr marL="0" marR="0" indent="0" algn="l" defTabSz="914400" rtl="0" eaLnBrk="0" fontAlgn="base" latinLnBrk="0" hangingPunct="0">
              <a:lnSpc>
                <a:spcPct val="100000"/>
              </a:lnSpc>
              <a:spcBef>
                <a:spcPct val="30000"/>
              </a:spcBef>
              <a:spcAft>
                <a:spcPct val="0"/>
              </a:spcAft>
              <a:buClrTx/>
              <a:buSzTx/>
              <a:buFontTx/>
              <a:buNone/>
              <a:tabLst/>
              <a:defRPr/>
            </a:pPr>
            <a:r>
              <a:rPr lang="en-US" dirty="0"/>
              <a:t>Part 2 describes in greater detail</a:t>
            </a:r>
            <a:r>
              <a:rPr lang="en-US" baseline="0" dirty="0"/>
              <a:t> </a:t>
            </a:r>
            <a:r>
              <a:rPr lang="en-US" dirty="0"/>
              <a:t>the 18 components of the SQUIRE 2.0 Guidelines and how to apply these elements to a DNP Project.</a:t>
            </a:r>
          </a:p>
          <a:p>
            <a:r>
              <a:rPr lang="en-US" dirty="0"/>
              <a:t> </a:t>
            </a:r>
          </a:p>
        </p:txBody>
      </p:sp>
      <p:sp>
        <p:nvSpPr>
          <p:cNvPr id="4" name="Footer Placeholder 3"/>
          <p:cNvSpPr>
            <a:spLocks noGrp="1"/>
          </p:cNvSpPr>
          <p:nvPr>
            <p:ph type="ftr" sz="quarter"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Calibri"/>
                <a:ea typeface="+mn-ea"/>
                <a:cs typeface="+mn-cs"/>
              </a:rPr>
              <a:t>@debra_bingham</a:t>
            </a:r>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
        <p:nvSpPr>
          <p:cNvPr id="5" name="Slide Number Placeholder 4"/>
          <p:cNvSpPr>
            <a:spLocks noGrp="1"/>
          </p:cNvSpPr>
          <p:nvPr>
            <p:ph type="sldNum" sz="quarter" idx="11"/>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393DE49-EDDC-418F-B0EE-9FDAADAE9BD1}"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02169912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Please email me if you have any comments or questions about the QI Brief titled: SQUIRE Guidelines 2.0, Part 1 Introduction </a:t>
            </a:r>
            <a:r>
              <a:rPr lang="en-US" baseline="0" dirty="0"/>
              <a:t>or the QI Briefs series.</a:t>
            </a:r>
          </a:p>
          <a:p>
            <a:endParaRPr lang="en-US" dirty="0"/>
          </a:p>
          <a:p>
            <a:r>
              <a:rPr lang="en-US" dirty="0"/>
              <a:t>Thank you for completing this education.  </a:t>
            </a:r>
          </a:p>
        </p:txBody>
      </p:sp>
      <p:sp>
        <p:nvSpPr>
          <p:cNvPr id="4" name="Footer Placeholder 3"/>
          <p:cNvSpPr>
            <a:spLocks noGrp="1"/>
          </p:cNvSpPr>
          <p:nvPr>
            <p:ph type="ftr" sz="quarter" idx="10"/>
          </p:nvPr>
        </p:nvSpPr>
        <p:spPr/>
        <p:txBody>
          <a:bodyPr/>
          <a:lstStyle/>
          <a:p>
            <a:pPr>
              <a:defRPr/>
            </a:pPr>
            <a:r>
              <a:rPr lang="en-US"/>
              <a:t>@debra_bingham</a:t>
            </a:r>
            <a:endParaRPr lang="en-US" dirty="0"/>
          </a:p>
        </p:txBody>
      </p:sp>
      <p:sp>
        <p:nvSpPr>
          <p:cNvPr id="5" name="Slide Number Placeholder 4"/>
          <p:cNvSpPr>
            <a:spLocks noGrp="1"/>
          </p:cNvSpPr>
          <p:nvPr>
            <p:ph type="sldNum" sz="quarter" idx="11"/>
          </p:nvPr>
        </p:nvSpPr>
        <p:spPr/>
        <p:txBody>
          <a:bodyPr/>
          <a:lstStyle/>
          <a:p>
            <a:pPr>
              <a:defRPr/>
            </a:pPr>
            <a:fld id="{7393DE49-EDDC-418F-B0EE-9FDAADAE9BD1}" type="slidenum">
              <a:rPr lang="en-US" smtClean="0"/>
              <a:pPr>
                <a:defRPr/>
              </a:pPr>
              <a:t>17</a:t>
            </a:fld>
            <a:endParaRPr lang="en-US" dirty="0"/>
          </a:p>
        </p:txBody>
      </p:sp>
    </p:spTree>
    <p:extLst>
      <p:ext uri="{BB962C8B-B14F-4D97-AF65-F5344CB8AC3E}">
        <p14:creationId xmlns:p14="http://schemas.microsoft.com/office/powerpoint/2010/main" val="82158886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lvl1pPr>
              <a:defRPr>
                <a:latin typeface="Helvetica" panose="020B0604020202020204" pitchFamily="34" charset="0"/>
                <a:cs typeface="Helvetica" panose="020B0604020202020204" pitchFamily="34" charset="0"/>
              </a:defRPr>
            </a:lvl1pPr>
          </a:lstStyle>
          <a:p>
            <a:r>
              <a:rPr lang="en-US" dirty="0"/>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latin typeface="Helvetica" panose="020B0604020202020204" pitchFamily="34" charset="0"/>
                <a:cs typeface="Helvetica" panose="020B060402020202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4" name="Flowchart: Decision 3"/>
          <p:cNvSpPr/>
          <p:nvPr userDrawn="1"/>
        </p:nvSpPr>
        <p:spPr>
          <a:xfrm>
            <a:off x="7344055" y="159488"/>
            <a:ext cx="1629823" cy="1573619"/>
          </a:xfrm>
          <a:prstGeom prst="flowChartDecision">
            <a:avLst/>
          </a:prstGeom>
          <a:solidFill>
            <a:srgbClr val="FFCC00"/>
          </a:solidFill>
          <a:ln w="47625" cmpd="sng">
            <a:solidFill>
              <a:schemeClr val="accent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b="1" dirty="0">
                <a:solidFill>
                  <a:schemeClr val="tx1"/>
                </a:solidFill>
              </a:rPr>
              <a:t>QI Brief</a:t>
            </a:r>
          </a:p>
        </p:txBody>
      </p:sp>
      <p:sp>
        <p:nvSpPr>
          <p:cNvPr id="5" name="Footer Placeholder 4"/>
          <p:cNvSpPr>
            <a:spLocks noGrp="1"/>
          </p:cNvSpPr>
          <p:nvPr>
            <p:ph type="ftr" sz="quarter" idx="11"/>
          </p:nvPr>
        </p:nvSpPr>
        <p:spPr>
          <a:xfrm>
            <a:off x="3124200" y="6356350"/>
            <a:ext cx="2895600" cy="365125"/>
          </a:xfrm>
        </p:spPr>
        <p:txBody>
          <a:bodyPr/>
          <a:lstStyle/>
          <a:p>
            <a:r>
              <a:rPr lang="en-US"/>
              <a:t>dbingham@son.umaryland.edu</a:t>
            </a:r>
            <a:endParaRPr lang="en-US" dirty="0"/>
          </a:p>
        </p:txBody>
      </p:sp>
      <p:sp>
        <p:nvSpPr>
          <p:cNvPr id="6" name="Date Placeholder 3"/>
          <p:cNvSpPr>
            <a:spLocks noGrp="1"/>
          </p:cNvSpPr>
          <p:nvPr>
            <p:ph type="dt" sz="half" idx="2"/>
          </p:nvPr>
        </p:nvSpPr>
        <p:spPr>
          <a:xfrm>
            <a:off x="457200" y="6356350"/>
            <a:ext cx="32004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defRPr>
            </a:lvl1pPr>
          </a:lstStyle>
          <a:p>
            <a:pPr>
              <a:defRPr/>
            </a:pPr>
            <a:r>
              <a:rPr lang="en-US" dirty="0"/>
              <a:t>Segment : Released Summer 2017</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71500" y="1114605"/>
            <a:ext cx="8229600" cy="1143000"/>
          </a:xfrm>
        </p:spPr>
        <p:txBody>
          <a:bodyPr/>
          <a:lstStyle>
            <a:lvl1pPr>
              <a:defRPr>
                <a:latin typeface="Helvetica" panose="020B0604020202020204" pitchFamily="34" charset="0"/>
                <a:cs typeface="Helvetica" panose="020B0604020202020204" pitchFamily="34" charset="0"/>
              </a:defRPr>
            </a:lvl1pPr>
          </a:lstStyle>
          <a:p>
            <a:r>
              <a:rPr lang="en-US" dirty="0"/>
              <a:t>Click to edit Master title style</a:t>
            </a:r>
          </a:p>
        </p:txBody>
      </p:sp>
      <p:sp>
        <p:nvSpPr>
          <p:cNvPr id="3" name="Content Placeholder 2"/>
          <p:cNvSpPr>
            <a:spLocks noGrp="1"/>
          </p:cNvSpPr>
          <p:nvPr>
            <p:ph idx="1"/>
          </p:nvPr>
        </p:nvSpPr>
        <p:spPr>
          <a:xfrm>
            <a:off x="546527" y="2479215"/>
            <a:ext cx="8229600" cy="3655525"/>
          </a:xfrm>
        </p:spPr>
        <p:txBody>
          <a:bodyPr/>
          <a:lstStyle>
            <a:lvl1pPr>
              <a:defRPr>
                <a:latin typeface="Helvetica" panose="020B0604020202020204" pitchFamily="34" charset="0"/>
                <a:cs typeface="Helvetica" panose="020B0604020202020204" pitchFamily="34" charset="0"/>
              </a:defRPr>
            </a:lvl1pPr>
            <a:lvl2pPr>
              <a:defRPr>
                <a:latin typeface="Helvetica" panose="020B0604020202020204" pitchFamily="34" charset="0"/>
                <a:cs typeface="Helvetica" panose="020B0604020202020204" pitchFamily="34" charset="0"/>
              </a:defRPr>
            </a:lvl2pPr>
            <a:lvl3pPr>
              <a:defRPr>
                <a:latin typeface="Helvetica" panose="020B0604020202020204" pitchFamily="34" charset="0"/>
                <a:cs typeface="Helvetica" panose="020B0604020202020204" pitchFamily="34" charset="0"/>
              </a:defRPr>
            </a:lvl3pPr>
            <a:lvl4pPr>
              <a:defRPr>
                <a:latin typeface="Helvetica" panose="020B0604020202020204" pitchFamily="34" charset="0"/>
                <a:cs typeface="Helvetica" panose="020B0604020202020204" pitchFamily="34" charset="0"/>
              </a:defRPr>
            </a:lvl4pPr>
            <a:lvl5pPr>
              <a:defRPr>
                <a:latin typeface="Helvetica" panose="020B0604020202020204" pitchFamily="34" charset="0"/>
                <a:cs typeface="Helvetica"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Footer Placeholder 4"/>
          <p:cNvSpPr>
            <a:spLocks noGrp="1"/>
          </p:cNvSpPr>
          <p:nvPr>
            <p:ph type="ftr" sz="quarter" idx="3"/>
          </p:nvPr>
        </p:nvSpPr>
        <p:spPr>
          <a:xfrm>
            <a:off x="3729342" y="6356350"/>
            <a:ext cx="268605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defRPr>
            </a:lvl1pPr>
          </a:lstStyle>
          <a:p>
            <a:pPr>
              <a:defRPr/>
            </a:pPr>
            <a:r>
              <a:rPr lang="en-US" dirty="0"/>
              <a:t>dbingham@son.umaryland.edu  </a:t>
            </a:r>
          </a:p>
        </p:txBody>
      </p:sp>
      <p:sp>
        <p:nvSpPr>
          <p:cNvPr id="5" name="Date Placeholder 3"/>
          <p:cNvSpPr>
            <a:spLocks noGrp="1"/>
          </p:cNvSpPr>
          <p:nvPr>
            <p:ph type="dt" sz="half" idx="2"/>
          </p:nvPr>
        </p:nvSpPr>
        <p:spPr>
          <a:xfrm>
            <a:off x="457200" y="6356350"/>
            <a:ext cx="32004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defRPr>
            </a:lvl1pPr>
          </a:lstStyle>
          <a:p>
            <a:pPr>
              <a:defRPr/>
            </a:pPr>
            <a:r>
              <a:rPr lang="en-US" dirty="0"/>
              <a:t>Segment : Released Summer 2017</a:t>
            </a: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defRPr>
            </a:lvl1pPr>
          </a:lstStyle>
          <a:p>
            <a:pPr>
              <a:defRPr/>
            </a:pPr>
            <a:fld id="{3F360B98-5035-4E54-A076-EB906E00DDCF}" type="slidenum">
              <a:rPr lang="en-US" smtClean="0"/>
              <a:pPr>
                <a:defRPr/>
              </a:pPr>
              <a:t>‹#›</a:t>
            </a:fld>
            <a:endParaRPr lang="en-US" dirty="0"/>
          </a:p>
        </p:txBody>
      </p:sp>
      <p:sp>
        <p:nvSpPr>
          <p:cNvPr id="7" name="Flowchart: Decision 6"/>
          <p:cNvSpPr/>
          <p:nvPr userDrawn="1"/>
        </p:nvSpPr>
        <p:spPr>
          <a:xfrm>
            <a:off x="7344055" y="159488"/>
            <a:ext cx="1629823" cy="1573619"/>
          </a:xfrm>
          <a:prstGeom prst="flowChartDecision">
            <a:avLst/>
          </a:prstGeom>
          <a:solidFill>
            <a:srgbClr val="FFCC00"/>
          </a:solidFill>
          <a:ln w="47625" cmpd="sng">
            <a:solidFill>
              <a:schemeClr val="accent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b="1" dirty="0">
                <a:solidFill>
                  <a:schemeClr val="tx1"/>
                </a:solidFill>
              </a:rPr>
              <a:t>QI Brief</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atin typeface="Helvetica" panose="020B0604020202020204" pitchFamily="34" charset="0"/>
                <a:cs typeface="Helvetica" panose="020B0604020202020204" pitchFamily="34" charset="0"/>
              </a:defRPr>
            </a:lvl1pPr>
          </a:lstStyle>
          <a:p>
            <a:r>
              <a:rPr lang="en-US" dirty="0"/>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latin typeface="Helvetica" panose="020B0604020202020204" pitchFamily="34" charset="0"/>
                <a:cs typeface="Helvetica" panose="020B0604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
        <p:nvSpPr>
          <p:cNvPr id="4" name="Date Placeholder 3"/>
          <p:cNvSpPr>
            <a:spLocks noGrp="1"/>
          </p:cNvSpPr>
          <p:nvPr>
            <p:ph type="dt" sz="half" idx="2"/>
          </p:nvPr>
        </p:nvSpPr>
        <p:spPr>
          <a:xfrm>
            <a:off x="457199" y="6356350"/>
            <a:ext cx="2543175"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defRPr>
            </a:lvl1pPr>
          </a:lstStyle>
          <a:p>
            <a:pPr>
              <a:defRPr/>
            </a:pPr>
            <a:r>
              <a:rPr lang="en-US" dirty="0"/>
              <a:t>Segment : Released Summer 2017</a:t>
            </a: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defRPr>
            </a:lvl1pPr>
          </a:lstStyle>
          <a:p>
            <a:pPr>
              <a:defRPr/>
            </a:pPr>
            <a:r>
              <a:rPr lang="en-US"/>
              <a:t>dbingham@son.umaryland.edu</a:t>
            </a:r>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defRPr>
            </a:lvl1pPr>
          </a:lstStyle>
          <a:p>
            <a:pPr>
              <a:defRPr/>
            </a:pPr>
            <a:fld id="{3F360B98-5035-4E54-A076-EB906E00DDCF}" type="slidenum">
              <a:rPr lang="en-US" smtClean="0"/>
              <a:pPr>
                <a:defRPr/>
              </a:pPr>
              <a:t>‹#›</a:t>
            </a:fld>
            <a:endParaRPr lang="en-US" dirty="0"/>
          </a:p>
        </p:txBody>
      </p:sp>
      <p:sp>
        <p:nvSpPr>
          <p:cNvPr id="7" name="Flowchart: Decision 6"/>
          <p:cNvSpPr/>
          <p:nvPr userDrawn="1"/>
        </p:nvSpPr>
        <p:spPr>
          <a:xfrm>
            <a:off x="7344055" y="159488"/>
            <a:ext cx="1629823" cy="1573619"/>
          </a:xfrm>
          <a:prstGeom prst="flowChartDecision">
            <a:avLst/>
          </a:prstGeom>
          <a:solidFill>
            <a:srgbClr val="FFCC00"/>
          </a:solidFill>
          <a:ln w="47625" cmpd="sng">
            <a:solidFill>
              <a:schemeClr val="accent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b="1" dirty="0">
                <a:solidFill>
                  <a:schemeClr val="tx1"/>
                </a:solidFill>
              </a:rPr>
              <a:t>QI Brief</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8" name="Rectangle 7"/>
          <p:cNvSpPr/>
          <p:nvPr userDrawn="1"/>
        </p:nvSpPr>
        <p:spPr>
          <a:xfrm>
            <a:off x="0" y="2419717"/>
            <a:ext cx="9144000" cy="4438287"/>
          </a:xfrm>
          <a:prstGeom prst="rect">
            <a:avLst/>
          </a:prstGeom>
          <a:solidFill>
            <a:srgbClr val="5E6A71">
              <a:alpha val="40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457200" y="2862363"/>
            <a:ext cx="8229600" cy="1470025"/>
          </a:xfrm>
        </p:spPr>
        <p:txBody>
          <a:bodyPr/>
          <a:lstStyle>
            <a:lvl1pPr>
              <a:defRPr/>
            </a:lvl1pPr>
          </a:lstStyle>
          <a:p>
            <a:endParaRPr lang="en-US" dirty="0"/>
          </a:p>
        </p:txBody>
      </p:sp>
      <p:sp>
        <p:nvSpPr>
          <p:cNvPr id="3" name="Subtitle 2"/>
          <p:cNvSpPr>
            <a:spLocks noGrp="1"/>
          </p:cNvSpPr>
          <p:nvPr>
            <p:ph type="subTitle" idx="1"/>
          </p:nvPr>
        </p:nvSpPr>
        <p:spPr>
          <a:xfrm>
            <a:off x="457200" y="4325613"/>
            <a:ext cx="8229600" cy="1752600"/>
          </a:xfrm>
        </p:spPr>
        <p:txBody>
          <a:bodyPr/>
          <a:lstStyle>
            <a:lvl1pPr marL="0" indent="0" algn="ctr">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endParaRPr lang="en-US" dirty="0"/>
          </a:p>
        </p:txBody>
      </p:sp>
      <p:sp>
        <p:nvSpPr>
          <p:cNvPr id="4" name="Date Placeholder 3"/>
          <p:cNvSpPr>
            <a:spLocks noGrp="1"/>
          </p:cNvSpPr>
          <p:nvPr>
            <p:ph type="dt" sz="half" idx="10"/>
          </p:nvPr>
        </p:nvSpPr>
        <p:spPr>
          <a:xfrm>
            <a:off x="457200" y="6356354"/>
            <a:ext cx="2133600" cy="365125"/>
          </a:xfrm>
          <a:prstGeom prst="rect">
            <a:avLst/>
          </a:prstGeom>
        </p:spPr>
        <p:txBody>
          <a:bodyPr/>
          <a:lstStyle/>
          <a:p>
            <a:fld id="{B6845F55-FEAA-4F24-8900-966564B0044B}" type="datetime1">
              <a:rPr lang="en-US" smtClean="0"/>
              <a:t>1/31/20</a:t>
            </a:fld>
            <a:endParaRPr lang="en-US" dirty="0"/>
          </a:p>
        </p:txBody>
      </p:sp>
      <p:sp>
        <p:nvSpPr>
          <p:cNvPr id="5" name="Footer Placeholder 4"/>
          <p:cNvSpPr>
            <a:spLocks noGrp="1"/>
          </p:cNvSpPr>
          <p:nvPr>
            <p:ph type="ftr" sz="quarter" idx="11"/>
          </p:nvPr>
        </p:nvSpPr>
        <p:spPr>
          <a:xfrm>
            <a:off x="2337848" y="6356354"/>
            <a:ext cx="4996207" cy="365125"/>
          </a:xfrm>
        </p:spPr>
        <p:txBody>
          <a:bodyPr/>
          <a:lstStyle>
            <a:lvl1pPr>
              <a:defRPr b="1"/>
            </a:lvl1pPr>
          </a:lstStyle>
          <a:p>
            <a:r>
              <a:rPr lang="en-US"/>
              <a:t>dbingham@son.umaryland.edu</a:t>
            </a:r>
            <a:endParaRPr lang="en-US" dirty="0"/>
          </a:p>
        </p:txBody>
      </p:sp>
      <p:sp>
        <p:nvSpPr>
          <p:cNvPr id="6" name="Slide Number Placeholder 5"/>
          <p:cNvSpPr>
            <a:spLocks noGrp="1"/>
          </p:cNvSpPr>
          <p:nvPr>
            <p:ph type="sldNum" sz="quarter" idx="12"/>
          </p:nvPr>
        </p:nvSpPr>
        <p:spPr/>
        <p:txBody>
          <a:bodyPr/>
          <a:lstStyle/>
          <a:p>
            <a:fld id="{47E27B16-0234-8341-8498-B09A2CB318A6}" type="slidenum">
              <a:rPr lang="en-US" smtClean="0"/>
              <a:t>‹#›</a:t>
            </a:fld>
            <a:endParaRPr lang="en-US" dirty="0"/>
          </a:p>
        </p:txBody>
      </p:sp>
      <p:pic>
        <p:nvPicPr>
          <p:cNvPr id="9" name="Picture 8"/>
          <p:cNvPicPr>
            <a:picLocks noChangeAspect="1"/>
          </p:cNvPicPr>
          <p:nvPr userDrawn="1"/>
        </p:nvPicPr>
        <p:blipFill>
          <a:blip r:embed="rId2"/>
          <a:stretch>
            <a:fillRect/>
          </a:stretch>
        </p:blipFill>
        <p:spPr>
          <a:xfrm>
            <a:off x="5707722" y="4"/>
            <a:ext cx="3436278" cy="2419713"/>
          </a:xfrm>
          <a:prstGeom prst="rect">
            <a:avLst/>
          </a:prstGeom>
        </p:spPr>
      </p:pic>
      <p:pic>
        <p:nvPicPr>
          <p:cNvPr id="10" name="Picture 9" descr="PQI-logo-largetype.pn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28712" y="194421"/>
            <a:ext cx="4135986" cy="1207118"/>
          </a:xfrm>
          <a:prstGeom prst="rect">
            <a:avLst/>
          </a:prstGeom>
        </p:spPr>
      </p:pic>
    </p:spTree>
    <p:extLst>
      <p:ext uri="{BB962C8B-B14F-4D97-AF65-F5344CB8AC3E}">
        <p14:creationId xmlns:p14="http://schemas.microsoft.com/office/powerpoint/2010/main" val="118730202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blank">
  <p:cSld name="Blank">
    <p:spTree>
      <p:nvGrpSpPr>
        <p:cNvPr id="1" name=""/>
        <p:cNvGrpSpPr/>
        <p:nvPr/>
      </p:nvGrpSpPr>
      <p:grpSpPr>
        <a:xfrm>
          <a:off x="0" y="0"/>
          <a:ext cx="0" cy="0"/>
          <a:chOff x="0" y="0"/>
          <a:chExt cx="0" cy="0"/>
        </a:xfrm>
      </p:grpSpPr>
      <p:sp>
        <p:nvSpPr>
          <p:cNvPr id="3" name="Footer Placeholder 4"/>
          <p:cNvSpPr>
            <a:spLocks noGrp="1"/>
          </p:cNvSpPr>
          <p:nvPr>
            <p:ph type="ftr" sz="quarter" idx="11"/>
          </p:nvPr>
        </p:nvSpPr>
        <p:spPr/>
        <p:txBody>
          <a:bodyPr/>
          <a:lstStyle>
            <a:lvl1pPr>
              <a:defRPr/>
            </a:lvl1pPr>
          </a:lstStyle>
          <a:p>
            <a:pPr>
              <a:defRPr/>
            </a:pPr>
            <a:r>
              <a:rPr lang="en-US">
                <a:solidFill>
                  <a:prstClr val="black"/>
                </a:solidFill>
              </a:rPr>
              <a:t>dbingham@son.umaryland.edu</a:t>
            </a:r>
            <a:endParaRPr lang="en-US" dirty="0">
              <a:solidFill>
                <a:prstClr val="black"/>
              </a:solidFill>
            </a:endParaRPr>
          </a:p>
        </p:txBody>
      </p:sp>
    </p:spTree>
    <p:extLst>
      <p:ext uri="{BB962C8B-B14F-4D97-AF65-F5344CB8AC3E}">
        <p14:creationId xmlns:p14="http://schemas.microsoft.com/office/powerpoint/2010/main" val="342350467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4"/>
          <p:cNvSpPr>
            <a:spLocks noGrp="1"/>
          </p:cNvSpPr>
          <p:nvPr>
            <p:ph type="ftr" sz="quarter" idx="10"/>
          </p:nvPr>
        </p:nvSpPr>
        <p:spPr>
          <a:xfrm>
            <a:off x="1262063" y="6356354"/>
            <a:ext cx="7535862" cy="365125"/>
          </a:xfrm>
        </p:spPr>
        <p:txBody>
          <a:bodyPr/>
          <a:lstStyle>
            <a:lvl1pPr>
              <a:defRPr/>
            </a:lvl1pPr>
          </a:lstStyle>
          <a:p>
            <a:r>
              <a:rPr lang="en-US" altLang="en-US"/>
              <a:t>dbingham@son.umaryland.edu</a:t>
            </a:r>
          </a:p>
        </p:txBody>
      </p:sp>
    </p:spTree>
    <p:extLst>
      <p:ext uri="{BB962C8B-B14F-4D97-AF65-F5344CB8AC3E}">
        <p14:creationId xmlns:p14="http://schemas.microsoft.com/office/powerpoint/2010/main" val="1464909261"/>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image" Target="../media/image1.jpeg"/><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slideLayout" Target="../slideLayouts/slideLayout5.xml"/><Relationship Id="rId1" Type="http://schemas.openxmlformats.org/officeDocument/2006/relationships/slideLayout" Target="../slideLayouts/slideLayout4.xml"/><Relationship Id="rId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5"/>
          <a:srcRect/>
          <a:stretch>
            <a:fillRect/>
          </a:stretch>
        </a:blip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544749" y="1250004"/>
            <a:ext cx="8142051"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dirty="0"/>
              <a:t>Click to edit Master title style</a:t>
            </a:r>
          </a:p>
        </p:txBody>
      </p:sp>
      <p:sp>
        <p:nvSpPr>
          <p:cNvPr id="1027" name="Text Placeholder 2"/>
          <p:cNvSpPr>
            <a:spLocks noGrp="1"/>
          </p:cNvSpPr>
          <p:nvPr>
            <p:ph type="body" idx="1"/>
          </p:nvPr>
        </p:nvSpPr>
        <p:spPr bwMode="auto">
          <a:xfrm>
            <a:off x="457200" y="2393004"/>
            <a:ext cx="8229600" cy="3733159"/>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457200" y="6356350"/>
            <a:ext cx="2667000" cy="365125"/>
          </a:xfrm>
          <a:prstGeom prst="rect">
            <a:avLst/>
          </a:prstGeom>
        </p:spPr>
        <p:txBody>
          <a:bodyPr vert="horz" lIns="91440" tIns="45720" rIns="91440" bIns="45720" rtlCol="0" anchor="ctr"/>
          <a:lstStyle>
            <a:lvl1pPr marL="0" marR="0" indent="0" algn="l" defTabSz="457200" rtl="0" eaLnBrk="1" fontAlgn="auto" latinLnBrk="0" hangingPunct="1">
              <a:lnSpc>
                <a:spcPct val="100000"/>
              </a:lnSpc>
              <a:spcBef>
                <a:spcPts val="0"/>
              </a:spcBef>
              <a:spcAft>
                <a:spcPts val="0"/>
              </a:spcAft>
              <a:buClrTx/>
              <a:buSzTx/>
              <a:buFontTx/>
              <a:buNone/>
              <a:tabLst/>
              <a:defRPr sz="1200">
                <a:solidFill>
                  <a:schemeClr val="tx1">
                    <a:tint val="75000"/>
                  </a:schemeClr>
                </a:solidFill>
                <a:latin typeface="+mn-lt"/>
              </a:defRPr>
            </a:lvl1pPr>
          </a:lstStyle>
          <a:p>
            <a:pPr>
              <a:defRPr/>
            </a:pPr>
            <a:endParaRPr lang="en-US" dirty="0"/>
          </a:p>
          <a:p>
            <a:pPr>
              <a:defRPr/>
            </a:pPr>
            <a:r>
              <a:rPr lang="en-US" dirty="0"/>
              <a:t>Segment 1.3: Released Spring 2017</a:t>
            </a:r>
          </a:p>
          <a:p>
            <a:pPr>
              <a:defRPr/>
            </a:pPr>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defRPr>
            </a:lvl1pPr>
          </a:lstStyle>
          <a:p>
            <a:pPr>
              <a:defRPr/>
            </a:pPr>
            <a:r>
              <a:rPr lang="en-US"/>
              <a:t>dbingham@son.umaryland.edu</a:t>
            </a:r>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defRPr>
            </a:lvl1pPr>
          </a:lstStyle>
          <a:p>
            <a:pPr>
              <a:defRPr/>
            </a:pPr>
            <a:fld id="{3F360B98-5035-4E54-A076-EB906E00DDCF}" type="slidenum">
              <a:rPr lang="en-US" smtClean="0"/>
              <a:pPr>
                <a:defRPr/>
              </a:pPr>
              <a:t>‹#›</a:t>
            </a:fld>
            <a:endParaRPr lang="en-US" dirty="0"/>
          </a:p>
        </p:txBody>
      </p:sp>
      <p:sp>
        <p:nvSpPr>
          <p:cNvPr id="7" name="Flowchart: Decision 6"/>
          <p:cNvSpPr/>
          <p:nvPr userDrawn="1"/>
        </p:nvSpPr>
        <p:spPr>
          <a:xfrm>
            <a:off x="7344055" y="159488"/>
            <a:ext cx="1629823" cy="1573619"/>
          </a:xfrm>
          <a:prstGeom prst="flowChartDecision">
            <a:avLst/>
          </a:prstGeom>
          <a:solidFill>
            <a:srgbClr val="FFCC00"/>
          </a:solidFill>
          <a:ln w="47625" cmpd="sng">
            <a:solidFill>
              <a:schemeClr val="accent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b="1" dirty="0">
                <a:solidFill>
                  <a:schemeClr val="tx1"/>
                </a:solidFill>
              </a:rPr>
              <a:t>QI Brief</a:t>
            </a:r>
          </a:p>
        </p:txBody>
      </p:sp>
    </p:spTree>
  </p:cSld>
  <p:clrMap bg1="lt1" tx1="dk1" bg2="lt2" tx2="dk2" accent1="accent1" accent2="accent2" accent3="accent3" accent4="accent4" accent5="accent5" accent6="accent6" hlink="hlink" folHlink="folHlink"/>
  <p:sldLayoutIdLst>
    <p:sldLayoutId id="2147483739" r:id="rId1"/>
    <p:sldLayoutId id="2147483740" r:id="rId2"/>
    <p:sldLayoutId id="2147483741" r:id="rId3"/>
  </p:sldLayoutIdLst>
  <p:hf hdr="0" dt="0"/>
  <p:txStyles>
    <p:titleStyle>
      <a:lvl1pPr algn="ctr" defTabSz="457200" rtl="0" eaLnBrk="0" fontAlgn="base" hangingPunct="0">
        <a:spcBef>
          <a:spcPct val="0"/>
        </a:spcBef>
        <a:spcAft>
          <a:spcPct val="0"/>
        </a:spcAft>
        <a:defRPr sz="3200" kern="1200">
          <a:solidFill>
            <a:schemeClr val="tx1"/>
          </a:solidFill>
          <a:latin typeface="+mj-lt"/>
          <a:ea typeface="+mj-ea"/>
          <a:cs typeface="+mj-cs"/>
        </a:defRPr>
      </a:lvl1pPr>
      <a:lvl2pPr algn="ctr" defTabSz="457200" rtl="0" eaLnBrk="0" fontAlgn="base" hangingPunct="0">
        <a:spcBef>
          <a:spcPct val="0"/>
        </a:spcBef>
        <a:spcAft>
          <a:spcPct val="0"/>
        </a:spcAft>
        <a:defRPr sz="4400">
          <a:solidFill>
            <a:schemeClr val="tx1"/>
          </a:solidFill>
          <a:latin typeface="Calibri" pitchFamily="34" charset="0"/>
        </a:defRPr>
      </a:lvl2pPr>
      <a:lvl3pPr algn="ctr" defTabSz="457200" rtl="0" eaLnBrk="0" fontAlgn="base" hangingPunct="0">
        <a:spcBef>
          <a:spcPct val="0"/>
        </a:spcBef>
        <a:spcAft>
          <a:spcPct val="0"/>
        </a:spcAft>
        <a:defRPr sz="4400">
          <a:solidFill>
            <a:schemeClr val="tx1"/>
          </a:solidFill>
          <a:latin typeface="Calibri" pitchFamily="34" charset="0"/>
        </a:defRPr>
      </a:lvl3pPr>
      <a:lvl4pPr algn="ctr" defTabSz="457200" rtl="0" eaLnBrk="0" fontAlgn="base" hangingPunct="0">
        <a:spcBef>
          <a:spcPct val="0"/>
        </a:spcBef>
        <a:spcAft>
          <a:spcPct val="0"/>
        </a:spcAft>
        <a:defRPr sz="4400">
          <a:solidFill>
            <a:schemeClr val="tx1"/>
          </a:solidFill>
          <a:latin typeface="Calibri" pitchFamily="34" charset="0"/>
        </a:defRPr>
      </a:lvl4pPr>
      <a:lvl5pPr algn="ctr" defTabSz="457200" rtl="0" eaLnBrk="0" fontAlgn="base" hangingPunct="0">
        <a:spcBef>
          <a:spcPct val="0"/>
        </a:spcBef>
        <a:spcAft>
          <a:spcPct val="0"/>
        </a:spcAft>
        <a:defRPr sz="4400">
          <a:solidFill>
            <a:schemeClr val="tx1"/>
          </a:solidFill>
          <a:latin typeface="Calibri" pitchFamily="34" charset="0"/>
        </a:defRPr>
      </a:lvl5pPr>
      <a:lvl6pPr marL="457200" algn="ctr" defTabSz="457200" rtl="0" fontAlgn="base">
        <a:spcBef>
          <a:spcPct val="0"/>
        </a:spcBef>
        <a:spcAft>
          <a:spcPct val="0"/>
        </a:spcAft>
        <a:defRPr sz="4400">
          <a:solidFill>
            <a:schemeClr val="tx1"/>
          </a:solidFill>
          <a:latin typeface="Calibri" pitchFamily="34" charset="0"/>
        </a:defRPr>
      </a:lvl6pPr>
      <a:lvl7pPr marL="914400" algn="ctr" defTabSz="457200" rtl="0" fontAlgn="base">
        <a:spcBef>
          <a:spcPct val="0"/>
        </a:spcBef>
        <a:spcAft>
          <a:spcPct val="0"/>
        </a:spcAft>
        <a:defRPr sz="4400">
          <a:solidFill>
            <a:schemeClr val="tx1"/>
          </a:solidFill>
          <a:latin typeface="Calibri" pitchFamily="34" charset="0"/>
        </a:defRPr>
      </a:lvl7pPr>
      <a:lvl8pPr marL="1371600" algn="ctr" defTabSz="457200" rtl="0" fontAlgn="base">
        <a:spcBef>
          <a:spcPct val="0"/>
        </a:spcBef>
        <a:spcAft>
          <a:spcPct val="0"/>
        </a:spcAft>
        <a:defRPr sz="4400">
          <a:solidFill>
            <a:schemeClr val="tx1"/>
          </a:solidFill>
          <a:latin typeface="Calibri" pitchFamily="34" charset="0"/>
        </a:defRPr>
      </a:lvl8pPr>
      <a:lvl9pPr marL="1828800" algn="ctr" defTabSz="457200" rtl="0" fontAlgn="base">
        <a:spcBef>
          <a:spcPct val="0"/>
        </a:spcBef>
        <a:spcAft>
          <a:spcPct val="0"/>
        </a:spcAft>
        <a:defRPr sz="4400">
          <a:solidFill>
            <a:schemeClr val="tx1"/>
          </a:solidFill>
          <a:latin typeface="Calibri" pitchFamily="34" charset="0"/>
        </a:defRPr>
      </a:lvl9pPr>
    </p:titleStyle>
    <p:bodyStyle>
      <a:lvl1pPr marL="342900" indent="-342900" algn="l" defTabSz="457200" rtl="0" eaLnBrk="0" fontAlgn="base" hangingPunct="0">
        <a:spcBef>
          <a:spcPct val="20000"/>
        </a:spcBef>
        <a:spcAft>
          <a:spcPct val="0"/>
        </a:spcAft>
        <a:buFont typeface="Arial" charset="0"/>
        <a:buChar char="•"/>
        <a:defRPr sz="2800" kern="1200">
          <a:solidFill>
            <a:schemeClr val="tx1"/>
          </a:solidFill>
          <a:latin typeface="+mn-lt"/>
          <a:ea typeface="+mn-ea"/>
          <a:cs typeface="+mn-cs"/>
        </a:defRPr>
      </a:lvl1pPr>
      <a:lvl2pPr marL="742950" indent="-285750" algn="l" defTabSz="457200" rtl="0" eaLnBrk="0" fontAlgn="base" hangingPunct="0">
        <a:spcBef>
          <a:spcPct val="20000"/>
        </a:spcBef>
        <a:spcAft>
          <a:spcPct val="0"/>
        </a:spcAft>
        <a:buFont typeface="Arial" charset="0"/>
        <a:buChar char="–"/>
        <a:defRPr sz="2400" kern="1200">
          <a:solidFill>
            <a:schemeClr val="tx1"/>
          </a:solidFill>
          <a:latin typeface="+mn-lt"/>
          <a:ea typeface="+mn-ea"/>
          <a:cs typeface="+mn-cs"/>
        </a:defRPr>
      </a:lvl2pPr>
      <a:lvl3pPr marL="11430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mn-ea"/>
          <a:cs typeface="+mn-cs"/>
        </a:defRPr>
      </a:lvl3pPr>
      <a:lvl4pPr marL="16002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4"/>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3"/>
          </p:nvPr>
        </p:nvSpPr>
        <p:spPr>
          <a:xfrm>
            <a:off x="2770095" y="6356354"/>
            <a:ext cx="3783106" cy="365125"/>
          </a:xfrm>
          <a:prstGeom prst="rect">
            <a:avLst/>
          </a:prstGeom>
        </p:spPr>
        <p:txBody>
          <a:bodyPr vert="horz" lIns="91440" tIns="45720" rIns="91440" bIns="45720" rtlCol="0" anchor="ctr"/>
          <a:lstStyle>
            <a:lvl1pPr algn="ctr">
              <a:defRPr sz="1200">
                <a:solidFill>
                  <a:srgbClr val="5E6A71"/>
                </a:solidFill>
              </a:defRPr>
            </a:lvl1pPr>
          </a:lstStyle>
          <a:p>
            <a:r>
              <a:rPr lang="en-US"/>
              <a:t>dbingham@son.umaryland.edu</a:t>
            </a:r>
            <a:endParaRPr lang="en-US" dirty="0"/>
          </a:p>
        </p:txBody>
      </p:sp>
      <p:sp>
        <p:nvSpPr>
          <p:cNvPr id="6" name="Slide Number Placeholder 5"/>
          <p:cNvSpPr>
            <a:spLocks noGrp="1"/>
          </p:cNvSpPr>
          <p:nvPr>
            <p:ph type="sldNum" sz="quarter" idx="4"/>
          </p:nvPr>
        </p:nvSpPr>
        <p:spPr>
          <a:xfrm>
            <a:off x="6553200" y="6356354"/>
            <a:ext cx="2133600" cy="365125"/>
          </a:xfrm>
          <a:prstGeom prst="rect">
            <a:avLst/>
          </a:prstGeom>
        </p:spPr>
        <p:txBody>
          <a:bodyPr vert="horz" lIns="91440" tIns="45720" rIns="91440" bIns="45720" rtlCol="0" anchor="ctr"/>
          <a:lstStyle>
            <a:lvl1pPr algn="r">
              <a:defRPr sz="1200">
                <a:solidFill>
                  <a:srgbClr val="5E6A71"/>
                </a:solidFill>
              </a:defRPr>
            </a:lvl1pPr>
          </a:lstStyle>
          <a:p>
            <a:fld id="{47E27B16-0234-8341-8498-B09A2CB318A6}" type="slidenum">
              <a:rPr lang="en-US" smtClean="0"/>
              <a:pPr/>
              <a:t>‹#›</a:t>
            </a:fld>
            <a:endParaRPr lang="en-US"/>
          </a:p>
        </p:txBody>
      </p:sp>
      <p:sp>
        <p:nvSpPr>
          <p:cNvPr id="7" name="Footer Placeholder 3"/>
          <p:cNvSpPr txBox="1">
            <a:spLocks/>
          </p:cNvSpPr>
          <p:nvPr userDrawn="1"/>
        </p:nvSpPr>
        <p:spPr>
          <a:xfrm>
            <a:off x="73881" y="6370082"/>
            <a:ext cx="3053405" cy="365125"/>
          </a:xfrm>
          <a:prstGeom prst="rect">
            <a:avLst/>
          </a:prstGeom>
        </p:spPr>
        <p:txBody>
          <a:bodyPr vert="horz" lIns="91440" tIns="45720" rIns="91440" bIns="45720" rtlCol="0" anchor="ctr"/>
          <a:lstStyle>
            <a:defPPr>
              <a:defRPr lang="en-US"/>
            </a:defPPr>
            <a:lvl1pPr algn="ctr" defTabSz="457200" rtl="0" fontAlgn="auto">
              <a:spcBef>
                <a:spcPts val="0"/>
              </a:spcBef>
              <a:spcAft>
                <a:spcPts val="0"/>
              </a:spcAft>
              <a:defRPr sz="1200" kern="1200">
                <a:solidFill>
                  <a:schemeClr val="tx1">
                    <a:tint val="75000"/>
                  </a:schemeClr>
                </a:solidFill>
                <a:latin typeface="+mn-lt"/>
                <a:ea typeface="+mn-ea"/>
                <a:cs typeface="+mn-cs"/>
              </a:defRPr>
            </a:lvl1pPr>
            <a:lvl2pPr marL="457200" algn="l" defTabSz="457200" rtl="0" fontAlgn="base">
              <a:spcBef>
                <a:spcPct val="0"/>
              </a:spcBef>
              <a:spcAft>
                <a:spcPct val="0"/>
              </a:spcAft>
              <a:defRPr kern="1200">
                <a:solidFill>
                  <a:schemeClr val="tx1"/>
                </a:solidFill>
                <a:latin typeface="Arial" charset="0"/>
                <a:ea typeface="+mn-ea"/>
                <a:cs typeface="+mn-cs"/>
              </a:defRPr>
            </a:lvl2pPr>
            <a:lvl3pPr marL="914400" algn="l" defTabSz="457200" rtl="0" fontAlgn="base">
              <a:spcBef>
                <a:spcPct val="0"/>
              </a:spcBef>
              <a:spcAft>
                <a:spcPct val="0"/>
              </a:spcAft>
              <a:defRPr kern="1200">
                <a:solidFill>
                  <a:schemeClr val="tx1"/>
                </a:solidFill>
                <a:latin typeface="Arial" charset="0"/>
                <a:ea typeface="+mn-ea"/>
                <a:cs typeface="+mn-cs"/>
              </a:defRPr>
            </a:lvl3pPr>
            <a:lvl4pPr marL="1371600" algn="l" defTabSz="457200" rtl="0" fontAlgn="base">
              <a:spcBef>
                <a:spcPct val="0"/>
              </a:spcBef>
              <a:spcAft>
                <a:spcPct val="0"/>
              </a:spcAft>
              <a:defRPr kern="1200">
                <a:solidFill>
                  <a:schemeClr val="tx1"/>
                </a:solidFill>
                <a:latin typeface="Arial" charset="0"/>
                <a:ea typeface="+mn-ea"/>
                <a:cs typeface="+mn-cs"/>
              </a:defRPr>
            </a:lvl4pPr>
            <a:lvl5pPr marL="1828800" algn="l" defTabSz="457200"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rPr>
              <a:t>Segment 4.1a: Released Summer 2017</a:t>
            </a:r>
          </a:p>
        </p:txBody>
      </p:sp>
    </p:spTree>
    <p:extLst>
      <p:ext uri="{BB962C8B-B14F-4D97-AF65-F5344CB8AC3E}">
        <p14:creationId xmlns:p14="http://schemas.microsoft.com/office/powerpoint/2010/main" val="1902980836"/>
      </p:ext>
    </p:extLst>
  </p:cSld>
  <p:clrMap bg1="lt1" tx1="dk1" bg2="lt2" tx2="dk2" accent1="accent1" accent2="accent2" accent3="accent3" accent4="accent4" accent5="accent5" accent6="accent6" hlink="hlink" folHlink="folHlink"/>
  <p:sldLayoutIdLst>
    <p:sldLayoutId id="2147483743" r:id="rId1"/>
    <p:sldLayoutId id="2147483744" r:id="rId2"/>
    <p:sldLayoutId id="2147483745" r:id="rId3"/>
  </p:sldLayoutIdLst>
  <p:hf hd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dbingham@son.umaryland.edu"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1" y="2817627"/>
            <a:ext cx="9144000" cy="2913322"/>
          </a:xfrm>
        </p:spPr>
        <p:txBody>
          <a:bodyPr/>
          <a:lstStyle/>
          <a:p>
            <a:r>
              <a:rPr lang="en-US" sz="3600" b="1" dirty="0"/>
              <a:t>Standards for </a:t>
            </a:r>
            <a:r>
              <a:rPr lang="en-US" sz="3600" b="1" dirty="0" err="1"/>
              <a:t>QUality</a:t>
            </a:r>
            <a:r>
              <a:rPr lang="en-US" sz="3600" b="1" dirty="0"/>
              <a:t> Improvement Reporting Excellence (SQUIRE) 2.0 </a:t>
            </a:r>
            <a:br>
              <a:rPr lang="en-US" sz="3600" b="1" dirty="0"/>
            </a:br>
            <a:r>
              <a:rPr lang="en-US" sz="2400" b="1" dirty="0"/>
              <a:t>Part 1 – Introduction</a:t>
            </a:r>
            <a:br>
              <a:rPr lang="en-US" sz="4000" b="1" dirty="0"/>
            </a:br>
            <a:br>
              <a:rPr lang="en-US" sz="1800" b="1" dirty="0"/>
            </a:br>
            <a:r>
              <a:rPr lang="en-US" sz="2800" dirty="0"/>
              <a:t>Presented by:</a:t>
            </a:r>
            <a:br>
              <a:rPr lang="en-US" sz="2800" dirty="0"/>
            </a:br>
            <a:r>
              <a:rPr lang="en-US" sz="2800" dirty="0"/>
              <a:t>Debra Bingham, </a:t>
            </a:r>
            <a:r>
              <a:rPr lang="en-US" sz="2800" dirty="0" err="1"/>
              <a:t>DrPH</a:t>
            </a:r>
            <a:r>
              <a:rPr lang="en-US" sz="2800" dirty="0"/>
              <a:t>, RN, FAAN</a:t>
            </a:r>
            <a:br>
              <a:rPr lang="en-US" sz="2800" dirty="0"/>
            </a:br>
            <a:r>
              <a:rPr lang="en-US" sz="2000" dirty="0"/>
              <a:t>Associate Professor for</a:t>
            </a:r>
            <a:br>
              <a:rPr lang="en-US" sz="2000" dirty="0"/>
            </a:br>
            <a:r>
              <a:rPr lang="en-US" sz="2000" dirty="0"/>
              <a:t>Healthcare Quality and Safety</a:t>
            </a:r>
            <a:br>
              <a:rPr lang="en-US" sz="2000" dirty="0"/>
            </a:br>
            <a:r>
              <a:rPr lang="en-US" sz="2000" dirty="0"/>
              <a:t>Department of Partnerships, Professional Education, and Practice</a:t>
            </a:r>
            <a:br>
              <a:rPr lang="en-US" sz="2000" dirty="0"/>
            </a:br>
            <a:r>
              <a:rPr lang="en-US" sz="2000" dirty="0">
                <a:hlinkClick r:id="rId3"/>
              </a:rPr>
              <a:t>dbingham@son.umaryland.edu</a:t>
            </a:r>
            <a:br>
              <a:rPr lang="en-US" sz="2000" dirty="0"/>
            </a:br>
            <a:br>
              <a:rPr lang="en-US" sz="1600" dirty="0"/>
            </a:br>
            <a:endParaRPr lang="en-US" sz="1600" dirty="0"/>
          </a:p>
        </p:txBody>
      </p:sp>
      <p:sp>
        <p:nvSpPr>
          <p:cNvPr id="6" name="Flowchart: Decision 5"/>
          <p:cNvSpPr/>
          <p:nvPr/>
        </p:nvSpPr>
        <p:spPr>
          <a:xfrm>
            <a:off x="7344055" y="159488"/>
            <a:ext cx="1629823" cy="1573619"/>
          </a:xfrm>
          <a:prstGeom prst="flowChartDecision">
            <a:avLst/>
          </a:prstGeom>
          <a:solidFill>
            <a:srgbClr val="FFCC00"/>
          </a:solidFill>
          <a:ln w="47625" cmpd="sng">
            <a:solidFill>
              <a:schemeClr val="accent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libri"/>
                <a:ea typeface="+mn-ea"/>
                <a:cs typeface="+mn-cs"/>
              </a:rPr>
              <a:t>QI Brief</a:t>
            </a:r>
          </a:p>
        </p:txBody>
      </p:sp>
      <p:sp>
        <p:nvSpPr>
          <p:cNvPr id="5" name="Footer Placeholder 3"/>
          <p:cNvSpPr txBox="1">
            <a:spLocks/>
          </p:cNvSpPr>
          <p:nvPr/>
        </p:nvSpPr>
        <p:spPr>
          <a:xfrm>
            <a:off x="582929" y="6452235"/>
            <a:ext cx="3053405" cy="365125"/>
          </a:xfrm>
          <a:prstGeom prst="rect">
            <a:avLst/>
          </a:prstGeom>
        </p:spPr>
        <p:txBody>
          <a:bodyPr vert="horz" lIns="91440" tIns="45720" rIns="91440" bIns="45720" rtlCol="0" anchor="ctr"/>
          <a:lstStyle>
            <a:defPPr>
              <a:defRPr lang="en-US"/>
            </a:defPPr>
            <a:lvl1pPr algn="ctr" defTabSz="457200" rtl="0" fontAlgn="auto">
              <a:spcBef>
                <a:spcPts val="0"/>
              </a:spcBef>
              <a:spcAft>
                <a:spcPts val="0"/>
              </a:spcAft>
              <a:defRPr sz="1200" kern="1200">
                <a:solidFill>
                  <a:schemeClr val="tx1">
                    <a:tint val="75000"/>
                  </a:schemeClr>
                </a:solidFill>
                <a:latin typeface="+mn-lt"/>
                <a:ea typeface="+mn-ea"/>
                <a:cs typeface="+mn-cs"/>
              </a:defRPr>
            </a:lvl1pPr>
            <a:lvl2pPr marL="457200" algn="l" defTabSz="457200" rtl="0" fontAlgn="base">
              <a:spcBef>
                <a:spcPct val="0"/>
              </a:spcBef>
              <a:spcAft>
                <a:spcPct val="0"/>
              </a:spcAft>
              <a:defRPr kern="1200">
                <a:solidFill>
                  <a:schemeClr val="tx1"/>
                </a:solidFill>
                <a:latin typeface="Arial" charset="0"/>
                <a:ea typeface="+mn-ea"/>
                <a:cs typeface="+mn-cs"/>
              </a:defRPr>
            </a:lvl2pPr>
            <a:lvl3pPr marL="914400" algn="l" defTabSz="457200" rtl="0" fontAlgn="base">
              <a:spcBef>
                <a:spcPct val="0"/>
              </a:spcBef>
              <a:spcAft>
                <a:spcPct val="0"/>
              </a:spcAft>
              <a:defRPr kern="1200">
                <a:solidFill>
                  <a:schemeClr val="tx1"/>
                </a:solidFill>
                <a:latin typeface="Arial" charset="0"/>
                <a:ea typeface="+mn-ea"/>
                <a:cs typeface="+mn-cs"/>
              </a:defRPr>
            </a:lvl3pPr>
            <a:lvl4pPr marL="1371600" algn="l" defTabSz="457200" rtl="0" fontAlgn="base">
              <a:spcBef>
                <a:spcPct val="0"/>
              </a:spcBef>
              <a:spcAft>
                <a:spcPct val="0"/>
              </a:spcAft>
              <a:defRPr kern="1200">
                <a:solidFill>
                  <a:schemeClr val="tx1"/>
                </a:solidFill>
                <a:latin typeface="Arial" charset="0"/>
                <a:ea typeface="+mn-ea"/>
                <a:cs typeface="+mn-cs"/>
              </a:defRPr>
            </a:lvl4pPr>
            <a:lvl5pPr marL="1828800" algn="l" defTabSz="457200"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defRPr/>
            </a:pPr>
            <a:r>
              <a:rPr lang="en-US" dirty="0"/>
              <a:t>QI Brief 5.1a: Released Summer 2017</a:t>
            </a:r>
          </a:p>
        </p:txBody>
      </p:sp>
    </p:spTree>
    <p:extLst>
      <p:ext uri="{BB962C8B-B14F-4D97-AF65-F5344CB8AC3E}">
        <p14:creationId xmlns:p14="http://schemas.microsoft.com/office/powerpoint/2010/main" val="37364396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447800"/>
            <a:ext cx="8229600" cy="1143000"/>
          </a:xfrm>
        </p:spPr>
        <p:txBody>
          <a:bodyPr/>
          <a:lstStyle/>
          <a:p>
            <a:r>
              <a:rPr lang="en-US" dirty="0"/>
              <a:t>Objectives</a:t>
            </a:r>
          </a:p>
        </p:txBody>
      </p:sp>
      <p:sp>
        <p:nvSpPr>
          <p:cNvPr id="3" name="Content Placeholder 2"/>
          <p:cNvSpPr>
            <a:spLocks noGrp="1"/>
          </p:cNvSpPr>
          <p:nvPr>
            <p:ph idx="1"/>
          </p:nvPr>
        </p:nvSpPr>
        <p:spPr>
          <a:xfrm>
            <a:off x="712380" y="2590800"/>
            <a:ext cx="7974419" cy="3535363"/>
          </a:xfrm>
        </p:spPr>
        <p:txBody>
          <a:bodyPr/>
          <a:lstStyle/>
          <a:p>
            <a:r>
              <a:rPr lang="en-US" dirty="0"/>
              <a:t>Describe why the SQUIRE 2.0 guidelines were developed.</a:t>
            </a:r>
          </a:p>
          <a:p>
            <a:r>
              <a:rPr lang="en-US" dirty="0"/>
              <a:t>Outline the 18 elements included in </a:t>
            </a:r>
            <a:r>
              <a:rPr lang="en-US"/>
              <a:t>the SQUIRE </a:t>
            </a:r>
            <a:r>
              <a:rPr lang="en-US" dirty="0"/>
              <a:t>2.0 guidelines.</a:t>
            </a:r>
          </a:p>
          <a:p>
            <a:endParaRPr lang="en-US" dirty="0"/>
          </a:p>
        </p:txBody>
      </p:sp>
      <p:sp>
        <p:nvSpPr>
          <p:cNvPr id="4" name="Footer Placeholder 3"/>
          <p:cNvSpPr>
            <a:spLocks noGrp="1"/>
          </p:cNvSpPr>
          <p:nvPr>
            <p:ph type="ftr" sz="quarter" idx="3"/>
          </p:nvPr>
        </p:nvSpPr>
        <p:spPr>
          <a:xfrm>
            <a:off x="3486150" y="6452235"/>
            <a:ext cx="2686050" cy="365125"/>
          </a:xfrm>
        </p:spPr>
        <p:txBody>
          <a:bodyPr/>
          <a:lstStyle/>
          <a:p>
            <a:pPr>
              <a:defRPr/>
            </a:pPr>
            <a:r>
              <a:rPr lang="en-US" dirty="0"/>
              <a:t>dbingham@umaryland.edu</a:t>
            </a:r>
          </a:p>
        </p:txBody>
      </p:sp>
      <p:sp>
        <p:nvSpPr>
          <p:cNvPr id="5" name="Slide Number Placeholder 4"/>
          <p:cNvSpPr>
            <a:spLocks noGrp="1"/>
          </p:cNvSpPr>
          <p:nvPr>
            <p:ph type="sldNum" sz="quarter" idx="4"/>
          </p:nvPr>
        </p:nvSpPr>
        <p:spPr/>
        <p:txBody>
          <a:bodyPr/>
          <a:lstStyle/>
          <a:p>
            <a:pPr>
              <a:defRPr/>
            </a:pPr>
            <a:fld id="{3F360B98-5035-4E54-A076-EB906E00DDCF}" type="slidenum">
              <a:rPr lang="en-US" smtClean="0"/>
              <a:pPr>
                <a:defRPr/>
              </a:pPr>
              <a:t>2</a:t>
            </a:fld>
            <a:endParaRPr lang="en-US" dirty="0"/>
          </a:p>
        </p:txBody>
      </p:sp>
      <p:sp>
        <p:nvSpPr>
          <p:cNvPr id="6" name="Footer Placeholder 3"/>
          <p:cNvSpPr txBox="1">
            <a:spLocks/>
          </p:cNvSpPr>
          <p:nvPr/>
        </p:nvSpPr>
        <p:spPr>
          <a:xfrm>
            <a:off x="582929" y="6452235"/>
            <a:ext cx="3053405" cy="365125"/>
          </a:xfrm>
          <a:prstGeom prst="rect">
            <a:avLst/>
          </a:prstGeom>
        </p:spPr>
        <p:txBody>
          <a:bodyPr vert="horz" lIns="91440" tIns="45720" rIns="91440" bIns="45720" rtlCol="0" anchor="ctr"/>
          <a:lstStyle>
            <a:defPPr>
              <a:defRPr lang="en-US"/>
            </a:defPPr>
            <a:lvl1pPr algn="ctr" defTabSz="457200" rtl="0" fontAlgn="auto">
              <a:spcBef>
                <a:spcPts val="0"/>
              </a:spcBef>
              <a:spcAft>
                <a:spcPts val="0"/>
              </a:spcAft>
              <a:defRPr sz="1200" kern="1200">
                <a:solidFill>
                  <a:schemeClr val="tx1">
                    <a:tint val="75000"/>
                  </a:schemeClr>
                </a:solidFill>
                <a:latin typeface="+mn-lt"/>
                <a:ea typeface="+mn-ea"/>
                <a:cs typeface="+mn-cs"/>
              </a:defRPr>
            </a:lvl1pPr>
            <a:lvl2pPr marL="457200" algn="l" defTabSz="457200" rtl="0" fontAlgn="base">
              <a:spcBef>
                <a:spcPct val="0"/>
              </a:spcBef>
              <a:spcAft>
                <a:spcPct val="0"/>
              </a:spcAft>
              <a:defRPr kern="1200">
                <a:solidFill>
                  <a:schemeClr val="tx1"/>
                </a:solidFill>
                <a:latin typeface="Arial" charset="0"/>
                <a:ea typeface="+mn-ea"/>
                <a:cs typeface="+mn-cs"/>
              </a:defRPr>
            </a:lvl2pPr>
            <a:lvl3pPr marL="914400" algn="l" defTabSz="457200" rtl="0" fontAlgn="base">
              <a:spcBef>
                <a:spcPct val="0"/>
              </a:spcBef>
              <a:spcAft>
                <a:spcPct val="0"/>
              </a:spcAft>
              <a:defRPr kern="1200">
                <a:solidFill>
                  <a:schemeClr val="tx1"/>
                </a:solidFill>
                <a:latin typeface="Arial" charset="0"/>
                <a:ea typeface="+mn-ea"/>
                <a:cs typeface="+mn-cs"/>
              </a:defRPr>
            </a:lvl3pPr>
            <a:lvl4pPr marL="1371600" algn="l" defTabSz="457200" rtl="0" fontAlgn="base">
              <a:spcBef>
                <a:spcPct val="0"/>
              </a:spcBef>
              <a:spcAft>
                <a:spcPct val="0"/>
              </a:spcAft>
              <a:defRPr kern="1200">
                <a:solidFill>
                  <a:schemeClr val="tx1"/>
                </a:solidFill>
                <a:latin typeface="Arial" charset="0"/>
                <a:ea typeface="+mn-ea"/>
                <a:cs typeface="+mn-cs"/>
              </a:defRPr>
            </a:lvl4pPr>
            <a:lvl5pPr marL="1828800" algn="l" defTabSz="457200"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defRPr/>
            </a:pPr>
            <a:r>
              <a:rPr lang="en-US" dirty="0"/>
              <a:t>QI Brief 5.1a: Released Summer 2017</a:t>
            </a:r>
          </a:p>
        </p:txBody>
      </p:sp>
      <p:sp>
        <p:nvSpPr>
          <p:cNvPr id="7" name="Rectangle 6"/>
          <p:cNvSpPr/>
          <p:nvPr/>
        </p:nvSpPr>
        <p:spPr>
          <a:xfrm>
            <a:off x="573932" y="5273749"/>
            <a:ext cx="8219872" cy="1104824"/>
          </a:xfrm>
          <a:prstGeom prst="rect">
            <a:avLst/>
          </a:prstGeom>
          <a:ln w="47625">
            <a:solidFill>
              <a:srgbClr val="FFCC00"/>
            </a:solidFill>
          </a:ln>
        </p:spPr>
        <p:style>
          <a:lnRef idx="2">
            <a:schemeClr val="dk1"/>
          </a:lnRef>
          <a:fillRef idx="1">
            <a:schemeClr val="lt1"/>
          </a:fillRef>
          <a:effectRef idx="0">
            <a:schemeClr val="dk1"/>
          </a:effectRef>
          <a:fontRef idx="minor">
            <a:schemeClr val="dk1"/>
          </a:fontRef>
        </p:style>
        <p:txBody>
          <a:bodyPr rtlCol="0" anchor="ctr"/>
          <a:lstStyle/>
          <a:p>
            <a:r>
              <a:rPr lang="en-US" dirty="0" err="1"/>
              <a:t>Ogrinc</a:t>
            </a:r>
            <a:r>
              <a:rPr lang="en-US" dirty="0"/>
              <a:t>, G., Davies, L., Goodman, D., </a:t>
            </a:r>
            <a:r>
              <a:rPr lang="en-US" dirty="0" err="1"/>
              <a:t>Batalden</a:t>
            </a:r>
            <a:r>
              <a:rPr lang="en-US" dirty="0"/>
              <a:t>, Pl, and Davidoff, F. (2015). SQUIRE 2.0 (Standards for Quality Improvement Reporting Excellence) Revised publication guidelines from a detailed </a:t>
            </a:r>
            <a:r>
              <a:rPr lang="en-US" dirty="0" err="1"/>
              <a:t>concensus</a:t>
            </a:r>
            <a:r>
              <a:rPr lang="en-US" dirty="0"/>
              <a:t> process. </a:t>
            </a:r>
            <a:r>
              <a:rPr lang="en-US" i="1" dirty="0"/>
              <a:t>Journal of Nursing Care Quality. </a:t>
            </a:r>
            <a:r>
              <a:rPr lang="en-US" dirty="0"/>
              <a:t>31(1), pg. 1.</a:t>
            </a:r>
          </a:p>
        </p:txBody>
      </p:sp>
    </p:spTree>
    <p:extLst>
      <p:ext uri="{BB962C8B-B14F-4D97-AF65-F5344CB8AC3E}">
        <p14:creationId xmlns:p14="http://schemas.microsoft.com/office/powerpoint/2010/main" val="111723497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12380" y="2590800"/>
            <a:ext cx="7974419" cy="3535363"/>
          </a:xfrm>
        </p:spPr>
        <p:txBody>
          <a:bodyPr/>
          <a:lstStyle/>
          <a:p>
            <a:pPr marL="0" indent="0" algn="ctr">
              <a:buNone/>
            </a:pPr>
            <a:r>
              <a:rPr lang="en-US" sz="3200" i="1" dirty="0"/>
              <a:t>“Authors struggled to report their improvement work in a reliable and consistent way.”</a:t>
            </a:r>
          </a:p>
        </p:txBody>
      </p:sp>
      <p:sp>
        <p:nvSpPr>
          <p:cNvPr id="4" name="Footer Placeholder 3"/>
          <p:cNvSpPr>
            <a:spLocks noGrp="1"/>
          </p:cNvSpPr>
          <p:nvPr>
            <p:ph type="ftr" sz="quarter" idx="3"/>
          </p:nvPr>
        </p:nvSpPr>
        <p:spPr>
          <a:xfrm>
            <a:off x="3486150" y="6452235"/>
            <a:ext cx="2686050" cy="365125"/>
          </a:xfrm>
        </p:spPr>
        <p:txBody>
          <a:bodyPr/>
          <a:lstStyle/>
          <a:p>
            <a:pPr>
              <a:defRPr/>
            </a:pPr>
            <a:r>
              <a:rPr lang="en-US" dirty="0"/>
              <a:t>dbingham@umaryland.edu</a:t>
            </a:r>
          </a:p>
        </p:txBody>
      </p:sp>
      <p:sp>
        <p:nvSpPr>
          <p:cNvPr id="5" name="Slide Number Placeholder 4"/>
          <p:cNvSpPr>
            <a:spLocks noGrp="1"/>
          </p:cNvSpPr>
          <p:nvPr>
            <p:ph type="sldNum" sz="quarter" idx="4"/>
          </p:nvPr>
        </p:nvSpPr>
        <p:spPr/>
        <p:txBody>
          <a:bodyPr/>
          <a:lstStyle/>
          <a:p>
            <a:pPr>
              <a:defRPr/>
            </a:pPr>
            <a:fld id="{3F360B98-5035-4E54-A076-EB906E00DDCF}" type="slidenum">
              <a:rPr lang="en-US" smtClean="0"/>
              <a:pPr>
                <a:defRPr/>
              </a:pPr>
              <a:t>3</a:t>
            </a:fld>
            <a:endParaRPr lang="en-US" dirty="0"/>
          </a:p>
        </p:txBody>
      </p:sp>
      <p:sp>
        <p:nvSpPr>
          <p:cNvPr id="6" name="Footer Placeholder 3"/>
          <p:cNvSpPr txBox="1">
            <a:spLocks/>
          </p:cNvSpPr>
          <p:nvPr/>
        </p:nvSpPr>
        <p:spPr>
          <a:xfrm>
            <a:off x="582929" y="6452235"/>
            <a:ext cx="3053405" cy="365125"/>
          </a:xfrm>
          <a:prstGeom prst="rect">
            <a:avLst/>
          </a:prstGeom>
        </p:spPr>
        <p:txBody>
          <a:bodyPr vert="horz" lIns="91440" tIns="45720" rIns="91440" bIns="45720" rtlCol="0" anchor="ctr"/>
          <a:lstStyle>
            <a:defPPr>
              <a:defRPr lang="en-US"/>
            </a:defPPr>
            <a:lvl1pPr algn="ctr" defTabSz="457200" rtl="0" fontAlgn="auto">
              <a:spcBef>
                <a:spcPts val="0"/>
              </a:spcBef>
              <a:spcAft>
                <a:spcPts val="0"/>
              </a:spcAft>
              <a:defRPr sz="1200" kern="1200">
                <a:solidFill>
                  <a:schemeClr val="tx1">
                    <a:tint val="75000"/>
                  </a:schemeClr>
                </a:solidFill>
                <a:latin typeface="+mn-lt"/>
                <a:ea typeface="+mn-ea"/>
                <a:cs typeface="+mn-cs"/>
              </a:defRPr>
            </a:lvl1pPr>
            <a:lvl2pPr marL="457200" algn="l" defTabSz="457200" rtl="0" fontAlgn="base">
              <a:spcBef>
                <a:spcPct val="0"/>
              </a:spcBef>
              <a:spcAft>
                <a:spcPct val="0"/>
              </a:spcAft>
              <a:defRPr kern="1200">
                <a:solidFill>
                  <a:schemeClr val="tx1"/>
                </a:solidFill>
                <a:latin typeface="Arial" charset="0"/>
                <a:ea typeface="+mn-ea"/>
                <a:cs typeface="+mn-cs"/>
              </a:defRPr>
            </a:lvl2pPr>
            <a:lvl3pPr marL="914400" algn="l" defTabSz="457200" rtl="0" fontAlgn="base">
              <a:spcBef>
                <a:spcPct val="0"/>
              </a:spcBef>
              <a:spcAft>
                <a:spcPct val="0"/>
              </a:spcAft>
              <a:defRPr kern="1200">
                <a:solidFill>
                  <a:schemeClr val="tx1"/>
                </a:solidFill>
                <a:latin typeface="Arial" charset="0"/>
                <a:ea typeface="+mn-ea"/>
                <a:cs typeface="+mn-cs"/>
              </a:defRPr>
            </a:lvl3pPr>
            <a:lvl4pPr marL="1371600" algn="l" defTabSz="457200" rtl="0" fontAlgn="base">
              <a:spcBef>
                <a:spcPct val="0"/>
              </a:spcBef>
              <a:spcAft>
                <a:spcPct val="0"/>
              </a:spcAft>
              <a:defRPr kern="1200">
                <a:solidFill>
                  <a:schemeClr val="tx1"/>
                </a:solidFill>
                <a:latin typeface="Arial" charset="0"/>
                <a:ea typeface="+mn-ea"/>
                <a:cs typeface="+mn-cs"/>
              </a:defRPr>
            </a:lvl4pPr>
            <a:lvl5pPr marL="1828800" algn="l" defTabSz="457200"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defRPr/>
            </a:pPr>
            <a:r>
              <a:rPr lang="en-US" dirty="0"/>
              <a:t>QI Brief 5.1a: Released Summer 2017</a:t>
            </a:r>
          </a:p>
        </p:txBody>
      </p:sp>
      <p:sp>
        <p:nvSpPr>
          <p:cNvPr id="8" name="Rectangle 7"/>
          <p:cNvSpPr/>
          <p:nvPr/>
        </p:nvSpPr>
        <p:spPr>
          <a:xfrm>
            <a:off x="573932" y="5273749"/>
            <a:ext cx="8219872" cy="1104824"/>
          </a:xfrm>
          <a:prstGeom prst="rect">
            <a:avLst/>
          </a:prstGeom>
          <a:ln w="47625">
            <a:solidFill>
              <a:srgbClr val="FFCC00"/>
            </a:solidFill>
          </a:ln>
        </p:spPr>
        <p:style>
          <a:lnRef idx="2">
            <a:schemeClr val="dk1"/>
          </a:lnRef>
          <a:fillRef idx="1">
            <a:schemeClr val="lt1"/>
          </a:fillRef>
          <a:effectRef idx="0">
            <a:schemeClr val="dk1"/>
          </a:effectRef>
          <a:fontRef idx="minor">
            <a:schemeClr val="dk1"/>
          </a:fontRef>
        </p:style>
        <p:txBody>
          <a:bodyPr rtlCol="0" anchor="ctr"/>
          <a:lstStyle/>
          <a:p>
            <a:r>
              <a:rPr lang="en-US" dirty="0" err="1"/>
              <a:t>Ogrinc</a:t>
            </a:r>
            <a:r>
              <a:rPr lang="en-US" dirty="0"/>
              <a:t>, G., Davies, L., Goodman, D., </a:t>
            </a:r>
            <a:r>
              <a:rPr lang="en-US" dirty="0" err="1"/>
              <a:t>Batalden</a:t>
            </a:r>
            <a:r>
              <a:rPr lang="en-US" dirty="0"/>
              <a:t>, Pl, and Davidoff, F. (2015). SQUIRE 2.0 (Standards for Quality Improvement Reporting Excellence) Revised publication guidelines from a detailed </a:t>
            </a:r>
            <a:r>
              <a:rPr lang="en-US" dirty="0" err="1"/>
              <a:t>concensus</a:t>
            </a:r>
            <a:r>
              <a:rPr lang="en-US" dirty="0"/>
              <a:t> process. </a:t>
            </a:r>
            <a:r>
              <a:rPr lang="en-US" i="1" dirty="0"/>
              <a:t>Journal of Nursing Care Quality. </a:t>
            </a:r>
            <a:r>
              <a:rPr lang="en-US" dirty="0"/>
              <a:t>31(1), pg. 1.</a:t>
            </a:r>
          </a:p>
        </p:txBody>
      </p:sp>
    </p:spTree>
    <p:extLst>
      <p:ext uri="{BB962C8B-B14F-4D97-AF65-F5344CB8AC3E}">
        <p14:creationId xmlns:p14="http://schemas.microsoft.com/office/powerpoint/2010/main" val="241613111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82929" y="875372"/>
            <a:ext cx="8229600" cy="1143000"/>
          </a:xfrm>
        </p:spPr>
        <p:txBody>
          <a:bodyPr/>
          <a:lstStyle/>
          <a:p>
            <a:r>
              <a:rPr lang="en-US" dirty="0"/>
              <a:t>SQUIRE Guidelines</a:t>
            </a:r>
          </a:p>
        </p:txBody>
      </p:sp>
      <p:sp>
        <p:nvSpPr>
          <p:cNvPr id="3" name="Content Placeholder 2"/>
          <p:cNvSpPr>
            <a:spLocks noGrp="1"/>
          </p:cNvSpPr>
          <p:nvPr>
            <p:ph idx="1"/>
          </p:nvPr>
        </p:nvSpPr>
        <p:spPr>
          <a:xfrm>
            <a:off x="546527" y="1903228"/>
            <a:ext cx="8229600" cy="3911821"/>
          </a:xfrm>
        </p:spPr>
        <p:txBody>
          <a:bodyPr/>
          <a:lstStyle/>
          <a:p>
            <a:r>
              <a:rPr lang="en-US" dirty="0"/>
              <a:t>SQUIRE 1.0 was published in 2008; 2.0 in 2015</a:t>
            </a:r>
          </a:p>
          <a:p>
            <a:endParaRPr lang="en-US" dirty="0"/>
          </a:p>
          <a:p>
            <a:pPr marL="0" indent="0" algn="ctr">
              <a:buNone/>
            </a:pPr>
            <a:r>
              <a:rPr lang="en-US" i="1" dirty="0"/>
              <a:t>“Developed in an effort to reduce uncertainty about the information deemed important in scholarly reports of health care improvement and to increase the completeness, precision, and transparency of those reports.”</a:t>
            </a:r>
          </a:p>
        </p:txBody>
      </p:sp>
      <p:sp>
        <p:nvSpPr>
          <p:cNvPr id="4" name="Footer Placeholder 3"/>
          <p:cNvSpPr>
            <a:spLocks noGrp="1"/>
          </p:cNvSpPr>
          <p:nvPr>
            <p:ph type="ftr" sz="quarter" idx="3"/>
          </p:nvPr>
        </p:nvSpPr>
        <p:spPr>
          <a:xfrm>
            <a:off x="3751742" y="6452234"/>
            <a:ext cx="2686050" cy="365125"/>
          </a:xfrm>
        </p:spPr>
        <p:txBody>
          <a:bodyPr/>
          <a:lstStyle/>
          <a:p>
            <a:pPr>
              <a:defRPr/>
            </a:pPr>
            <a:r>
              <a:rPr lang="en-US" dirty="0"/>
              <a:t>dbingham@umaryland.edu  </a:t>
            </a:r>
          </a:p>
        </p:txBody>
      </p:sp>
      <p:sp>
        <p:nvSpPr>
          <p:cNvPr id="5" name="Slide Number Placeholder 4"/>
          <p:cNvSpPr>
            <a:spLocks noGrp="1"/>
          </p:cNvSpPr>
          <p:nvPr>
            <p:ph type="sldNum" sz="quarter" idx="4"/>
          </p:nvPr>
        </p:nvSpPr>
        <p:spPr/>
        <p:txBody>
          <a:bodyPr/>
          <a:lstStyle/>
          <a:p>
            <a:pPr>
              <a:defRPr/>
            </a:pPr>
            <a:fld id="{3F360B98-5035-4E54-A076-EB906E00DDCF}" type="slidenum">
              <a:rPr lang="en-US" smtClean="0"/>
              <a:pPr>
                <a:defRPr/>
              </a:pPr>
              <a:t>4</a:t>
            </a:fld>
            <a:endParaRPr lang="en-US" dirty="0"/>
          </a:p>
        </p:txBody>
      </p:sp>
      <p:sp>
        <p:nvSpPr>
          <p:cNvPr id="6" name="Rectangle 5"/>
          <p:cNvSpPr/>
          <p:nvPr/>
        </p:nvSpPr>
        <p:spPr>
          <a:xfrm>
            <a:off x="698180" y="5334324"/>
            <a:ext cx="8219872" cy="1104824"/>
          </a:xfrm>
          <a:prstGeom prst="rect">
            <a:avLst/>
          </a:prstGeom>
          <a:ln w="47625">
            <a:solidFill>
              <a:srgbClr val="FFCC00"/>
            </a:solidFill>
          </a:ln>
        </p:spPr>
        <p:style>
          <a:lnRef idx="2">
            <a:schemeClr val="dk1"/>
          </a:lnRef>
          <a:fillRef idx="1">
            <a:schemeClr val="lt1"/>
          </a:fillRef>
          <a:effectRef idx="0">
            <a:schemeClr val="dk1"/>
          </a:effectRef>
          <a:fontRef idx="minor">
            <a:schemeClr val="dk1"/>
          </a:fontRef>
        </p:style>
        <p:txBody>
          <a:bodyPr rtlCol="0" anchor="ctr"/>
          <a:lstStyle/>
          <a:p>
            <a:r>
              <a:rPr lang="en-US" dirty="0" err="1"/>
              <a:t>Ogrinc</a:t>
            </a:r>
            <a:r>
              <a:rPr lang="en-US" dirty="0"/>
              <a:t>, G., Davies, L., Goodman, D., </a:t>
            </a:r>
            <a:r>
              <a:rPr lang="en-US" dirty="0" err="1"/>
              <a:t>Batalden</a:t>
            </a:r>
            <a:r>
              <a:rPr lang="en-US" dirty="0"/>
              <a:t>, Pl, and Davidoff, F. (2015). SQUIRE 2.0 (Standards for Quality Improvement Reporting Excellence) Revised publication guidelines from a detailed </a:t>
            </a:r>
            <a:r>
              <a:rPr lang="en-US" dirty="0" err="1"/>
              <a:t>concensus</a:t>
            </a:r>
            <a:r>
              <a:rPr lang="en-US" dirty="0"/>
              <a:t> process. </a:t>
            </a:r>
            <a:r>
              <a:rPr lang="en-US" i="1" dirty="0"/>
              <a:t>Journal of Nursing Care Quality. </a:t>
            </a:r>
            <a:r>
              <a:rPr lang="en-US" dirty="0"/>
              <a:t>31(1), pg. 2.</a:t>
            </a:r>
          </a:p>
        </p:txBody>
      </p:sp>
    </p:spTree>
    <p:extLst>
      <p:ext uri="{BB962C8B-B14F-4D97-AF65-F5344CB8AC3E}">
        <p14:creationId xmlns:p14="http://schemas.microsoft.com/office/powerpoint/2010/main" val="18651450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27280" y="2021301"/>
            <a:ext cx="8229600" cy="3655525"/>
          </a:xfrm>
        </p:spPr>
        <p:txBody>
          <a:bodyPr/>
          <a:lstStyle/>
          <a:p>
            <a:pPr marL="0" indent="0" algn="ctr">
              <a:buNone/>
            </a:pPr>
            <a:r>
              <a:rPr lang="en-US" b="1" dirty="0">
                <a:solidFill>
                  <a:schemeClr val="accent6">
                    <a:lumMod val="60000"/>
                    <a:lumOff val="40000"/>
                  </a:schemeClr>
                </a:solidFill>
              </a:rPr>
              <a:t>Improvement science is considered a </a:t>
            </a:r>
          </a:p>
          <a:p>
            <a:pPr marL="0" indent="0" algn="ctr">
              <a:buNone/>
            </a:pPr>
            <a:r>
              <a:rPr lang="en-US" b="1" dirty="0">
                <a:solidFill>
                  <a:schemeClr val="accent6">
                    <a:lumMod val="60000"/>
                    <a:lumOff val="40000"/>
                  </a:schemeClr>
                </a:solidFill>
              </a:rPr>
              <a:t>standard competency </a:t>
            </a:r>
          </a:p>
          <a:p>
            <a:pPr marL="0" indent="0" algn="ctr">
              <a:buNone/>
            </a:pPr>
            <a:r>
              <a:rPr lang="en-US" dirty="0"/>
              <a:t> for the education of health professionals throughout the world.</a:t>
            </a:r>
          </a:p>
          <a:p>
            <a:endParaRPr lang="en-US" dirty="0"/>
          </a:p>
        </p:txBody>
      </p:sp>
      <p:sp>
        <p:nvSpPr>
          <p:cNvPr id="4" name="Footer Placeholder 3"/>
          <p:cNvSpPr>
            <a:spLocks noGrp="1"/>
          </p:cNvSpPr>
          <p:nvPr>
            <p:ph type="ftr" sz="quarter" idx="3"/>
          </p:nvPr>
        </p:nvSpPr>
        <p:spPr>
          <a:xfrm>
            <a:off x="3729342" y="6443301"/>
            <a:ext cx="2686050" cy="365125"/>
          </a:xfrm>
        </p:spPr>
        <p:txBody>
          <a:bodyPr/>
          <a:lstStyle/>
          <a:p>
            <a:pPr>
              <a:defRPr/>
            </a:pPr>
            <a:r>
              <a:rPr lang="en-US" dirty="0"/>
              <a:t>dbingham@umaryland.edu  </a:t>
            </a:r>
          </a:p>
        </p:txBody>
      </p:sp>
      <p:sp>
        <p:nvSpPr>
          <p:cNvPr id="5" name="Slide Number Placeholder 4"/>
          <p:cNvSpPr>
            <a:spLocks noGrp="1"/>
          </p:cNvSpPr>
          <p:nvPr>
            <p:ph type="sldNum" sz="quarter" idx="4"/>
          </p:nvPr>
        </p:nvSpPr>
        <p:spPr/>
        <p:txBody>
          <a:bodyPr/>
          <a:lstStyle/>
          <a:p>
            <a:pPr>
              <a:defRPr/>
            </a:pPr>
            <a:fld id="{3F360B98-5035-4E54-A076-EB906E00DDCF}" type="slidenum">
              <a:rPr lang="en-US" smtClean="0"/>
              <a:pPr>
                <a:defRPr/>
              </a:pPr>
              <a:t>5</a:t>
            </a:fld>
            <a:endParaRPr lang="en-US" dirty="0"/>
          </a:p>
        </p:txBody>
      </p:sp>
      <p:sp>
        <p:nvSpPr>
          <p:cNvPr id="6" name="Rectangle 5"/>
          <p:cNvSpPr/>
          <p:nvPr/>
        </p:nvSpPr>
        <p:spPr>
          <a:xfrm>
            <a:off x="850604" y="4997303"/>
            <a:ext cx="7697973" cy="1381270"/>
          </a:xfrm>
          <a:prstGeom prst="rect">
            <a:avLst/>
          </a:prstGeom>
          <a:ln w="47625">
            <a:solidFill>
              <a:srgbClr val="FFCC00"/>
            </a:solidFill>
          </a:ln>
        </p:spPr>
        <p:style>
          <a:lnRef idx="2">
            <a:schemeClr val="dk1"/>
          </a:lnRef>
          <a:fillRef idx="1">
            <a:schemeClr val="lt1"/>
          </a:fillRef>
          <a:effectRef idx="0">
            <a:schemeClr val="dk1"/>
          </a:effectRef>
          <a:fontRef idx="minor">
            <a:schemeClr val="dk1"/>
          </a:fontRef>
        </p:style>
        <p:txBody>
          <a:bodyPr rtlCol="0" anchor="ctr"/>
          <a:lstStyle/>
          <a:p>
            <a:endParaRPr lang="en-US" dirty="0"/>
          </a:p>
          <a:p>
            <a:r>
              <a:rPr lang="en-US" dirty="0" err="1"/>
              <a:t>Ogrinc</a:t>
            </a:r>
            <a:r>
              <a:rPr lang="en-US" dirty="0"/>
              <a:t>, G., Davies, L., Goodman, D., </a:t>
            </a:r>
            <a:r>
              <a:rPr lang="en-US" dirty="0" err="1"/>
              <a:t>Batalden</a:t>
            </a:r>
            <a:r>
              <a:rPr lang="en-US" dirty="0"/>
              <a:t>, Pl, and Davidoff, F. (2015). SQUIRE 2.0 (Standards for Quality Improvement Reporting Excellence) Revised publication guidelines from a detailed </a:t>
            </a:r>
            <a:r>
              <a:rPr lang="en-US" dirty="0" err="1"/>
              <a:t>concensus</a:t>
            </a:r>
            <a:r>
              <a:rPr lang="en-US" dirty="0"/>
              <a:t> process. </a:t>
            </a:r>
            <a:r>
              <a:rPr lang="en-US" i="1" dirty="0"/>
              <a:t>Journal of Nursing Care Quality. </a:t>
            </a:r>
            <a:r>
              <a:rPr lang="en-US" dirty="0"/>
              <a:t>31(1), pg. 2.</a:t>
            </a:r>
          </a:p>
          <a:p>
            <a:endParaRPr lang="en-US" dirty="0"/>
          </a:p>
        </p:txBody>
      </p:sp>
      <p:sp>
        <p:nvSpPr>
          <p:cNvPr id="7" name="Footer Placeholder 3"/>
          <p:cNvSpPr txBox="1">
            <a:spLocks/>
          </p:cNvSpPr>
          <p:nvPr/>
        </p:nvSpPr>
        <p:spPr>
          <a:xfrm>
            <a:off x="582929" y="6452235"/>
            <a:ext cx="3053405" cy="365125"/>
          </a:xfrm>
          <a:prstGeom prst="rect">
            <a:avLst/>
          </a:prstGeom>
        </p:spPr>
        <p:txBody>
          <a:bodyPr vert="horz" lIns="91440" tIns="45720" rIns="91440" bIns="45720" rtlCol="0" anchor="ctr"/>
          <a:lstStyle>
            <a:defPPr>
              <a:defRPr lang="en-US"/>
            </a:defPPr>
            <a:lvl1pPr algn="ctr" defTabSz="457200" rtl="0" fontAlgn="auto">
              <a:spcBef>
                <a:spcPts val="0"/>
              </a:spcBef>
              <a:spcAft>
                <a:spcPts val="0"/>
              </a:spcAft>
              <a:defRPr sz="1200" kern="1200">
                <a:solidFill>
                  <a:schemeClr val="tx1">
                    <a:tint val="75000"/>
                  </a:schemeClr>
                </a:solidFill>
                <a:latin typeface="+mn-lt"/>
                <a:ea typeface="+mn-ea"/>
                <a:cs typeface="+mn-cs"/>
              </a:defRPr>
            </a:lvl1pPr>
            <a:lvl2pPr marL="457200" algn="l" defTabSz="457200" rtl="0" fontAlgn="base">
              <a:spcBef>
                <a:spcPct val="0"/>
              </a:spcBef>
              <a:spcAft>
                <a:spcPct val="0"/>
              </a:spcAft>
              <a:defRPr kern="1200">
                <a:solidFill>
                  <a:schemeClr val="tx1"/>
                </a:solidFill>
                <a:latin typeface="Arial" charset="0"/>
                <a:ea typeface="+mn-ea"/>
                <a:cs typeface="+mn-cs"/>
              </a:defRPr>
            </a:lvl2pPr>
            <a:lvl3pPr marL="914400" algn="l" defTabSz="457200" rtl="0" fontAlgn="base">
              <a:spcBef>
                <a:spcPct val="0"/>
              </a:spcBef>
              <a:spcAft>
                <a:spcPct val="0"/>
              </a:spcAft>
              <a:defRPr kern="1200">
                <a:solidFill>
                  <a:schemeClr val="tx1"/>
                </a:solidFill>
                <a:latin typeface="Arial" charset="0"/>
                <a:ea typeface="+mn-ea"/>
                <a:cs typeface="+mn-cs"/>
              </a:defRPr>
            </a:lvl3pPr>
            <a:lvl4pPr marL="1371600" algn="l" defTabSz="457200" rtl="0" fontAlgn="base">
              <a:spcBef>
                <a:spcPct val="0"/>
              </a:spcBef>
              <a:spcAft>
                <a:spcPct val="0"/>
              </a:spcAft>
              <a:defRPr kern="1200">
                <a:solidFill>
                  <a:schemeClr val="tx1"/>
                </a:solidFill>
                <a:latin typeface="Arial" charset="0"/>
                <a:ea typeface="+mn-ea"/>
                <a:cs typeface="+mn-cs"/>
              </a:defRPr>
            </a:lvl4pPr>
            <a:lvl5pPr marL="1828800" algn="l" defTabSz="457200"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defRPr/>
            </a:pPr>
            <a:r>
              <a:rPr lang="en-US" dirty="0"/>
              <a:t>QI Brief 5.1a: Released Summer 2017</a:t>
            </a:r>
          </a:p>
        </p:txBody>
      </p:sp>
    </p:spTree>
    <p:extLst>
      <p:ext uri="{BB962C8B-B14F-4D97-AF65-F5344CB8AC3E}">
        <p14:creationId xmlns:p14="http://schemas.microsoft.com/office/powerpoint/2010/main" val="172260473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71500" y="1293338"/>
            <a:ext cx="8229600" cy="1143000"/>
          </a:xfrm>
        </p:spPr>
        <p:txBody>
          <a:bodyPr/>
          <a:lstStyle/>
          <a:p>
            <a:r>
              <a:rPr lang="en-US" dirty="0"/>
              <a:t>SQUIRE Guidelines </a:t>
            </a:r>
            <a:br>
              <a:rPr lang="en-US" dirty="0"/>
            </a:br>
            <a:r>
              <a:rPr lang="en-US" dirty="0"/>
              <a:t>Support interdisciplinary QI Efforts</a:t>
            </a:r>
          </a:p>
        </p:txBody>
      </p:sp>
      <p:sp>
        <p:nvSpPr>
          <p:cNvPr id="7" name="Content Placeholder 6"/>
          <p:cNvSpPr>
            <a:spLocks noGrp="1"/>
          </p:cNvSpPr>
          <p:nvPr>
            <p:ph idx="1"/>
          </p:nvPr>
        </p:nvSpPr>
        <p:spPr>
          <a:xfrm>
            <a:off x="546527" y="2753833"/>
            <a:ext cx="8229600" cy="3380907"/>
          </a:xfrm>
        </p:spPr>
        <p:txBody>
          <a:bodyPr/>
          <a:lstStyle/>
          <a:p>
            <a:r>
              <a:rPr lang="en-US" dirty="0"/>
              <a:t>Provides a consensus QI Taxonomy</a:t>
            </a:r>
          </a:p>
          <a:p>
            <a:r>
              <a:rPr lang="en-US" dirty="0"/>
              <a:t>Provides consensus on how to describe and document QI project findings</a:t>
            </a:r>
          </a:p>
          <a:p>
            <a:r>
              <a:rPr lang="en-US" dirty="0"/>
              <a:t>Supports interdisciplinary authorship – everyone can be on the same page regarding the manuscript sections, etc.</a:t>
            </a:r>
          </a:p>
        </p:txBody>
      </p:sp>
      <p:sp>
        <p:nvSpPr>
          <p:cNvPr id="4" name="Footer Placeholder 3"/>
          <p:cNvSpPr>
            <a:spLocks noGrp="1"/>
          </p:cNvSpPr>
          <p:nvPr>
            <p:ph type="ftr" sz="quarter" idx="3"/>
          </p:nvPr>
        </p:nvSpPr>
        <p:spPr>
          <a:xfrm>
            <a:off x="3729342" y="6452235"/>
            <a:ext cx="2686050" cy="365125"/>
          </a:xfrm>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rPr>
              <a:t>dbingham@umaryland.edu  </a:t>
            </a:r>
          </a:p>
        </p:txBody>
      </p:sp>
      <p:sp>
        <p:nvSpPr>
          <p:cNvPr id="5" name="Slide Number Placeholder 4"/>
          <p:cNvSpPr>
            <a:spLocks noGrp="1"/>
          </p:cNvSpPr>
          <p:nvPr>
            <p:ph type="sldNum" sz="quarter" idx="4"/>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F360B98-5035-4E54-A076-EB906E00DDCF}"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6" name="Footer Placeholder 3"/>
          <p:cNvSpPr txBox="1">
            <a:spLocks/>
          </p:cNvSpPr>
          <p:nvPr/>
        </p:nvSpPr>
        <p:spPr>
          <a:xfrm>
            <a:off x="582929" y="6452235"/>
            <a:ext cx="3053405" cy="365125"/>
          </a:xfrm>
          <a:prstGeom prst="rect">
            <a:avLst/>
          </a:prstGeom>
        </p:spPr>
        <p:txBody>
          <a:bodyPr vert="horz" lIns="91440" tIns="45720" rIns="91440" bIns="45720" rtlCol="0" anchor="ctr"/>
          <a:lstStyle>
            <a:defPPr>
              <a:defRPr lang="en-US"/>
            </a:defPPr>
            <a:lvl1pPr algn="ctr" defTabSz="457200" rtl="0" fontAlgn="auto">
              <a:spcBef>
                <a:spcPts val="0"/>
              </a:spcBef>
              <a:spcAft>
                <a:spcPts val="0"/>
              </a:spcAft>
              <a:defRPr sz="1200" kern="1200">
                <a:solidFill>
                  <a:schemeClr val="tx1">
                    <a:tint val="75000"/>
                  </a:schemeClr>
                </a:solidFill>
                <a:latin typeface="+mn-lt"/>
                <a:ea typeface="+mn-ea"/>
                <a:cs typeface="+mn-cs"/>
              </a:defRPr>
            </a:lvl1pPr>
            <a:lvl2pPr marL="457200" algn="l" defTabSz="457200" rtl="0" fontAlgn="base">
              <a:spcBef>
                <a:spcPct val="0"/>
              </a:spcBef>
              <a:spcAft>
                <a:spcPct val="0"/>
              </a:spcAft>
              <a:defRPr kern="1200">
                <a:solidFill>
                  <a:schemeClr val="tx1"/>
                </a:solidFill>
                <a:latin typeface="Arial" charset="0"/>
                <a:ea typeface="+mn-ea"/>
                <a:cs typeface="+mn-cs"/>
              </a:defRPr>
            </a:lvl2pPr>
            <a:lvl3pPr marL="914400" algn="l" defTabSz="457200" rtl="0" fontAlgn="base">
              <a:spcBef>
                <a:spcPct val="0"/>
              </a:spcBef>
              <a:spcAft>
                <a:spcPct val="0"/>
              </a:spcAft>
              <a:defRPr kern="1200">
                <a:solidFill>
                  <a:schemeClr val="tx1"/>
                </a:solidFill>
                <a:latin typeface="Arial" charset="0"/>
                <a:ea typeface="+mn-ea"/>
                <a:cs typeface="+mn-cs"/>
              </a:defRPr>
            </a:lvl3pPr>
            <a:lvl4pPr marL="1371600" algn="l" defTabSz="457200" rtl="0" fontAlgn="base">
              <a:spcBef>
                <a:spcPct val="0"/>
              </a:spcBef>
              <a:spcAft>
                <a:spcPct val="0"/>
              </a:spcAft>
              <a:defRPr kern="1200">
                <a:solidFill>
                  <a:schemeClr val="tx1"/>
                </a:solidFill>
                <a:latin typeface="Arial" charset="0"/>
                <a:ea typeface="+mn-ea"/>
                <a:cs typeface="+mn-cs"/>
              </a:defRPr>
            </a:lvl4pPr>
            <a:lvl5pPr marL="1828800" algn="l" defTabSz="457200"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defRPr/>
            </a:pPr>
            <a:r>
              <a:rPr lang="en-US" dirty="0"/>
              <a:t>QI Brief 5.1a: Released Summer 2017</a:t>
            </a:r>
          </a:p>
        </p:txBody>
      </p:sp>
    </p:spTree>
    <p:extLst>
      <p:ext uri="{BB962C8B-B14F-4D97-AF65-F5344CB8AC3E}">
        <p14:creationId xmlns:p14="http://schemas.microsoft.com/office/powerpoint/2010/main" val="73452669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Arrow: Left-Up 18"/>
          <p:cNvSpPr/>
          <p:nvPr/>
        </p:nvSpPr>
        <p:spPr>
          <a:xfrm>
            <a:off x="1688777" y="5218338"/>
            <a:ext cx="6983769" cy="1248420"/>
          </a:xfrm>
          <a:prstGeom prst="leftUpArrow">
            <a:avLst>
              <a:gd name="adj1" fmla="val 25000"/>
              <a:gd name="adj2" fmla="val 23333"/>
              <a:gd name="adj3" fmla="val 25000"/>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 name="Title 3"/>
          <p:cNvSpPr>
            <a:spLocks noGrp="1"/>
          </p:cNvSpPr>
          <p:nvPr>
            <p:ph type="title" idx="4294967295"/>
          </p:nvPr>
        </p:nvSpPr>
        <p:spPr>
          <a:xfrm>
            <a:off x="1720608" y="158750"/>
            <a:ext cx="7312182" cy="927958"/>
          </a:xfrm>
        </p:spPr>
        <p:txBody>
          <a:bodyPr>
            <a:noAutofit/>
          </a:bodyPr>
          <a:lstStyle/>
          <a:p>
            <a:pPr algn="ctr"/>
            <a:r>
              <a:rPr lang="en-US" sz="2800" dirty="0"/>
              <a:t>Bingham’s Evidence-Based Practice, </a:t>
            </a:r>
            <a:br>
              <a:rPr lang="en-US" sz="2800" dirty="0"/>
            </a:br>
            <a:r>
              <a:rPr lang="en-US" sz="2800" dirty="0"/>
              <a:t>Quality Improvement,  Research, and Improvement Science Flow Chart</a:t>
            </a:r>
          </a:p>
        </p:txBody>
      </p:sp>
      <p:sp>
        <p:nvSpPr>
          <p:cNvPr id="7" name="Rectangle 6"/>
          <p:cNvSpPr/>
          <p:nvPr/>
        </p:nvSpPr>
        <p:spPr>
          <a:xfrm>
            <a:off x="121652" y="158750"/>
            <a:ext cx="1552354" cy="6222275"/>
          </a:xfrm>
          <a:prstGeom prst="rect">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marR="0" lvl="0" indent="-342900" algn="ctr" defTabSz="457200" rtl="0" eaLnBrk="1" fontAlgn="auto" latinLnBrk="0" hangingPunct="1">
              <a:lnSpc>
                <a:spcPct val="100000"/>
              </a:lnSpc>
              <a:spcBef>
                <a:spcPts val="0"/>
              </a:spcBef>
              <a:spcAft>
                <a:spcPts val="0"/>
              </a:spcAft>
              <a:buClrTx/>
              <a:buSzTx/>
              <a:buFontTx/>
              <a:buAutoNum type="arabicPeriod"/>
              <a:tabLst/>
              <a:defRPr/>
            </a:pPr>
            <a:r>
              <a:rPr kumimoji="0" lang="en-US" sz="1600" b="1" i="0" u="none" strike="noStrike" kern="1200" cap="none" spc="0" normalizeH="0" baseline="0" noProof="0" dirty="0">
                <a:ln>
                  <a:noFill/>
                </a:ln>
                <a:solidFill>
                  <a:prstClr val="black"/>
                </a:solidFill>
                <a:effectLst/>
                <a:uLnTx/>
                <a:uFillTx/>
                <a:latin typeface="Calibri"/>
                <a:ea typeface="+mn-ea"/>
                <a:cs typeface="+mn-cs"/>
              </a:rPr>
              <a:t>Evaluate &amp; Grade the</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Calibri"/>
                <a:ea typeface="+mn-ea"/>
                <a:cs typeface="+mn-cs"/>
              </a:rPr>
              <a:t>Research or Evidence for the Practice (EBP), Review Population Health Data &amp; Clinical Outcomes</a:t>
            </a:r>
            <a:endParaRPr kumimoji="0" lang="en-US" sz="16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a:ea typeface="+mn-ea"/>
                <a:cs typeface="+mn-cs"/>
              </a:rPr>
              <a:t>*Review surveillance &amp; utilization data to track and review population health  and outcomes.</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a:ea typeface="+mn-ea"/>
                <a:cs typeface="+mn-cs"/>
              </a:rPr>
              <a:t>*Review the research literature to determine which current practices need to change &amp; how.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a:ea typeface="+mn-ea"/>
                <a:cs typeface="+mn-cs"/>
              </a:rPr>
              <a:t>*Determine the level of evidence and Evidence-Based Practice (EBP) Gaps</a:t>
            </a:r>
          </a:p>
        </p:txBody>
      </p:sp>
      <p:sp>
        <p:nvSpPr>
          <p:cNvPr id="8" name="Rectangle 7"/>
          <p:cNvSpPr/>
          <p:nvPr/>
        </p:nvSpPr>
        <p:spPr>
          <a:xfrm>
            <a:off x="1875100" y="2588928"/>
            <a:ext cx="1266934" cy="3121207"/>
          </a:xfrm>
          <a:prstGeom prst="rect">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a:ea typeface="+mn-ea"/>
                <a:cs typeface="+mn-cs"/>
              </a:rPr>
              <a:t>Human Subjects Research</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a:ea typeface="+mn-ea"/>
                <a:cs typeface="+mn-cs"/>
              </a:rPr>
              <a:t>to Generate New Clinical  Knowledge</a:t>
            </a:r>
          </a:p>
        </p:txBody>
      </p:sp>
      <p:sp>
        <p:nvSpPr>
          <p:cNvPr id="9" name="Arrow: Right 8"/>
          <p:cNvSpPr/>
          <p:nvPr/>
        </p:nvSpPr>
        <p:spPr>
          <a:xfrm>
            <a:off x="1699932" y="3519533"/>
            <a:ext cx="169774" cy="22572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0" name="Arrow: Right 9"/>
          <p:cNvSpPr/>
          <p:nvPr/>
        </p:nvSpPr>
        <p:spPr>
          <a:xfrm>
            <a:off x="1720607" y="1382393"/>
            <a:ext cx="1531106" cy="366063"/>
          </a:xfrm>
          <a:prstGeom prst="right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1" name="Rectangle 10"/>
          <p:cNvSpPr/>
          <p:nvPr/>
        </p:nvSpPr>
        <p:spPr>
          <a:xfrm>
            <a:off x="3242978" y="1855602"/>
            <a:ext cx="1894103" cy="1215273"/>
          </a:xfrm>
          <a:prstGeom prst="rect">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a:ea typeface="+mn-ea"/>
                <a:cs typeface="+mn-cs"/>
              </a:rPr>
              <a:t>Implementation Science Research</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a:ea typeface="+mn-ea"/>
                <a:cs typeface="+mn-cs"/>
              </a:rPr>
              <a:t>Develop and test theories, frameworks, models</a:t>
            </a:r>
          </a:p>
        </p:txBody>
      </p:sp>
      <p:sp>
        <p:nvSpPr>
          <p:cNvPr id="12" name="Arrow: Right 11"/>
          <p:cNvSpPr/>
          <p:nvPr/>
        </p:nvSpPr>
        <p:spPr>
          <a:xfrm>
            <a:off x="4895630" y="1381885"/>
            <a:ext cx="595770" cy="366063"/>
          </a:xfrm>
          <a:prstGeom prst="rightArrow">
            <a:avLst>
              <a:gd name="adj1" fmla="val 36739"/>
              <a:gd name="adj2" fmla="val 50000"/>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3" name="Rectangle 12"/>
          <p:cNvSpPr/>
          <p:nvPr/>
        </p:nvSpPr>
        <p:spPr>
          <a:xfrm>
            <a:off x="5499218" y="1304732"/>
            <a:ext cx="1563441" cy="4534639"/>
          </a:xfrm>
          <a:prstGeom prst="rect">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Calibri"/>
                <a:ea typeface="+mn-ea"/>
                <a:cs typeface="+mn-cs"/>
              </a:rPr>
              <a:t>2.  Design and Implement a</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Calibri"/>
                <a:ea typeface="+mn-ea"/>
                <a:cs typeface="+mn-cs"/>
              </a:rPr>
              <a:t>Quality Improvement Initiatives</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a:ea typeface="+mn-ea"/>
                <a:cs typeface="+mn-cs"/>
              </a:rPr>
              <a:t>*Implement evidence-based care using QI implementation and improvement science.</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a:ea typeface="+mn-ea"/>
                <a:cs typeface="+mn-cs"/>
              </a:rPr>
              <a:t>*Utilize process models, determinant frameworks, classic theories, &amp; implementation theories</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a:ea typeface="+mn-ea"/>
                <a:cs typeface="+mn-cs"/>
              </a:rPr>
              <a:t>*Small tests of change</a:t>
            </a:r>
            <a:endParaRPr kumimoji="0" lang="en-US" sz="1400" b="0" i="0" u="none" strike="noStrike" kern="1200" cap="none" spc="0" normalizeH="0" baseline="0" noProof="0" dirty="0">
              <a:ln>
                <a:noFill/>
              </a:ln>
              <a:solidFill>
                <a:prstClr val="white"/>
              </a:solidFill>
              <a:effectLst/>
              <a:uLnTx/>
              <a:uFillTx/>
              <a:latin typeface="Calibri"/>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4" name="Rectangle 13"/>
          <p:cNvSpPr/>
          <p:nvPr/>
        </p:nvSpPr>
        <p:spPr>
          <a:xfrm>
            <a:off x="7315200" y="1286541"/>
            <a:ext cx="1612822" cy="4552830"/>
          </a:xfrm>
          <a:prstGeom prst="rect">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prstClr val="black"/>
              </a:solidFill>
              <a:effectLst/>
              <a:uLnTx/>
              <a:uFillTx/>
              <a:latin typeface="Calibri"/>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prstClr val="black"/>
              </a:solidFill>
              <a:effectLst/>
              <a:uLnTx/>
              <a:uFillTx/>
              <a:latin typeface="Calibri"/>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a:ea typeface="+mn-ea"/>
                <a:cs typeface="+mn-cs"/>
              </a:rPr>
              <a:t>3.  Evaluate  &amp; Determine Next Steps</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a:ea typeface="+mn-ea"/>
                <a:cs typeface="+mn-cs"/>
              </a:rPr>
              <a:t>*Program evaluation:</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a:ea typeface="+mn-ea"/>
                <a:cs typeface="+mn-cs"/>
              </a:rPr>
              <a:t>-Structures,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a:ea typeface="+mn-ea"/>
                <a:cs typeface="+mn-cs"/>
              </a:rPr>
              <a:t>-Processes,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a:ea typeface="+mn-ea"/>
                <a:cs typeface="+mn-cs"/>
              </a:rPr>
              <a:t>-Outcomes (Healthcare &amp; Population Health)</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a:ea typeface="+mn-ea"/>
                <a:cs typeface="+mn-cs"/>
              </a:rPr>
              <a:t>*Identify practice  &amp; policy implications</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a:ea typeface="+mn-ea"/>
                <a:cs typeface="+mn-cs"/>
              </a:rPr>
              <a:t>*Track un-intended consequences</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a:ea typeface="+mn-ea"/>
                <a:cs typeface="+mn-cs"/>
              </a:rPr>
              <a:t>*Recommend modifications</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a:ea typeface="+mn-ea"/>
                <a:cs typeface="+mn-cs"/>
              </a:rPr>
              <a:t>*Sustain</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a:ea typeface="+mn-ea"/>
                <a:cs typeface="+mn-cs"/>
              </a:rPr>
              <a:t>*Spread</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5" name="Arrow: Right 14"/>
          <p:cNvSpPr/>
          <p:nvPr/>
        </p:nvSpPr>
        <p:spPr>
          <a:xfrm>
            <a:off x="3455836" y="1466785"/>
            <a:ext cx="233315" cy="202676"/>
          </a:xfrm>
          <a:prstGeom prst="right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Arrow: Right 15"/>
          <p:cNvSpPr/>
          <p:nvPr/>
        </p:nvSpPr>
        <p:spPr>
          <a:xfrm>
            <a:off x="4025493" y="1445015"/>
            <a:ext cx="233315" cy="202676"/>
          </a:xfrm>
          <a:prstGeom prst="right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7" name="Arrow: Right 16"/>
          <p:cNvSpPr/>
          <p:nvPr/>
        </p:nvSpPr>
        <p:spPr>
          <a:xfrm>
            <a:off x="4537519" y="1445015"/>
            <a:ext cx="233315" cy="202676"/>
          </a:xfrm>
          <a:prstGeom prst="right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0" name="Arrow: Right 19"/>
          <p:cNvSpPr/>
          <p:nvPr/>
        </p:nvSpPr>
        <p:spPr>
          <a:xfrm>
            <a:off x="7083697" y="1418032"/>
            <a:ext cx="252540" cy="319648"/>
          </a:xfrm>
          <a:prstGeom prst="right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2" name="Rectangle 21"/>
          <p:cNvSpPr/>
          <p:nvPr/>
        </p:nvSpPr>
        <p:spPr>
          <a:xfrm>
            <a:off x="696036" y="6381025"/>
            <a:ext cx="8231986" cy="33855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altLang="en-US" sz="1600" b="0" i="0" u="none" strike="noStrike" kern="1200" cap="none" spc="0" normalizeH="0" baseline="0" noProof="0" dirty="0">
                <a:ln>
                  <a:noFill/>
                </a:ln>
                <a:solidFill>
                  <a:prstClr val="black"/>
                </a:solidFill>
                <a:effectLst/>
                <a:uLnTx/>
                <a:uFillTx/>
                <a:latin typeface="Calibri"/>
                <a:ea typeface="+mn-ea"/>
                <a:cs typeface="+mn-cs"/>
              </a:rPr>
              <a:t>dbingham@perinatalQI.org  •  @</a:t>
            </a:r>
            <a:r>
              <a:rPr kumimoji="0" lang="en-US" altLang="en-US" sz="1600" b="0" i="0" u="none" strike="noStrike" kern="1200" cap="none" spc="0" normalizeH="0" baseline="0" noProof="0" dirty="0" err="1">
                <a:ln>
                  <a:noFill/>
                </a:ln>
                <a:solidFill>
                  <a:prstClr val="black"/>
                </a:solidFill>
                <a:effectLst/>
                <a:uLnTx/>
                <a:uFillTx/>
                <a:latin typeface="Calibri"/>
                <a:ea typeface="+mn-ea"/>
                <a:cs typeface="+mn-cs"/>
              </a:rPr>
              <a:t>debra_bingham</a:t>
            </a:r>
            <a:r>
              <a:rPr kumimoji="0" lang="en-US" altLang="en-US" sz="1600" b="0" i="0" u="none" strike="noStrike" kern="1200" cap="none" spc="0" normalizeH="0" baseline="0" noProof="0" dirty="0">
                <a:ln>
                  <a:noFill/>
                </a:ln>
                <a:solidFill>
                  <a:prstClr val="black"/>
                </a:solidFill>
                <a:effectLst/>
                <a:uLnTx/>
                <a:uFillTx/>
                <a:latin typeface="Calibri"/>
                <a:ea typeface="+mn-ea"/>
                <a:cs typeface="+mn-cs"/>
              </a:rPr>
              <a:t>  •  ©Institute for Perinatal Quality Improvement  </a:t>
            </a:r>
          </a:p>
        </p:txBody>
      </p:sp>
      <p:sp>
        <p:nvSpPr>
          <p:cNvPr id="23" name="Arrow: Left 22"/>
          <p:cNvSpPr/>
          <p:nvPr/>
        </p:nvSpPr>
        <p:spPr>
          <a:xfrm>
            <a:off x="1699932" y="3896488"/>
            <a:ext cx="164378" cy="253043"/>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4" name="Arrow: Right 23"/>
          <p:cNvSpPr/>
          <p:nvPr/>
        </p:nvSpPr>
        <p:spPr>
          <a:xfrm>
            <a:off x="5157616" y="2481148"/>
            <a:ext cx="354451" cy="215561"/>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5" name="Arrow: Left 24"/>
          <p:cNvSpPr/>
          <p:nvPr/>
        </p:nvSpPr>
        <p:spPr>
          <a:xfrm>
            <a:off x="5146094" y="2732849"/>
            <a:ext cx="365973" cy="257097"/>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1" name="Rectangle 20"/>
          <p:cNvSpPr/>
          <p:nvPr/>
        </p:nvSpPr>
        <p:spPr>
          <a:xfrm>
            <a:off x="3264845" y="3355385"/>
            <a:ext cx="1928670" cy="2505271"/>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a:ea typeface="+mn-ea"/>
                <a:cs typeface="+mn-cs"/>
              </a:rPr>
              <a:t>Improvement Science (Translation)</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a:ea typeface="+mn-ea"/>
                <a:cs typeface="+mn-cs"/>
              </a:rPr>
              <a:t>Study Implementation Methods (Strategies &amp; Tactics, Validated Measures, Organizational Readiness, Barriers &amp; Facilitators, Fidelity, etc.)</a:t>
            </a: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26" name="Arrow: Right 25"/>
          <p:cNvSpPr/>
          <p:nvPr/>
        </p:nvSpPr>
        <p:spPr>
          <a:xfrm>
            <a:off x="5180662" y="4235408"/>
            <a:ext cx="323029" cy="25003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7" name="Arrow: Left 26"/>
          <p:cNvSpPr/>
          <p:nvPr/>
        </p:nvSpPr>
        <p:spPr>
          <a:xfrm>
            <a:off x="5170463" y="4545402"/>
            <a:ext cx="328755" cy="255640"/>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 name="Arrow: Down 1"/>
          <p:cNvSpPr/>
          <p:nvPr/>
        </p:nvSpPr>
        <p:spPr>
          <a:xfrm>
            <a:off x="3792230" y="3106230"/>
            <a:ext cx="148963" cy="249646"/>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 name="Arrow: Up 2"/>
          <p:cNvSpPr/>
          <p:nvPr/>
        </p:nvSpPr>
        <p:spPr>
          <a:xfrm>
            <a:off x="4426776" y="3092255"/>
            <a:ext cx="135653" cy="249646"/>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8" name="Arrow: Up 27"/>
          <p:cNvSpPr/>
          <p:nvPr/>
        </p:nvSpPr>
        <p:spPr>
          <a:xfrm>
            <a:off x="4334039" y="1504004"/>
            <a:ext cx="135653" cy="315442"/>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0" name="Arrow: Down 29"/>
          <p:cNvSpPr/>
          <p:nvPr/>
        </p:nvSpPr>
        <p:spPr>
          <a:xfrm>
            <a:off x="3771402" y="1532578"/>
            <a:ext cx="148963" cy="32302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8" name="Rectangle 17"/>
          <p:cNvSpPr/>
          <p:nvPr/>
        </p:nvSpPr>
        <p:spPr>
          <a:xfrm>
            <a:off x="7049489" y="474633"/>
            <a:ext cx="255198" cy="400110"/>
          </a:xfrm>
          <a:prstGeom prst="rect">
            <a:avLst/>
          </a:prstGeom>
        </p:spPr>
        <p:txBody>
          <a:bodyPr wrap="none">
            <a:spAutoFit/>
          </a:bodyPr>
          <a:lstStyle/>
          <a:p>
            <a:pPr marL="0" marR="0" lvl="0" indent="0" algn="l" defTabSz="457200"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Arial" charset="0"/>
                <a:ea typeface="+mn-ea"/>
                <a:cs typeface="+mn-cs"/>
              </a:rPr>
              <a:t> </a:t>
            </a:r>
            <a:endParaRPr kumimoji="0" lang="en-US" sz="1800" b="0" i="0" u="none" strike="noStrike" kern="1200" cap="none" spc="0" normalizeH="0" baseline="0" noProof="0" dirty="0">
              <a:ln>
                <a:noFill/>
              </a:ln>
              <a:solidFill>
                <a:prstClr val="black"/>
              </a:solidFill>
              <a:effectLst/>
              <a:uLnTx/>
              <a:uFillTx/>
              <a:latin typeface="Arial" charset="0"/>
              <a:ea typeface="+mn-ea"/>
              <a:cs typeface="+mn-cs"/>
            </a:endParaRPr>
          </a:p>
        </p:txBody>
      </p:sp>
    </p:spTree>
    <p:extLst>
      <p:ext uri="{BB962C8B-B14F-4D97-AF65-F5344CB8AC3E}">
        <p14:creationId xmlns:p14="http://schemas.microsoft.com/office/powerpoint/2010/main" val="371164766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8068" y="1356865"/>
            <a:ext cx="8229600" cy="1143000"/>
          </a:xfrm>
        </p:spPr>
        <p:txBody>
          <a:bodyPr/>
          <a:lstStyle/>
          <a:p>
            <a:r>
              <a:rPr lang="en-US" b="1" dirty="0"/>
              <a:t>SQUIRE Guidelines Expand </a:t>
            </a:r>
            <a:br>
              <a:rPr lang="en-US" b="1" dirty="0"/>
            </a:br>
            <a:r>
              <a:rPr lang="en-US" b="1" dirty="0"/>
              <a:t>Improvement Science</a:t>
            </a:r>
          </a:p>
        </p:txBody>
      </p:sp>
      <p:sp>
        <p:nvSpPr>
          <p:cNvPr id="3" name="Content Placeholder 2"/>
          <p:cNvSpPr>
            <a:spLocks noGrp="1"/>
          </p:cNvSpPr>
          <p:nvPr>
            <p:ph idx="1"/>
          </p:nvPr>
        </p:nvSpPr>
        <p:spPr>
          <a:xfrm>
            <a:off x="553571" y="3007937"/>
            <a:ext cx="8229600" cy="2100642"/>
          </a:xfrm>
        </p:spPr>
        <p:txBody>
          <a:bodyPr/>
          <a:lstStyle/>
          <a:p>
            <a:r>
              <a:rPr lang="en-US" sz="2400" dirty="0"/>
              <a:t>Outlines recommendations for clearer, more complete descriptions of interventions</a:t>
            </a:r>
          </a:p>
          <a:p>
            <a:r>
              <a:rPr lang="en-US" sz="2400" dirty="0"/>
              <a:t>Outlines the initial guidance on how to study QI interventions</a:t>
            </a:r>
          </a:p>
        </p:txBody>
      </p:sp>
      <p:sp>
        <p:nvSpPr>
          <p:cNvPr id="4" name="Footer Placeholder 3"/>
          <p:cNvSpPr>
            <a:spLocks noGrp="1"/>
          </p:cNvSpPr>
          <p:nvPr>
            <p:ph type="ftr" sz="quarter" idx="3"/>
          </p:nvPr>
        </p:nvSpPr>
        <p:spPr>
          <a:xfrm>
            <a:off x="3751742" y="6431848"/>
            <a:ext cx="2686050" cy="365125"/>
          </a:xfrm>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rPr>
              <a:t>dbingham@umaryland.edu  </a:t>
            </a:r>
          </a:p>
        </p:txBody>
      </p:sp>
      <p:sp>
        <p:nvSpPr>
          <p:cNvPr id="5" name="Slide Number Placeholder 4"/>
          <p:cNvSpPr>
            <a:spLocks noGrp="1"/>
          </p:cNvSpPr>
          <p:nvPr>
            <p:ph type="sldNum" sz="quarter" idx="4"/>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F360B98-5035-4E54-A076-EB906E00DDCF}"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6" name="Rectangle 5"/>
          <p:cNvSpPr/>
          <p:nvPr/>
        </p:nvSpPr>
        <p:spPr>
          <a:xfrm>
            <a:off x="659897" y="5153770"/>
            <a:ext cx="8219872" cy="1104824"/>
          </a:xfrm>
          <a:prstGeom prst="rect">
            <a:avLst/>
          </a:prstGeom>
          <a:ln w="47625">
            <a:solidFill>
              <a:srgbClr val="FFCC00"/>
            </a:solidFill>
          </a:ln>
        </p:spPr>
        <p:style>
          <a:lnRef idx="2">
            <a:schemeClr val="dk1"/>
          </a:lnRef>
          <a:fillRef idx="1">
            <a:schemeClr val="lt1"/>
          </a:fillRef>
          <a:effectRef idx="0">
            <a:schemeClr val="dk1"/>
          </a:effectRef>
          <a:fontRef idx="minor">
            <a:schemeClr val="dk1"/>
          </a:fontRef>
        </p:style>
        <p:txBody>
          <a:bodyPr rtlCol="0" anchor="ctr"/>
          <a:lstStyle/>
          <a:p>
            <a:pPr marL="0" marR="0" lvl="0" indent="0" algn="l"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err="1">
                <a:ln>
                  <a:noFill/>
                </a:ln>
                <a:solidFill>
                  <a:prstClr val="black"/>
                </a:solidFill>
                <a:effectLst/>
                <a:uLnTx/>
                <a:uFillTx/>
                <a:latin typeface="Calibri"/>
                <a:ea typeface="+mn-ea"/>
                <a:cs typeface="+mn-cs"/>
              </a:rPr>
              <a:t>Ogrinc</a:t>
            </a:r>
            <a:r>
              <a:rPr kumimoji="0" lang="en-US" sz="1800" b="0" i="0" u="none" strike="noStrike" kern="1200" cap="none" spc="0" normalizeH="0" baseline="0" noProof="0" dirty="0">
                <a:ln>
                  <a:noFill/>
                </a:ln>
                <a:solidFill>
                  <a:prstClr val="black"/>
                </a:solidFill>
                <a:effectLst/>
                <a:uLnTx/>
                <a:uFillTx/>
                <a:latin typeface="Calibri"/>
                <a:ea typeface="+mn-ea"/>
                <a:cs typeface="+mn-cs"/>
              </a:rPr>
              <a:t>, G., Davies, L., Goodman, D., </a:t>
            </a:r>
            <a:r>
              <a:rPr kumimoji="0" lang="en-US" sz="1800" b="0" i="0" u="none" strike="noStrike" kern="1200" cap="none" spc="0" normalizeH="0" baseline="0" noProof="0" dirty="0" err="1">
                <a:ln>
                  <a:noFill/>
                </a:ln>
                <a:solidFill>
                  <a:prstClr val="black"/>
                </a:solidFill>
                <a:effectLst/>
                <a:uLnTx/>
                <a:uFillTx/>
                <a:latin typeface="Calibri"/>
                <a:ea typeface="+mn-ea"/>
                <a:cs typeface="+mn-cs"/>
              </a:rPr>
              <a:t>Batalden</a:t>
            </a:r>
            <a:r>
              <a:rPr kumimoji="0" lang="en-US" sz="1800" b="0" i="0" u="none" strike="noStrike" kern="1200" cap="none" spc="0" normalizeH="0" baseline="0" noProof="0" dirty="0">
                <a:ln>
                  <a:noFill/>
                </a:ln>
                <a:solidFill>
                  <a:prstClr val="black"/>
                </a:solidFill>
                <a:effectLst/>
                <a:uLnTx/>
                <a:uFillTx/>
                <a:latin typeface="Calibri"/>
                <a:ea typeface="+mn-ea"/>
                <a:cs typeface="+mn-cs"/>
              </a:rPr>
              <a:t>, Pl, and Davidoff, F. (2015). SQUIRE 2.0 (Standards for Quality Improvement Reporting Excellence) Revised publication guidelines from a detailed </a:t>
            </a:r>
            <a:r>
              <a:rPr kumimoji="0" lang="en-US" sz="1800" b="0" i="0" u="none" strike="noStrike" kern="1200" cap="none" spc="0" normalizeH="0" baseline="0" noProof="0" dirty="0" err="1">
                <a:ln>
                  <a:noFill/>
                </a:ln>
                <a:solidFill>
                  <a:prstClr val="black"/>
                </a:solidFill>
                <a:effectLst/>
                <a:uLnTx/>
                <a:uFillTx/>
                <a:latin typeface="Calibri"/>
                <a:ea typeface="+mn-ea"/>
                <a:cs typeface="+mn-cs"/>
              </a:rPr>
              <a:t>concensus</a:t>
            </a:r>
            <a:r>
              <a:rPr kumimoji="0" lang="en-US" sz="1800" b="0" i="0" u="none" strike="noStrike" kern="1200" cap="none" spc="0" normalizeH="0" baseline="0" noProof="0" dirty="0">
                <a:ln>
                  <a:noFill/>
                </a:ln>
                <a:solidFill>
                  <a:prstClr val="black"/>
                </a:solidFill>
                <a:effectLst/>
                <a:uLnTx/>
                <a:uFillTx/>
                <a:latin typeface="Calibri"/>
                <a:ea typeface="+mn-ea"/>
                <a:cs typeface="+mn-cs"/>
              </a:rPr>
              <a:t> process. </a:t>
            </a:r>
            <a:r>
              <a:rPr kumimoji="0" lang="en-US" sz="1800" b="0" i="1" u="none" strike="noStrike" kern="1200" cap="none" spc="0" normalizeH="0" baseline="0" noProof="0" dirty="0">
                <a:ln>
                  <a:noFill/>
                </a:ln>
                <a:solidFill>
                  <a:prstClr val="black"/>
                </a:solidFill>
                <a:effectLst/>
                <a:uLnTx/>
                <a:uFillTx/>
                <a:latin typeface="Calibri"/>
                <a:ea typeface="+mn-ea"/>
                <a:cs typeface="+mn-cs"/>
              </a:rPr>
              <a:t>Journal of Nursing Care Quality. </a:t>
            </a:r>
            <a:r>
              <a:rPr kumimoji="0" lang="en-US" sz="1800" b="0" i="0" u="none" strike="noStrike" kern="1200" cap="none" spc="0" normalizeH="0" baseline="0" noProof="0" dirty="0">
                <a:ln>
                  <a:noFill/>
                </a:ln>
                <a:solidFill>
                  <a:prstClr val="black"/>
                </a:solidFill>
                <a:effectLst/>
                <a:uLnTx/>
                <a:uFillTx/>
                <a:latin typeface="Calibri"/>
                <a:ea typeface="+mn-ea"/>
                <a:cs typeface="+mn-cs"/>
              </a:rPr>
              <a:t>31(1), pg. 2.</a:t>
            </a:r>
          </a:p>
        </p:txBody>
      </p:sp>
      <p:sp>
        <p:nvSpPr>
          <p:cNvPr id="7" name="Footer Placeholder 3"/>
          <p:cNvSpPr txBox="1">
            <a:spLocks/>
          </p:cNvSpPr>
          <p:nvPr/>
        </p:nvSpPr>
        <p:spPr>
          <a:xfrm>
            <a:off x="582929" y="6452235"/>
            <a:ext cx="3053405" cy="365125"/>
          </a:xfrm>
          <a:prstGeom prst="rect">
            <a:avLst/>
          </a:prstGeom>
        </p:spPr>
        <p:txBody>
          <a:bodyPr vert="horz" lIns="91440" tIns="45720" rIns="91440" bIns="45720" rtlCol="0" anchor="ctr"/>
          <a:lstStyle>
            <a:defPPr>
              <a:defRPr lang="en-US"/>
            </a:defPPr>
            <a:lvl1pPr algn="ctr" defTabSz="457200" rtl="0" fontAlgn="auto">
              <a:spcBef>
                <a:spcPts val="0"/>
              </a:spcBef>
              <a:spcAft>
                <a:spcPts val="0"/>
              </a:spcAft>
              <a:defRPr sz="1200" kern="1200">
                <a:solidFill>
                  <a:schemeClr val="tx1">
                    <a:tint val="75000"/>
                  </a:schemeClr>
                </a:solidFill>
                <a:latin typeface="+mn-lt"/>
                <a:ea typeface="+mn-ea"/>
                <a:cs typeface="+mn-cs"/>
              </a:defRPr>
            </a:lvl1pPr>
            <a:lvl2pPr marL="457200" algn="l" defTabSz="457200" rtl="0" fontAlgn="base">
              <a:spcBef>
                <a:spcPct val="0"/>
              </a:spcBef>
              <a:spcAft>
                <a:spcPct val="0"/>
              </a:spcAft>
              <a:defRPr kern="1200">
                <a:solidFill>
                  <a:schemeClr val="tx1"/>
                </a:solidFill>
                <a:latin typeface="Arial" charset="0"/>
                <a:ea typeface="+mn-ea"/>
                <a:cs typeface="+mn-cs"/>
              </a:defRPr>
            </a:lvl2pPr>
            <a:lvl3pPr marL="914400" algn="l" defTabSz="457200" rtl="0" fontAlgn="base">
              <a:spcBef>
                <a:spcPct val="0"/>
              </a:spcBef>
              <a:spcAft>
                <a:spcPct val="0"/>
              </a:spcAft>
              <a:defRPr kern="1200">
                <a:solidFill>
                  <a:schemeClr val="tx1"/>
                </a:solidFill>
                <a:latin typeface="Arial" charset="0"/>
                <a:ea typeface="+mn-ea"/>
                <a:cs typeface="+mn-cs"/>
              </a:defRPr>
            </a:lvl3pPr>
            <a:lvl4pPr marL="1371600" algn="l" defTabSz="457200" rtl="0" fontAlgn="base">
              <a:spcBef>
                <a:spcPct val="0"/>
              </a:spcBef>
              <a:spcAft>
                <a:spcPct val="0"/>
              </a:spcAft>
              <a:defRPr kern="1200">
                <a:solidFill>
                  <a:schemeClr val="tx1"/>
                </a:solidFill>
                <a:latin typeface="Arial" charset="0"/>
                <a:ea typeface="+mn-ea"/>
                <a:cs typeface="+mn-cs"/>
              </a:defRPr>
            </a:lvl4pPr>
            <a:lvl5pPr marL="1828800" algn="l" defTabSz="457200"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defRPr/>
            </a:pPr>
            <a:r>
              <a:rPr lang="en-US" dirty="0"/>
              <a:t>QI Brief 5.1a: Released Summer 2017</a:t>
            </a:r>
          </a:p>
        </p:txBody>
      </p:sp>
    </p:spTree>
    <p:extLst>
      <p:ext uri="{BB962C8B-B14F-4D97-AF65-F5344CB8AC3E}">
        <p14:creationId xmlns:p14="http://schemas.microsoft.com/office/powerpoint/2010/main" val="13428602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40241" y="1401684"/>
            <a:ext cx="8229600" cy="1143000"/>
          </a:xfrm>
        </p:spPr>
        <p:txBody>
          <a:bodyPr/>
          <a:lstStyle/>
          <a:p>
            <a:r>
              <a:rPr lang="en-US" b="1" dirty="0"/>
              <a:t>SQUIRE Guidelines </a:t>
            </a:r>
            <a:br>
              <a:rPr lang="en-US" b="1" dirty="0"/>
            </a:br>
            <a:r>
              <a:rPr lang="en-US" b="1" dirty="0"/>
              <a:t>Expand Improvement Science</a:t>
            </a:r>
          </a:p>
        </p:txBody>
      </p:sp>
      <p:sp>
        <p:nvSpPr>
          <p:cNvPr id="3" name="Content Placeholder 2"/>
          <p:cNvSpPr>
            <a:spLocks noGrp="1"/>
          </p:cNvSpPr>
          <p:nvPr>
            <p:ph idx="1"/>
          </p:nvPr>
        </p:nvSpPr>
        <p:spPr>
          <a:xfrm>
            <a:off x="553571" y="2838892"/>
            <a:ext cx="8229600" cy="2638499"/>
          </a:xfrm>
        </p:spPr>
        <p:txBody>
          <a:bodyPr/>
          <a:lstStyle/>
          <a:p>
            <a:r>
              <a:rPr lang="en-US" sz="2400" dirty="0"/>
              <a:t>Encourages the use of formal and informal theory in the development and interpretation of improvement projects</a:t>
            </a:r>
          </a:p>
          <a:p>
            <a:endParaRPr lang="en-US" sz="2400" dirty="0"/>
          </a:p>
          <a:p>
            <a:r>
              <a:rPr lang="en-US" sz="2400" dirty="0"/>
              <a:t>Provides insights into stronger ways to identify, assess, and describe context</a:t>
            </a:r>
          </a:p>
        </p:txBody>
      </p:sp>
      <p:sp>
        <p:nvSpPr>
          <p:cNvPr id="4" name="Footer Placeholder 3"/>
          <p:cNvSpPr>
            <a:spLocks noGrp="1"/>
          </p:cNvSpPr>
          <p:nvPr>
            <p:ph type="ftr" sz="quarter" idx="3"/>
          </p:nvPr>
        </p:nvSpPr>
        <p:spPr>
          <a:xfrm>
            <a:off x="3729342" y="6455911"/>
            <a:ext cx="2686050" cy="365125"/>
          </a:xfrm>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rPr>
              <a:t>dbingham@umaryland.edu  </a:t>
            </a:r>
          </a:p>
        </p:txBody>
      </p:sp>
      <p:sp>
        <p:nvSpPr>
          <p:cNvPr id="5" name="Slide Number Placeholder 4"/>
          <p:cNvSpPr>
            <a:spLocks noGrp="1"/>
          </p:cNvSpPr>
          <p:nvPr>
            <p:ph type="sldNum" sz="quarter" idx="4"/>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F360B98-5035-4E54-A076-EB906E00DDCF}"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6" name="Rectangle 5"/>
          <p:cNvSpPr/>
          <p:nvPr/>
        </p:nvSpPr>
        <p:spPr>
          <a:xfrm>
            <a:off x="659897" y="5219187"/>
            <a:ext cx="8219872" cy="1104824"/>
          </a:xfrm>
          <a:prstGeom prst="rect">
            <a:avLst/>
          </a:prstGeom>
          <a:ln w="47625">
            <a:solidFill>
              <a:srgbClr val="FFCC00"/>
            </a:solidFill>
          </a:ln>
        </p:spPr>
        <p:style>
          <a:lnRef idx="2">
            <a:schemeClr val="dk1"/>
          </a:lnRef>
          <a:fillRef idx="1">
            <a:schemeClr val="lt1"/>
          </a:fillRef>
          <a:effectRef idx="0">
            <a:schemeClr val="dk1"/>
          </a:effectRef>
          <a:fontRef idx="minor">
            <a:schemeClr val="dk1"/>
          </a:fontRef>
        </p:style>
        <p:txBody>
          <a:bodyPr rtlCol="0" anchor="ctr"/>
          <a:lstStyle/>
          <a:p>
            <a:pPr marL="0" marR="0" lvl="0" indent="0" algn="l"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err="1">
                <a:ln>
                  <a:noFill/>
                </a:ln>
                <a:solidFill>
                  <a:prstClr val="black"/>
                </a:solidFill>
                <a:effectLst/>
                <a:uLnTx/>
                <a:uFillTx/>
                <a:latin typeface="Calibri"/>
                <a:ea typeface="+mn-ea"/>
                <a:cs typeface="+mn-cs"/>
              </a:rPr>
              <a:t>Ogrinc</a:t>
            </a:r>
            <a:r>
              <a:rPr kumimoji="0" lang="en-US" sz="1800" b="0" i="0" u="none" strike="noStrike" kern="1200" cap="none" spc="0" normalizeH="0" baseline="0" noProof="0" dirty="0">
                <a:ln>
                  <a:noFill/>
                </a:ln>
                <a:solidFill>
                  <a:prstClr val="black"/>
                </a:solidFill>
                <a:effectLst/>
                <a:uLnTx/>
                <a:uFillTx/>
                <a:latin typeface="Calibri"/>
                <a:ea typeface="+mn-ea"/>
                <a:cs typeface="+mn-cs"/>
              </a:rPr>
              <a:t>, G., Davies, L., Goodman, D., </a:t>
            </a:r>
            <a:r>
              <a:rPr kumimoji="0" lang="en-US" sz="1800" b="0" i="0" u="none" strike="noStrike" kern="1200" cap="none" spc="0" normalizeH="0" baseline="0" noProof="0" dirty="0" err="1">
                <a:ln>
                  <a:noFill/>
                </a:ln>
                <a:solidFill>
                  <a:prstClr val="black"/>
                </a:solidFill>
                <a:effectLst/>
                <a:uLnTx/>
                <a:uFillTx/>
                <a:latin typeface="Calibri"/>
                <a:ea typeface="+mn-ea"/>
                <a:cs typeface="+mn-cs"/>
              </a:rPr>
              <a:t>Batalden</a:t>
            </a:r>
            <a:r>
              <a:rPr kumimoji="0" lang="en-US" sz="1800" b="0" i="0" u="none" strike="noStrike" kern="1200" cap="none" spc="0" normalizeH="0" baseline="0" noProof="0" dirty="0">
                <a:ln>
                  <a:noFill/>
                </a:ln>
                <a:solidFill>
                  <a:prstClr val="black"/>
                </a:solidFill>
                <a:effectLst/>
                <a:uLnTx/>
                <a:uFillTx/>
                <a:latin typeface="Calibri"/>
                <a:ea typeface="+mn-ea"/>
                <a:cs typeface="+mn-cs"/>
              </a:rPr>
              <a:t>, Pl, and Davidoff, F. (2015). SQUIRE 2.0 (Standards for Quality Improvement Reporting Excellence) Revised publication guidelines from a detailed </a:t>
            </a:r>
            <a:r>
              <a:rPr kumimoji="0" lang="en-US" sz="1800" b="0" i="0" u="none" strike="noStrike" kern="1200" cap="none" spc="0" normalizeH="0" baseline="0" noProof="0" dirty="0" err="1">
                <a:ln>
                  <a:noFill/>
                </a:ln>
                <a:solidFill>
                  <a:prstClr val="black"/>
                </a:solidFill>
                <a:effectLst/>
                <a:uLnTx/>
                <a:uFillTx/>
                <a:latin typeface="Calibri"/>
                <a:ea typeface="+mn-ea"/>
                <a:cs typeface="+mn-cs"/>
              </a:rPr>
              <a:t>concensus</a:t>
            </a:r>
            <a:r>
              <a:rPr kumimoji="0" lang="en-US" sz="1800" b="0" i="0" u="none" strike="noStrike" kern="1200" cap="none" spc="0" normalizeH="0" baseline="0" noProof="0" dirty="0">
                <a:ln>
                  <a:noFill/>
                </a:ln>
                <a:solidFill>
                  <a:prstClr val="black"/>
                </a:solidFill>
                <a:effectLst/>
                <a:uLnTx/>
                <a:uFillTx/>
                <a:latin typeface="Calibri"/>
                <a:ea typeface="+mn-ea"/>
                <a:cs typeface="+mn-cs"/>
              </a:rPr>
              <a:t> process. </a:t>
            </a:r>
            <a:r>
              <a:rPr kumimoji="0" lang="en-US" sz="1800" b="0" i="1" u="none" strike="noStrike" kern="1200" cap="none" spc="0" normalizeH="0" baseline="0" noProof="0" dirty="0">
                <a:ln>
                  <a:noFill/>
                </a:ln>
                <a:solidFill>
                  <a:prstClr val="black"/>
                </a:solidFill>
                <a:effectLst/>
                <a:uLnTx/>
                <a:uFillTx/>
                <a:latin typeface="Calibri"/>
                <a:ea typeface="+mn-ea"/>
                <a:cs typeface="+mn-cs"/>
              </a:rPr>
              <a:t>Journal of Nursing Care Quality. </a:t>
            </a:r>
            <a:r>
              <a:rPr kumimoji="0" lang="en-US" sz="1800" b="0" i="0" u="none" strike="noStrike" kern="1200" cap="none" spc="0" normalizeH="0" baseline="0" noProof="0" dirty="0">
                <a:ln>
                  <a:noFill/>
                </a:ln>
                <a:solidFill>
                  <a:prstClr val="black"/>
                </a:solidFill>
                <a:effectLst/>
                <a:uLnTx/>
                <a:uFillTx/>
                <a:latin typeface="Calibri"/>
                <a:ea typeface="+mn-ea"/>
                <a:cs typeface="+mn-cs"/>
              </a:rPr>
              <a:t>31(1), pg. 2.</a:t>
            </a:r>
          </a:p>
        </p:txBody>
      </p:sp>
      <p:sp>
        <p:nvSpPr>
          <p:cNvPr id="7" name="Footer Placeholder 3"/>
          <p:cNvSpPr txBox="1">
            <a:spLocks/>
          </p:cNvSpPr>
          <p:nvPr/>
        </p:nvSpPr>
        <p:spPr>
          <a:xfrm>
            <a:off x="582929" y="6452235"/>
            <a:ext cx="3053405" cy="365125"/>
          </a:xfrm>
          <a:prstGeom prst="rect">
            <a:avLst/>
          </a:prstGeom>
        </p:spPr>
        <p:txBody>
          <a:bodyPr vert="horz" lIns="91440" tIns="45720" rIns="91440" bIns="45720" rtlCol="0" anchor="ctr"/>
          <a:lstStyle>
            <a:defPPr>
              <a:defRPr lang="en-US"/>
            </a:defPPr>
            <a:lvl1pPr algn="ctr" defTabSz="457200" rtl="0" fontAlgn="auto">
              <a:spcBef>
                <a:spcPts val="0"/>
              </a:spcBef>
              <a:spcAft>
                <a:spcPts val="0"/>
              </a:spcAft>
              <a:defRPr sz="1200" kern="1200">
                <a:solidFill>
                  <a:schemeClr val="tx1">
                    <a:tint val="75000"/>
                  </a:schemeClr>
                </a:solidFill>
                <a:latin typeface="+mn-lt"/>
                <a:ea typeface="+mn-ea"/>
                <a:cs typeface="+mn-cs"/>
              </a:defRPr>
            </a:lvl1pPr>
            <a:lvl2pPr marL="457200" algn="l" defTabSz="457200" rtl="0" fontAlgn="base">
              <a:spcBef>
                <a:spcPct val="0"/>
              </a:spcBef>
              <a:spcAft>
                <a:spcPct val="0"/>
              </a:spcAft>
              <a:defRPr kern="1200">
                <a:solidFill>
                  <a:schemeClr val="tx1"/>
                </a:solidFill>
                <a:latin typeface="Arial" charset="0"/>
                <a:ea typeface="+mn-ea"/>
                <a:cs typeface="+mn-cs"/>
              </a:defRPr>
            </a:lvl2pPr>
            <a:lvl3pPr marL="914400" algn="l" defTabSz="457200" rtl="0" fontAlgn="base">
              <a:spcBef>
                <a:spcPct val="0"/>
              </a:spcBef>
              <a:spcAft>
                <a:spcPct val="0"/>
              </a:spcAft>
              <a:defRPr kern="1200">
                <a:solidFill>
                  <a:schemeClr val="tx1"/>
                </a:solidFill>
                <a:latin typeface="Arial" charset="0"/>
                <a:ea typeface="+mn-ea"/>
                <a:cs typeface="+mn-cs"/>
              </a:defRPr>
            </a:lvl3pPr>
            <a:lvl4pPr marL="1371600" algn="l" defTabSz="457200" rtl="0" fontAlgn="base">
              <a:spcBef>
                <a:spcPct val="0"/>
              </a:spcBef>
              <a:spcAft>
                <a:spcPct val="0"/>
              </a:spcAft>
              <a:defRPr kern="1200">
                <a:solidFill>
                  <a:schemeClr val="tx1"/>
                </a:solidFill>
                <a:latin typeface="Arial" charset="0"/>
                <a:ea typeface="+mn-ea"/>
                <a:cs typeface="+mn-cs"/>
              </a:defRPr>
            </a:lvl4pPr>
            <a:lvl5pPr marL="1828800" algn="l" defTabSz="457200"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defRPr/>
            </a:pPr>
            <a:r>
              <a:rPr lang="en-US" dirty="0"/>
              <a:t>QI Brief 5.1a: Released Summer 2017</a:t>
            </a:r>
          </a:p>
        </p:txBody>
      </p:sp>
    </p:spTree>
    <p:extLst>
      <p:ext uri="{BB962C8B-B14F-4D97-AF65-F5344CB8AC3E}">
        <p14:creationId xmlns:p14="http://schemas.microsoft.com/office/powerpoint/2010/main" val="44937582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8849" y="1253050"/>
            <a:ext cx="8229600" cy="1143000"/>
          </a:xfrm>
        </p:spPr>
        <p:txBody>
          <a:bodyPr/>
          <a:lstStyle/>
          <a:p>
            <a:r>
              <a:rPr lang="en-US" dirty="0"/>
              <a:t>SQUIRE Guidelines were Developed </a:t>
            </a:r>
            <a:br>
              <a:rPr lang="en-US" dirty="0"/>
            </a:br>
            <a:r>
              <a:rPr lang="en-US" dirty="0"/>
              <a:t>to be Flexible</a:t>
            </a:r>
          </a:p>
        </p:txBody>
      </p:sp>
      <p:sp>
        <p:nvSpPr>
          <p:cNvPr id="3" name="Content Placeholder 2"/>
          <p:cNvSpPr>
            <a:spLocks noGrp="1"/>
          </p:cNvSpPr>
          <p:nvPr>
            <p:ph idx="1"/>
          </p:nvPr>
        </p:nvSpPr>
        <p:spPr>
          <a:xfrm>
            <a:off x="582929" y="2371171"/>
            <a:ext cx="8229600" cy="3655525"/>
          </a:xfrm>
        </p:spPr>
        <p:txBody>
          <a:bodyPr/>
          <a:lstStyle/>
          <a:p>
            <a:r>
              <a:rPr lang="en-US" dirty="0"/>
              <a:t>There are many different types of approaches for improving the quality, safety, and value of health care</a:t>
            </a:r>
          </a:p>
          <a:p>
            <a:pPr lvl="1"/>
            <a:r>
              <a:rPr lang="en-US" dirty="0"/>
              <a:t>Formative</a:t>
            </a:r>
          </a:p>
          <a:p>
            <a:pPr lvl="1"/>
            <a:r>
              <a:rPr lang="en-US" dirty="0"/>
              <a:t>Experimental</a:t>
            </a:r>
          </a:p>
          <a:p>
            <a:pPr lvl="1"/>
            <a:r>
              <a:rPr lang="en-US" dirty="0"/>
              <a:t>Evaluative</a:t>
            </a:r>
          </a:p>
          <a:p>
            <a:r>
              <a:rPr lang="en-US" dirty="0"/>
              <a:t>SQUIRE Guidelines were developed to “embrace the dynamic nature of the field and support further development” (pg.2)</a:t>
            </a:r>
          </a:p>
          <a:p>
            <a:pPr marL="0" indent="0">
              <a:buNone/>
            </a:pPr>
            <a:endParaRPr lang="en-US" dirty="0"/>
          </a:p>
          <a:p>
            <a:pPr lvl="1"/>
            <a:endParaRPr lang="en-US" dirty="0"/>
          </a:p>
        </p:txBody>
      </p:sp>
      <p:sp>
        <p:nvSpPr>
          <p:cNvPr id="4" name="Footer Placeholder 3"/>
          <p:cNvSpPr>
            <a:spLocks noGrp="1"/>
          </p:cNvSpPr>
          <p:nvPr>
            <p:ph type="ftr" sz="quarter" idx="3"/>
          </p:nvPr>
        </p:nvSpPr>
        <p:spPr>
          <a:xfrm>
            <a:off x="3729342" y="6452234"/>
            <a:ext cx="2686050" cy="365125"/>
          </a:xfrm>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rPr>
              <a:t>dbingham@umaryland.edu  </a:t>
            </a:r>
          </a:p>
        </p:txBody>
      </p:sp>
      <p:sp>
        <p:nvSpPr>
          <p:cNvPr id="5" name="Slide Number Placeholder 4"/>
          <p:cNvSpPr>
            <a:spLocks noGrp="1"/>
          </p:cNvSpPr>
          <p:nvPr>
            <p:ph type="sldNum" sz="quarter" idx="4"/>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F360B98-5035-4E54-A076-EB906E00DDCF}"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6" name="Footer Placeholder 3"/>
          <p:cNvSpPr txBox="1">
            <a:spLocks/>
          </p:cNvSpPr>
          <p:nvPr/>
        </p:nvSpPr>
        <p:spPr>
          <a:xfrm>
            <a:off x="582929" y="6452235"/>
            <a:ext cx="3053405" cy="365125"/>
          </a:xfrm>
          <a:prstGeom prst="rect">
            <a:avLst/>
          </a:prstGeom>
        </p:spPr>
        <p:txBody>
          <a:bodyPr vert="horz" lIns="91440" tIns="45720" rIns="91440" bIns="45720" rtlCol="0" anchor="ctr"/>
          <a:lstStyle>
            <a:defPPr>
              <a:defRPr lang="en-US"/>
            </a:defPPr>
            <a:lvl1pPr algn="ctr" defTabSz="457200" rtl="0" fontAlgn="auto">
              <a:spcBef>
                <a:spcPts val="0"/>
              </a:spcBef>
              <a:spcAft>
                <a:spcPts val="0"/>
              </a:spcAft>
              <a:defRPr sz="1200" kern="1200">
                <a:solidFill>
                  <a:schemeClr val="tx1">
                    <a:tint val="75000"/>
                  </a:schemeClr>
                </a:solidFill>
                <a:latin typeface="+mn-lt"/>
                <a:ea typeface="+mn-ea"/>
                <a:cs typeface="+mn-cs"/>
              </a:defRPr>
            </a:lvl1pPr>
            <a:lvl2pPr marL="457200" algn="l" defTabSz="457200" rtl="0" fontAlgn="base">
              <a:spcBef>
                <a:spcPct val="0"/>
              </a:spcBef>
              <a:spcAft>
                <a:spcPct val="0"/>
              </a:spcAft>
              <a:defRPr kern="1200">
                <a:solidFill>
                  <a:schemeClr val="tx1"/>
                </a:solidFill>
                <a:latin typeface="Arial" charset="0"/>
                <a:ea typeface="+mn-ea"/>
                <a:cs typeface="+mn-cs"/>
              </a:defRPr>
            </a:lvl2pPr>
            <a:lvl3pPr marL="914400" algn="l" defTabSz="457200" rtl="0" fontAlgn="base">
              <a:spcBef>
                <a:spcPct val="0"/>
              </a:spcBef>
              <a:spcAft>
                <a:spcPct val="0"/>
              </a:spcAft>
              <a:defRPr kern="1200">
                <a:solidFill>
                  <a:schemeClr val="tx1"/>
                </a:solidFill>
                <a:latin typeface="Arial" charset="0"/>
                <a:ea typeface="+mn-ea"/>
                <a:cs typeface="+mn-cs"/>
              </a:defRPr>
            </a:lvl3pPr>
            <a:lvl4pPr marL="1371600" algn="l" defTabSz="457200" rtl="0" fontAlgn="base">
              <a:spcBef>
                <a:spcPct val="0"/>
              </a:spcBef>
              <a:spcAft>
                <a:spcPct val="0"/>
              </a:spcAft>
              <a:defRPr kern="1200">
                <a:solidFill>
                  <a:schemeClr val="tx1"/>
                </a:solidFill>
                <a:latin typeface="Arial" charset="0"/>
                <a:ea typeface="+mn-ea"/>
                <a:cs typeface="+mn-cs"/>
              </a:defRPr>
            </a:lvl4pPr>
            <a:lvl5pPr marL="1828800" algn="l" defTabSz="457200"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defRPr/>
            </a:pPr>
            <a:r>
              <a:rPr lang="en-US" dirty="0"/>
              <a:t>QI Brief 5.1a: Released Summer 2017</a:t>
            </a:r>
          </a:p>
        </p:txBody>
      </p:sp>
    </p:spTree>
    <p:extLst>
      <p:ext uri="{BB962C8B-B14F-4D97-AF65-F5344CB8AC3E}">
        <p14:creationId xmlns:p14="http://schemas.microsoft.com/office/powerpoint/2010/main" val="341451360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199" y="1364659"/>
            <a:ext cx="8229600" cy="890590"/>
          </a:xfrm>
        </p:spPr>
        <p:txBody>
          <a:bodyPr/>
          <a:lstStyle/>
          <a:p>
            <a:r>
              <a:rPr lang="en-US" dirty="0"/>
              <a:t>SQUIRE 2.0 Was Thoroughly Vetted</a:t>
            </a:r>
          </a:p>
        </p:txBody>
      </p:sp>
      <p:sp>
        <p:nvSpPr>
          <p:cNvPr id="3" name="Content Placeholder 2"/>
          <p:cNvSpPr>
            <a:spLocks noGrp="1"/>
          </p:cNvSpPr>
          <p:nvPr>
            <p:ph idx="1"/>
          </p:nvPr>
        </p:nvSpPr>
        <p:spPr>
          <a:xfrm>
            <a:off x="712380" y="2477386"/>
            <a:ext cx="7974419" cy="3648778"/>
          </a:xfrm>
        </p:spPr>
        <p:txBody>
          <a:bodyPr/>
          <a:lstStyle/>
          <a:p>
            <a:r>
              <a:rPr lang="en-US" sz="2400" dirty="0"/>
              <a:t>Reviewed by editors from multiple journals</a:t>
            </a:r>
          </a:p>
          <a:p>
            <a:r>
              <a:rPr lang="en-US" sz="2400" dirty="0"/>
              <a:t>Expert review and refinement</a:t>
            </a:r>
          </a:p>
          <a:p>
            <a:r>
              <a:rPr lang="en-US" sz="2400" dirty="0"/>
              <a:t>Public comment period</a:t>
            </a:r>
          </a:p>
          <a:p>
            <a:r>
              <a:rPr lang="en-US" sz="2400" dirty="0"/>
              <a:t>Further refinement and expert review</a:t>
            </a:r>
          </a:p>
        </p:txBody>
      </p:sp>
      <p:sp>
        <p:nvSpPr>
          <p:cNvPr id="4" name="Footer Placeholder 3"/>
          <p:cNvSpPr>
            <a:spLocks noGrp="1"/>
          </p:cNvSpPr>
          <p:nvPr>
            <p:ph type="ftr" sz="quarter" idx="3"/>
          </p:nvPr>
        </p:nvSpPr>
        <p:spPr>
          <a:xfrm>
            <a:off x="3486150" y="6452235"/>
            <a:ext cx="2686050" cy="365125"/>
          </a:xfrm>
        </p:spPr>
        <p:txBody>
          <a:bodyPr/>
          <a:lstStyle/>
          <a:p>
            <a:pPr>
              <a:defRPr/>
            </a:pPr>
            <a:r>
              <a:rPr lang="en-US" dirty="0"/>
              <a:t>dbingham@umaryland.edu</a:t>
            </a:r>
          </a:p>
        </p:txBody>
      </p:sp>
      <p:sp>
        <p:nvSpPr>
          <p:cNvPr id="5" name="Slide Number Placeholder 4"/>
          <p:cNvSpPr>
            <a:spLocks noGrp="1"/>
          </p:cNvSpPr>
          <p:nvPr>
            <p:ph type="sldNum" sz="quarter" idx="4"/>
          </p:nvPr>
        </p:nvSpPr>
        <p:spPr/>
        <p:txBody>
          <a:bodyPr/>
          <a:lstStyle/>
          <a:p>
            <a:pPr>
              <a:defRPr/>
            </a:pPr>
            <a:fld id="{3F360B98-5035-4E54-A076-EB906E00DDCF}" type="slidenum">
              <a:rPr lang="en-US" smtClean="0"/>
              <a:pPr>
                <a:defRPr/>
              </a:pPr>
              <a:t>11</a:t>
            </a:fld>
            <a:endParaRPr lang="en-US" dirty="0"/>
          </a:p>
        </p:txBody>
      </p:sp>
      <p:sp>
        <p:nvSpPr>
          <p:cNvPr id="6" name="Footer Placeholder 3"/>
          <p:cNvSpPr txBox="1">
            <a:spLocks/>
          </p:cNvSpPr>
          <p:nvPr/>
        </p:nvSpPr>
        <p:spPr>
          <a:xfrm>
            <a:off x="582929" y="6452235"/>
            <a:ext cx="3053405" cy="365125"/>
          </a:xfrm>
          <a:prstGeom prst="rect">
            <a:avLst/>
          </a:prstGeom>
        </p:spPr>
        <p:txBody>
          <a:bodyPr vert="horz" lIns="91440" tIns="45720" rIns="91440" bIns="45720" rtlCol="0" anchor="ctr"/>
          <a:lstStyle>
            <a:defPPr>
              <a:defRPr lang="en-US"/>
            </a:defPPr>
            <a:lvl1pPr algn="ctr" defTabSz="457200" rtl="0" fontAlgn="auto">
              <a:spcBef>
                <a:spcPts val="0"/>
              </a:spcBef>
              <a:spcAft>
                <a:spcPts val="0"/>
              </a:spcAft>
              <a:defRPr sz="1200" kern="1200">
                <a:solidFill>
                  <a:schemeClr val="tx1">
                    <a:tint val="75000"/>
                  </a:schemeClr>
                </a:solidFill>
                <a:latin typeface="+mn-lt"/>
                <a:ea typeface="+mn-ea"/>
                <a:cs typeface="+mn-cs"/>
              </a:defRPr>
            </a:lvl1pPr>
            <a:lvl2pPr marL="457200" algn="l" defTabSz="457200" rtl="0" fontAlgn="base">
              <a:spcBef>
                <a:spcPct val="0"/>
              </a:spcBef>
              <a:spcAft>
                <a:spcPct val="0"/>
              </a:spcAft>
              <a:defRPr kern="1200">
                <a:solidFill>
                  <a:schemeClr val="tx1"/>
                </a:solidFill>
                <a:latin typeface="Arial" charset="0"/>
                <a:ea typeface="+mn-ea"/>
                <a:cs typeface="+mn-cs"/>
              </a:defRPr>
            </a:lvl2pPr>
            <a:lvl3pPr marL="914400" algn="l" defTabSz="457200" rtl="0" fontAlgn="base">
              <a:spcBef>
                <a:spcPct val="0"/>
              </a:spcBef>
              <a:spcAft>
                <a:spcPct val="0"/>
              </a:spcAft>
              <a:defRPr kern="1200">
                <a:solidFill>
                  <a:schemeClr val="tx1"/>
                </a:solidFill>
                <a:latin typeface="Arial" charset="0"/>
                <a:ea typeface="+mn-ea"/>
                <a:cs typeface="+mn-cs"/>
              </a:defRPr>
            </a:lvl3pPr>
            <a:lvl4pPr marL="1371600" algn="l" defTabSz="457200" rtl="0" fontAlgn="base">
              <a:spcBef>
                <a:spcPct val="0"/>
              </a:spcBef>
              <a:spcAft>
                <a:spcPct val="0"/>
              </a:spcAft>
              <a:defRPr kern="1200">
                <a:solidFill>
                  <a:schemeClr val="tx1"/>
                </a:solidFill>
                <a:latin typeface="Arial" charset="0"/>
                <a:ea typeface="+mn-ea"/>
                <a:cs typeface="+mn-cs"/>
              </a:defRPr>
            </a:lvl4pPr>
            <a:lvl5pPr marL="1828800" algn="l" defTabSz="457200"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defRPr/>
            </a:pPr>
            <a:r>
              <a:rPr lang="en-US" dirty="0"/>
              <a:t>QI Brief 5.1a: Released Summer 2017</a:t>
            </a:r>
          </a:p>
        </p:txBody>
      </p:sp>
      <p:sp>
        <p:nvSpPr>
          <p:cNvPr id="8" name="Rectangle 7"/>
          <p:cNvSpPr/>
          <p:nvPr/>
        </p:nvSpPr>
        <p:spPr>
          <a:xfrm>
            <a:off x="573932" y="5273749"/>
            <a:ext cx="8219872" cy="1104824"/>
          </a:xfrm>
          <a:prstGeom prst="rect">
            <a:avLst/>
          </a:prstGeom>
          <a:ln w="47625">
            <a:solidFill>
              <a:srgbClr val="FFCC00"/>
            </a:solidFill>
          </a:ln>
        </p:spPr>
        <p:style>
          <a:lnRef idx="2">
            <a:schemeClr val="dk1"/>
          </a:lnRef>
          <a:fillRef idx="1">
            <a:schemeClr val="lt1"/>
          </a:fillRef>
          <a:effectRef idx="0">
            <a:schemeClr val="dk1"/>
          </a:effectRef>
          <a:fontRef idx="minor">
            <a:schemeClr val="dk1"/>
          </a:fontRef>
        </p:style>
        <p:txBody>
          <a:bodyPr rtlCol="0" anchor="ctr"/>
          <a:lstStyle/>
          <a:p>
            <a:r>
              <a:rPr lang="en-US" dirty="0" err="1"/>
              <a:t>Ogrinc</a:t>
            </a:r>
            <a:r>
              <a:rPr lang="en-US" dirty="0"/>
              <a:t>, G., Davies, L., Goodman, D., </a:t>
            </a:r>
            <a:r>
              <a:rPr lang="en-US" dirty="0" err="1"/>
              <a:t>Batalden</a:t>
            </a:r>
            <a:r>
              <a:rPr lang="en-US" dirty="0"/>
              <a:t>, Pl, and Davidoff, F. (2015). SQUIRE 2.0 (Standards for Quality Improvement Reporting Excellence) Revised publication guidelines from a detailed </a:t>
            </a:r>
            <a:r>
              <a:rPr lang="en-US" dirty="0" err="1"/>
              <a:t>concensus</a:t>
            </a:r>
            <a:r>
              <a:rPr lang="en-US" dirty="0"/>
              <a:t> process. </a:t>
            </a:r>
            <a:r>
              <a:rPr lang="en-US" i="1" dirty="0"/>
              <a:t>Journal of Nursing Care Quality. </a:t>
            </a:r>
            <a:r>
              <a:rPr lang="en-US" dirty="0"/>
              <a:t>31(1), pg. 1.</a:t>
            </a:r>
          </a:p>
        </p:txBody>
      </p:sp>
    </p:spTree>
    <p:extLst>
      <p:ext uri="{BB962C8B-B14F-4D97-AF65-F5344CB8AC3E}">
        <p14:creationId xmlns:p14="http://schemas.microsoft.com/office/powerpoint/2010/main" val="144403831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6527" y="1133850"/>
            <a:ext cx="8229600" cy="1143000"/>
          </a:xfrm>
        </p:spPr>
        <p:txBody>
          <a:bodyPr/>
          <a:lstStyle/>
          <a:p>
            <a:r>
              <a:rPr lang="en-US" dirty="0"/>
              <a:t>SQUIRE Retains </a:t>
            </a:r>
            <a:r>
              <a:rPr lang="en-US" dirty="0" err="1"/>
              <a:t>IMRaD</a:t>
            </a:r>
            <a:r>
              <a:rPr lang="en-US" dirty="0"/>
              <a:t> Format</a:t>
            </a:r>
          </a:p>
        </p:txBody>
      </p:sp>
      <p:sp>
        <p:nvSpPr>
          <p:cNvPr id="3" name="Content Placeholder 2"/>
          <p:cNvSpPr>
            <a:spLocks noGrp="1"/>
          </p:cNvSpPr>
          <p:nvPr>
            <p:ph idx="1"/>
          </p:nvPr>
        </p:nvSpPr>
        <p:spPr>
          <a:xfrm>
            <a:off x="546527" y="2275368"/>
            <a:ext cx="8229600" cy="3476600"/>
          </a:xfrm>
        </p:spPr>
        <p:txBody>
          <a:bodyPr/>
          <a:lstStyle/>
          <a:p>
            <a:r>
              <a:rPr lang="en-US" dirty="0"/>
              <a:t>Introduction</a:t>
            </a:r>
          </a:p>
          <a:p>
            <a:r>
              <a:rPr lang="en-US" dirty="0"/>
              <a:t>Methods</a:t>
            </a:r>
          </a:p>
          <a:p>
            <a:r>
              <a:rPr lang="en-US" dirty="0"/>
              <a:t>Results</a:t>
            </a:r>
          </a:p>
          <a:p>
            <a:r>
              <a:rPr lang="en-US" dirty="0"/>
              <a:t>Discussion</a:t>
            </a:r>
          </a:p>
          <a:p>
            <a:endParaRPr lang="en-US" dirty="0"/>
          </a:p>
          <a:p>
            <a:pPr marL="0" indent="0" algn="ctr">
              <a:buNone/>
            </a:pPr>
            <a:r>
              <a:rPr lang="en-US" dirty="0"/>
              <a:t>Also Includes 18 components within </a:t>
            </a:r>
          </a:p>
          <a:p>
            <a:pPr marL="0" indent="0" algn="ctr">
              <a:buNone/>
            </a:pPr>
            <a:r>
              <a:rPr lang="en-US" dirty="0"/>
              <a:t>the </a:t>
            </a:r>
            <a:r>
              <a:rPr lang="en-US" dirty="0" err="1"/>
              <a:t>IMRaD</a:t>
            </a:r>
            <a:r>
              <a:rPr lang="en-US" dirty="0"/>
              <a:t> Format</a:t>
            </a:r>
          </a:p>
        </p:txBody>
      </p:sp>
      <p:sp>
        <p:nvSpPr>
          <p:cNvPr id="4" name="Footer Placeholder 3"/>
          <p:cNvSpPr>
            <a:spLocks noGrp="1"/>
          </p:cNvSpPr>
          <p:nvPr>
            <p:ph type="ftr" sz="quarter" idx="3"/>
          </p:nvPr>
        </p:nvSpPr>
        <p:spPr>
          <a:xfrm>
            <a:off x="3729342" y="6452234"/>
            <a:ext cx="2686050" cy="365125"/>
          </a:xfrm>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rPr>
              <a:t>dbingham@umaryland.edu  </a:t>
            </a:r>
          </a:p>
        </p:txBody>
      </p:sp>
      <p:sp>
        <p:nvSpPr>
          <p:cNvPr id="5" name="Slide Number Placeholder 4"/>
          <p:cNvSpPr>
            <a:spLocks noGrp="1"/>
          </p:cNvSpPr>
          <p:nvPr>
            <p:ph type="sldNum" sz="quarter" idx="4"/>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F360B98-5035-4E54-A076-EB906E00DDCF}"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6" name="Footer Placeholder 3"/>
          <p:cNvSpPr txBox="1">
            <a:spLocks/>
          </p:cNvSpPr>
          <p:nvPr/>
        </p:nvSpPr>
        <p:spPr>
          <a:xfrm>
            <a:off x="582929" y="6452235"/>
            <a:ext cx="3053405" cy="365125"/>
          </a:xfrm>
          <a:prstGeom prst="rect">
            <a:avLst/>
          </a:prstGeom>
        </p:spPr>
        <p:txBody>
          <a:bodyPr vert="horz" lIns="91440" tIns="45720" rIns="91440" bIns="45720" rtlCol="0" anchor="ctr"/>
          <a:lstStyle>
            <a:defPPr>
              <a:defRPr lang="en-US"/>
            </a:defPPr>
            <a:lvl1pPr algn="ctr" defTabSz="457200" rtl="0" fontAlgn="auto">
              <a:spcBef>
                <a:spcPts val="0"/>
              </a:spcBef>
              <a:spcAft>
                <a:spcPts val="0"/>
              </a:spcAft>
              <a:defRPr sz="1200" kern="1200">
                <a:solidFill>
                  <a:schemeClr val="tx1">
                    <a:tint val="75000"/>
                  </a:schemeClr>
                </a:solidFill>
                <a:latin typeface="+mn-lt"/>
                <a:ea typeface="+mn-ea"/>
                <a:cs typeface="+mn-cs"/>
              </a:defRPr>
            </a:lvl1pPr>
            <a:lvl2pPr marL="457200" algn="l" defTabSz="457200" rtl="0" fontAlgn="base">
              <a:spcBef>
                <a:spcPct val="0"/>
              </a:spcBef>
              <a:spcAft>
                <a:spcPct val="0"/>
              </a:spcAft>
              <a:defRPr kern="1200">
                <a:solidFill>
                  <a:schemeClr val="tx1"/>
                </a:solidFill>
                <a:latin typeface="Arial" charset="0"/>
                <a:ea typeface="+mn-ea"/>
                <a:cs typeface="+mn-cs"/>
              </a:defRPr>
            </a:lvl2pPr>
            <a:lvl3pPr marL="914400" algn="l" defTabSz="457200" rtl="0" fontAlgn="base">
              <a:spcBef>
                <a:spcPct val="0"/>
              </a:spcBef>
              <a:spcAft>
                <a:spcPct val="0"/>
              </a:spcAft>
              <a:defRPr kern="1200">
                <a:solidFill>
                  <a:schemeClr val="tx1"/>
                </a:solidFill>
                <a:latin typeface="Arial" charset="0"/>
                <a:ea typeface="+mn-ea"/>
                <a:cs typeface="+mn-cs"/>
              </a:defRPr>
            </a:lvl3pPr>
            <a:lvl4pPr marL="1371600" algn="l" defTabSz="457200" rtl="0" fontAlgn="base">
              <a:spcBef>
                <a:spcPct val="0"/>
              </a:spcBef>
              <a:spcAft>
                <a:spcPct val="0"/>
              </a:spcAft>
              <a:defRPr kern="1200">
                <a:solidFill>
                  <a:schemeClr val="tx1"/>
                </a:solidFill>
                <a:latin typeface="Arial" charset="0"/>
                <a:ea typeface="+mn-ea"/>
                <a:cs typeface="+mn-cs"/>
              </a:defRPr>
            </a:lvl4pPr>
            <a:lvl5pPr marL="1828800" algn="l" defTabSz="457200"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defRPr/>
            </a:pPr>
            <a:r>
              <a:rPr lang="en-US" dirty="0"/>
              <a:t>QI Brief 5.1a: Released Summer 2017</a:t>
            </a:r>
          </a:p>
        </p:txBody>
      </p:sp>
    </p:spTree>
    <p:extLst>
      <p:ext uri="{BB962C8B-B14F-4D97-AF65-F5344CB8AC3E}">
        <p14:creationId xmlns:p14="http://schemas.microsoft.com/office/powerpoint/2010/main" val="410142481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7115" y="1723958"/>
            <a:ext cx="8229600" cy="551410"/>
          </a:xfrm>
        </p:spPr>
        <p:txBody>
          <a:bodyPr/>
          <a:lstStyle/>
          <a:p>
            <a:r>
              <a:rPr lang="en-US" dirty="0"/>
              <a:t>18 Components of the SQUIRE Guidelines </a:t>
            </a:r>
            <a:br>
              <a:rPr lang="en-US" dirty="0"/>
            </a:br>
            <a:endParaRPr lang="en-US" dirty="0"/>
          </a:p>
        </p:txBody>
      </p:sp>
      <p:sp>
        <p:nvSpPr>
          <p:cNvPr id="3" name="Content Placeholder 2"/>
          <p:cNvSpPr>
            <a:spLocks noGrp="1"/>
          </p:cNvSpPr>
          <p:nvPr>
            <p:ph idx="1"/>
          </p:nvPr>
        </p:nvSpPr>
        <p:spPr>
          <a:xfrm>
            <a:off x="546527" y="2275368"/>
            <a:ext cx="8229600" cy="3476600"/>
          </a:xfrm>
        </p:spPr>
        <p:txBody>
          <a:bodyPr/>
          <a:lstStyle/>
          <a:p>
            <a:pPr marL="514350" indent="-514350">
              <a:buFont typeface="+mj-lt"/>
              <a:buAutoNum type="arabicPeriod"/>
            </a:pPr>
            <a:r>
              <a:rPr lang="en-US" sz="2400" dirty="0"/>
              <a:t>Title</a:t>
            </a:r>
          </a:p>
          <a:p>
            <a:pPr marL="514350" indent="-514350">
              <a:buFont typeface="+mj-lt"/>
              <a:buAutoNum type="arabicPeriod"/>
            </a:pPr>
            <a:r>
              <a:rPr lang="en-US" sz="2400" dirty="0"/>
              <a:t>Abstract</a:t>
            </a:r>
          </a:p>
          <a:p>
            <a:pPr marL="514350" indent="-514350">
              <a:buFont typeface="+mj-lt"/>
              <a:buAutoNum type="arabicPeriod"/>
            </a:pPr>
            <a:r>
              <a:rPr lang="en-US" sz="2400" dirty="0"/>
              <a:t>Introduction – Problem Description</a:t>
            </a:r>
          </a:p>
          <a:p>
            <a:pPr marL="514350" indent="-514350">
              <a:buFont typeface="+mj-lt"/>
              <a:buAutoNum type="arabicPeriod"/>
            </a:pPr>
            <a:r>
              <a:rPr lang="en-US" sz="2400" dirty="0"/>
              <a:t>Introduction – Available Knowledge-Literature Review</a:t>
            </a:r>
          </a:p>
          <a:p>
            <a:pPr marL="514350" indent="-514350">
              <a:buFont typeface="+mj-lt"/>
              <a:buAutoNum type="arabicPeriod"/>
            </a:pPr>
            <a:r>
              <a:rPr lang="en-US" sz="2400" dirty="0"/>
              <a:t>Rationale or Theoretical Framework</a:t>
            </a:r>
          </a:p>
          <a:p>
            <a:pPr marL="514350" indent="-514350">
              <a:buFont typeface="+mj-lt"/>
              <a:buAutoNum type="arabicPeriod"/>
            </a:pPr>
            <a:r>
              <a:rPr lang="en-US" sz="2400" dirty="0"/>
              <a:t>Specific Aims</a:t>
            </a:r>
          </a:p>
          <a:p>
            <a:pPr marL="514350" indent="-514350">
              <a:buFont typeface="+mj-lt"/>
              <a:buAutoNum type="arabicPeriod"/>
            </a:pPr>
            <a:r>
              <a:rPr lang="en-US" sz="2400" dirty="0"/>
              <a:t>Methods - Context</a:t>
            </a:r>
          </a:p>
          <a:p>
            <a:pPr marL="514350" indent="-514350">
              <a:buFont typeface="+mj-lt"/>
              <a:buAutoNum type="arabicPeriod"/>
            </a:pPr>
            <a:r>
              <a:rPr lang="en-US" sz="2400" dirty="0"/>
              <a:t>Methods - Interventions</a:t>
            </a:r>
          </a:p>
          <a:p>
            <a:pPr marL="514350" indent="-514350">
              <a:buFont typeface="+mj-lt"/>
              <a:buAutoNum type="arabicPeriod"/>
            </a:pPr>
            <a:r>
              <a:rPr lang="en-US" sz="2400" dirty="0"/>
              <a:t>Methods - Study of the Intervention(s)</a:t>
            </a:r>
          </a:p>
        </p:txBody>
      </p:sp>
      <p:sp>
        <p:nvSpPr>
          <p:cNvPr id="4" name="Footer Placeholder 3"/>
          <p:cNvSpPr>
            <a:spLocks noGrp="1"/>
          </p:cNvSpPr>
          <p:nvPr>
            <p:ph type="ftr" sz="quarter" idx="3"/>
          </p:nvPr>
        </p:nvSpPr>
        <p:spPr>
          <a:xfrm>
            <a:off x="3729342" y="6452234"/>
            <a:ext cx="2686050" cy="365125"/>
          </a:xfrm>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rPr>
              <a:t>dbingham@umaryland.edu  </a:t>
            </a:r>
          </a:p>
        </p:txBody>
      </p:sp>
      <p:sp>
        <p:nvSpPr>
          <p:cNvPr id="5" name="Slide Number Placeholder 4"/>
          <p:cNvSpPr>
            <a:spLocks noGrp="1"/>
          </p:cNvSpPr>
          <p:nvPr>
            <p:ph type="sldNum" sz="quarter" idx="4"/>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F360B98-5035-4E54-A076-EB906E00DDCF}"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6" name="Footer Placeholder 3"/>
          <p:cNvSpPr txBox="1">
            <a:spLocks/>
          </p:cNvSpPr>
          <p:nvPr/>
        </p:nvSpPr>
        <p:spPr>
          <a:xfrm>
            <a:off x="582929" y="6452235"/>
            <a:ext cx="3053405" cy="365125"/>
          </a:xfrm>
          <a:prstGeom prst="rect">
            <a:avLst/>
          </a:prstGeom>
        </p:spPr>
        <p:txBody>
          <a:bodyPr vert="horz" lIns="91440" tIns="45720" rIns="91440" bIns="45720" rtlCol="0" anchor="ctr"/>
          <a:lstStyle>
            <a:defPPr>
              <a:defRPr lang="en-US"/>
            </a:defPPr>
            <a:lvl1pPr algn="ctr" defTabSz="457200" rtl="0" fontAlgn="auto">
              <a:spcBef>
                <a:spcPts val="0"/>
              </a:spcBef>
              <a:spcAft>
                <a:spcPts val="0"/>
              </a:spcAft>
              <a:defRPr sz="1200" kern="1200">
                <a:solidFill>
                  <a:schemeClr val="tx1">
                    <a:tint val="75000"/>
                  </a:schemeClr>
                </a:solidFill>
                <a:latin typeface="+mn-lt"/>
                <a:ea typeface="+mn-ea"/>
                <a:cs typeface="+mn-cs"/>
              </a:defRPr>
            </a:lvl1pPr>
            <a:lvl2pPr marL="457200" algn="l" defTabSz="457200" rtl="0" fontAlgn="base">
              <a:spcBef>
                <a:spcPct val="0"/>
              </a:spcBef>
              <a:spcAft>
                <a:spcPct val="0"/>
              </a:spcAft>
              <a:defRPr kern="1200">
                <a:solidFill>
                  <a:schemeClr val="tx1"/>
                </a:solidFill>
                <a:latin typeface="Arial" charset="0"/>
                <a:ea typeface="+mn-ea"/>
                <a:cs typeface="+mn-cs"/>
              </a:defRPr>
            </a:lvl2pPr>
            <a:lvl3pPr marL="914400" algn="l" defTabSz="457200" rtl="0" fontAlgn="base">
              <a:spcBef>
                <a:spcPct val="0"/>
              </a:spcBef>
              <a:spcAft>
                <a:spcPct val="0"/>
              </a:spcAft>
              <a:defRPr kern="1200">
                <a:solidFill>
                  <a:schemeClr val="tx1"/>
                </a:solidFill>
                <a:latin typeface="Arial" charset="0"/>
                <a:ea typeface="+mn-ea"/>
                <a:cs typeface="+mn-cs"/>
              </a:defRPr>
            </a:lvl3pPr>
            <a:lvl4pPr marL="1371600" algn="l" defTabSz="457200" rtl="0" fontAlgn="base">
              <a:spcBef>
                <a:spcPct val="0"/>
              </a:spcBef>
              <a:spcAft>
                <a:spcPct val="0"/>
              </a:spcAft>
              <a:defRPr kern="1200">
                <a:solidFill>
                  <a:schemeClr val="tx1"/>
                </a:solidFill>
                <a:latin typeface="Arial" charset="0"/>
                <a:ea typeface="+mn-ea"/>
                <a:cs typeface="+mn-cs"/>
              </a:defRPr>
            </a:lvl4pPr>
            <a:lvl5pPr marL="1828800" algn="l" defTabSz="457200"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defRPr/>
            </a:pPr>
            <a:r>
              <a:rPr lang="en-US" dirty="0"/>
              <a:t>QI Brief 5.1a: Released Summer 2017</a:t>
            </a:r>
          </a:p>
        </p:txBody>
      </p:sp>
    </p:spTree>
    <p:extLst>
      <p:ext uri="{BB962C8B-B14F-4D97-AF65-F5344CB8AC3E}">
        <p14:creationId xmlns:p14="http://schemas.microsoft.com/office/powerpoint/2010/main" val="126903839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7115" y="1448253"/>
            <a:ext cx="8229600" cy="551410"/>
          </a:xfrm>
        </p:spPr>
        <p:txBody>
          <a:bodyPr/>
          <a:lstStyle/>
          <a:p>
            <a:r>
              <a:rPr lang="en-US" dirty="0"/>
              <a:t>18 Components of the SQUIRE </a:t>
            </a:r>
            <a:br>
              <a:rPr lang="en-US" dirty="0"/>
            </a:br>
            <a:r>
              <a:rPr lang="en-US" dirty="0"/>
              <a:t>Guidelines, cont.</a:t>
            </a:r>
          </a:p>
        </p:txBody>
      </p:sp>
      <p:sp>
        <p:nvSpPr>
          <p:cNvPr id="3" name="Content Placeholder 2"/>
          <p:cNvSpPr>
            <a:spLocks noGrp="1"/>
          </p:cNvSpPr>
          <p:nvPr>
            <p:ph idx="1"/>
          </p:nvPr>
        </p:nvSpPr>
        <p:spPr>
          <a:xfrm>
            <a:off x="546527" y="2275368"/>
            <a:ext cx="8229600" cy="3476600"/>
          </a:xfrm>
        </p:spPr>
        <p:txBody>
          <a:bodyPr/>
          <a:lstStyle/>
          <a:p>
            <a:pPr marL="457200" indent="-457200">
              <a:buAutoNum type="arabicPeriod" startAt="10"/>
            </a:pPr>
            <a:r>
              <a:rPr lang="en-US" sz="2400" dirty="0"/>
              <a:t>Methods – Measures</a:t>
            </a:r>
          </a:p>
          <a:p>
            <a:pPr marL="457200" indent="-457200">
              <a:buAutoNum type="arabicPeriod" startAt="10"/>
            </a:pPr>
            <a:r>
              <a:rPr lang="en-US" sz="2400" dirty="0"/>
              <a:t>Methods – Analysis</a:t>
            </a:r>
          </a:p>
          <a:p>
            <a:pPr marL="457200" indent="-457200">
              <a:buAutoNum type="arabicPeriod" startAt="10"/>
            </a:pPr>
            <a:r>
              <a:rPr lang="en-US" sz="2400" dirty="0"/>
              <a:t>Methods - Ethical Considerations</a:t>
            </a:r>
          </a:p>
          <a:p>
            <a:pPr marL="457200" indent="-457200">
              <a:buAutoNum type="arabicPeriod" startAt="10"/>
            </a:pPr>
            <a:r>
              <a:rPr lang="en-US" sz="2400" dirty="0"/>
              <a:t>Results </a:t>
            </a:r>
          </a:p>
          <a:p>
            <a:pPr marL="457200" indent="-457200">
              <a:buAutoNum type="arabicPeriod" startAt="10"/>
            </a:pPr>
            <a:r>
              <a:rPr lang="en-US" sz="2400" dirty="0"/>
              <a:t>Discussion – Summary</a:t>
            </a:r>
          </a:p>
          <a:p>
            <a:pPr marL="457200" indent="-457200">
              <a:buAutoNum type="arabicPeriod" startAt="10"/>
            </a:pPr>
            <a:r>
              <a:rPr lang="en-US" sz="2400" dirty="0"/>
              <a:t>Discussion – Interpretation</a:t>
            </a:r>
          </a:p>
          <a:p>
            <a:pPr marL="457200" indent="-457200">
              <a:buAutoNum type="arabicPeriod" startAt="10"/>
            </a:pPr>
            <a:r>
              <a:rPr lang="en-US" sz="2400" dirty="0"/>
              <a:t>Discussion – Limitations</a:t>
            </a:r>
          </a:p>
          <a:p>
            <a:pPr marL="457200" indent="-457200">
              <a:buAutoNum type="arabicPeriod" startAt="10"/>
            </a:pPr>
            <a:r>
              <a:rPr lang="en-US" sz="2400" dirty="0"/>
              <a:t>Discussion – Conclusions</a:t>
            </a:r>
          </a:p>
          <a:p>
            <a:pPr marL="457200" indent="-457200">
              <a:buAutoNum type="arabicPeriod" startAt="10"/>
            </a:pPr>
            <a:r>
              <a:rPr lang="en-US" sz="2400" dirty="0"/>
              <a:t>Other Information - Funding</a:t>
            </a:r>
          </a:p>
          <a:p>
            <a:pPr marL="0" indent="0">
              <a:buNone/>
            </a:pPr>
            <a:endParaRPr lang="en-US" sz="2400" dirty="0"/>
          </a:p>
          <a:p>
            <a:pPr marL="457200" indent="-457200">
              <a:buAutoNum type="arabicPeriod" startAt="11"/>
            </a:pPr>
            <a:endParaRPr lang="en-US" sz="2000" dirty="0"/>
          </a:p>
        </p:txBody>
      </p:sp>
      <p:sp>
        <p:nvSpPr>
          <p:cNvPr id="4" name="Footer Placeholder 3"/>
          <p:cNvSpPr>
            <a:spLocks noGrp="1"/>
          </p:cNvSpPr>
          <p:nvPr>
            <p:ph type="ftr" sz="quarter" idx="3"/>
          </p:nvPr>
        </p:nvSpPr>
        <p:spPr>
          <a:xfrm>
            <a:off x="3729342" y="6452234"/>
            <a:ext cx="2686050" cy="365125"/>
          </a:xfrm>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rPr>
              <a:t>dbingham@umaryland.edu  </a:t>
            </a:r>
          </a:p>
        </p:txBody>
      </p:sp>
      <p:sp>
        <p:nvSpPr>
          <p:cNvPr id="5" name="Slide Number Placeholder 4"/>
          <p:cNvSpPr>
            <a:spLocks noGrp="1"/>
          </p:cNvSpPr>
          <p:nvPr>
            <p:ph type="sldNum" sz="quarter" idx="4"/>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F360B98-5035-4E54-A076-EB906E00DDCF}"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6" name="Footer Placeholder 3"/>
          <p:cNvSpPr txBox="1">
            <a:spLocks/>
          </p:cNvSpPr>
          <p:nvPr/>
        </p:nvSpPr>
        <p:spPr>
          <a:xfrm>
            <a:off x="582929" y="6452235"/>
            <a:ext cx="3053405" cy="365125"/>
          </a:xfrm>
          <a:prstGeom prst="rect">
            <a:avLst/>
          </a:prstGeom>
        </p:spPr>
        <p:txBody>
          <a:bodyPr vert="horz" lIns="91440" tIns="45720" rIns="91440" bIns="45720" rtlCol="0" anchor="ctr"/>
          <a:lstStyle>
            <a:defPPr>
              <a:defRPr lang="en-US"/>
            </a:defPPr>
            <a:lvl1pPr algn="ctr" defTabSz="457200" rtl="0" fontAlgn="auto">
              <a:spcBef>
                <a:spcPts val="0"/>
              </a:spcBef>
              <a:spcAft>
                <a:spcPts val="0"/>
              </a:spcAft>
              <a:defRPr sz="1200" kern="1200">
                <a:solidFill>
                  <a:schemeClr val="tx1">
                    <a:tint val="75000"/>
                  </a:schemeClr>
                </a:solidFill>
                <a:latin typeface="+mn-lt"/>
                <a:ea typeface="+mn-ea"/>
                <a:cs typeface="+mn-cs"/>
              </a:defRPr>
            </a:lvl1pPr>
            <a:lvl2pPr marL="457200" algn="l" defTabSz="457200" rtl="0" fontAlgn="base">
              <a:spcBef>
                <a:spcPct val="0"/>
              </a:spcBef>
              <a:spcAft>
                <a:spcPct val="0"/>
              </a:spcAft>
              <a:defRPr kern="1200">
                <a:solidFill>
                  <a:schemeClr val="tx1"/>
                </a:solidFill>
                <a:latin typeface="Arial" charset="0"/>
                <a:ea typeface="+mn-ea"/>
                <a:cs typeface="+mn-cs"/>
              </a:defRPr>
            </a:lvl2pPr>
            <a:lvl3pPr marL="914400" algn="l" defTabSz="457200" rtl="0" fontAlgn="base">
              <a:spcBef>
                <a:spcPct val="0"/>
              </a:spcBef>
              <a:spcAft>
                <a:spcPct val="0"/>
              </a:spcAft>
              <a:defRPr kern="1200">
                <a:solidFill>
                  <a:schemeClr val="tx1"/>
                </a:solidFill>
                <a:latin typeface="Arial" charset="0"/>
                <a:ea typeface="+mn-ea"/>
                <a:cs typeface="+mn-cs"/>
              </a:defRPr>
            </a:lvl3pPr>
            <a:lvl4pPr marL="1371600" algn="l" defTabSz="457200" rtl="0" fontAlgn="base">
              <a:spcBef>
                <a:spcPct val="0"/>
              </a:spcBef>
              <a:spcAft>
                <a:spcPct val="0"/>
              </a:spcAft>
              <a:defRPr kern="1200">
                <a:solidFill>
                  <a:schemeClr val="tx1"/>
                </a:solidFill>
                <a:latin typeface="Arial" charset="0"/>
                <a:ea typeface="+mn-ea"/>
                <a:cs typeface="+mn-cs"/>
              </a:defRPr>
            </a:lvl4pPr>
            <a:lvl5pPr marL="1828800" algn="l" defTabSz="457200"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defRPr/>
            </a:pPr>
            <a:r>
              <a:rPr lang="en-US" dirty="0"/>
              <a:t>QI Brief 5.1a: Released Summer 2017</a:t>
            </a:r>
          </a:p>
        </p:txBody>
      </p:sp>
    </p:spTree>
    <p:extLst>
      <p:ext uri="{BB962C8B-B14F-4D97-AF65-F5344CB8AC3E}">
        <p14:creationId xmlns:p14="http://schemas.microsoft.com/office/powerpoint/2010/main" val="231446391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6527" y="1548521"/>
            <a:ext cx="8229600" cy="1301006"/>
          </a:xfrm>
        </p:spPr>
        <p:txBody>
          <a:bodyPr/>
          <a:lstStyle/>
          <a:p>
            <a:r>
              <a:rPr lang="en-US" dirty="0"/>
              <a:t>Overview of How to Use the Guidelines</a:t>
            </a:r>
          </a:p>
        </p:txBody>
      </p:sp>
      <p:sp>
        <p:nvSpPr>
          <p:cNvPr id="3" name="Content Placeholder 2"/>
          <p:cNvSpPr>
            <a:spLocks noGrp="1"/>
          </p:cNvSpPr>
          <p:nvPr>
            <p:ph idx="1"/>
          </p:nvPr>
        </p:nvSpPr>
        <p:spPr>
          <a:xfrm>
            <a:off x="546527" y="2998381"/>
            <a:ext cx="8229600" cy="2753587"/>
          </a:xfrm>
        </p:spPr>
        <p:txBody>
          <a:bodyPr/>
          <a:lstStyle/>
          <a:p>
            <a:r>
              <a:rPr lang="en-US" dirty="0"/>
              <a:t>Review all of the components to determine whether to include them in the write-up</a:t>
            </a:r>
          </a:p>
          <a:p>
            <a:r>
              <a:rPr lang="en-US" dirty="0"/>
              <a:t>Include those that are relevant to the QI Project</a:t>
            </a:r>
          </a:p>
          <a:p>
            <a:r>
              <a:rPr lang="en-US" dirty="0"/>
              <a:t>Report both </a:t>
            </a:r>
            <a:r>
              <a:rPr lang="en-US" b="1" dirty="0"/>
              <a:t>positive and negative </a:t>
            </a:r>
            <a:r>
              <a:rPr lang="en-US" dirty="0"/>
              <a:t>findings</a:t>
            </a:r>
          </a:p>
        </p:txBody>
      </p:sp>
      <p:sp>
        <p:nvSpPr>
          <p:cNvPr id="4" name="Footer Placeholder 3"/>
          <p:cNvSpPr>
            <a:spLocks noGrp="1"/>
          </p:cNvSpPr>
          <p:nvPr>
            <p:ph type="ftr" sz="quarter" idx="3"/>
          </p:nvPr>
        </p:nvSpPr>
        <p:spPr>
          <a:xfrm>
            <a:off x="3729342" y="6452234"/>
            <a:ext cx="2686050" cy="365125"/>
          </a:xfrm>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rPr>
              <a:t>dbingham@umaryland.edu  </a:t>
            </a:r>
          </a:p>
        </p:txBody>
      </p:sp>
      <p:sp>
        <p:nvSpPr>
          <p:cNvPr id="5" name="Slide Number Placeholder 4"/>
          <p:cNvSpPr>
            <a:spLocks noGrp="1"/>
          </p:cNvSpPr>
          <p:nvPr>
            <p:ph type="sldNum" sz="quarter" idx="4"/>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F360B98-5035-4E54-A076-EB906E00DDCF}"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6" name="Footer Placeholder 3"/>
          <p:cNvSpPr txBox="1">
            <a:spLocks/>
          </p:cNvSpPr>
          <p:nvPr/>
        </p:nvSpPr>
        <p:spPr>
          <a:xfrm>
            <a:off x="582929" y="6452235"/>
            <a:ext cx="3053405" cy="365125"/>
          </a:xfrm>
          <a:prstGeom prst="rect">
            <a:avLst/>
          </a:prstGeom>
        </p:spPr>
        <p:txBody>
          <a:bodyPr vert="horz" lIns="91440" tIns="45720" rIns="91440" bIns="45720" rtlCol="0" anchor="ctr"/>
          <a:lstStyle>
            <a:defPPr>
              <a:defRPr lang="en-US"/>
            </a:defPPr>
            <a:lvl1pPr algn="ctr" defTabSz="457200" rtl="0" fontAlgn="auto">
              <a:spcBef>
                <a:spcPts val="0"/>
              </a:spcBef>
              <a:spcAft>
                <a:spcPts val="0"/>
              </a:spcAft>
              <a:defRPr sz="1200" kern="1200">
                <a:solidFill>
                  <a:schemeClr val="tx1">
                    <a:tint val="75000"/>
                  </a:schemeClr>
                </a:solidFill>
                <a:latin typeface="+mn-lt"/>
                <a:ea typeface="+mn-ea"/>
                <a:cs typeface="+mn-cs"/>
              </a:defRPr>
            </a:lvl1pPr>
            <a:lvl2pPr marL="457200" algn="l" defTabSz="457200" rtl="0" fontAlgn="base">
              <a:spcBef>
                <a:spcPct val="0"/>
              </a:spcBef>
              <a:spcAft>
                <a:spcPct val="0"/>
              </a:spcAft>
              <a:defRPr kern="1200">
                <a:solidFill>
                  <a:schemeClr val="tx1"/>
                </a:solidFill>
                <a:latin typeface="Arial" charset="0"/>
                <a:ea typeface="+mn-ea"/>
                <a:cs typeface="+mn-cs"/>
              </a:defRPr>
            </a:lvl2pPr>
            <a:lvl3pPr marL="914400" algn="l" defTabSz="457200" rtl="0" fontAlgn="base">
              <a:spcBef>
                <a:spcPct val="0"/>
              </a:spcBef>
              <a:spcAft>
                <a:spcPct val="0"/>
              </a:spcAft>
              <a:defRPr kern="1200">
                <a:solidFill>
                  <a:schemeClr val="tx1"/>
                </a:solidFill>
                <a:latin typeface="Arial" charset="0"/>
                <a:ea typeface="+mn-ea"/>
                <a:cs typeface="+mn-cs"/>
              </a:defRPr>
            </a:lvl3pPr>
            <a:lvl4pPr marL="1371600" algn="l" defTabSz="457200" rtl="0" fontAlgn="base">
              <a:spcBef>
                <a:spcPct val="0"/>
              </a:spcBef>
              <a:spcAft>
                <a:spcPct val="0"/>
              </a:spcAft>
              <a:defRPr kern="1200">
                <a:solidFill>
                  <a:schemeClr val="tx1"/>
                </a:solidFill>
                <a:latin typeface="Arial" charset="0"/>
                <a:ea typeface="+mn-ea"/>
                <a:cs typeface="+mn-cs"/>
              </a:defRPr>
            </a:lvl4pPr>
            <a:lvl5pPr marL="1828800" algn="l" defTabSz="457200"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defRPr/>
            </a:pPr>
            <a:r>
              <a:rPr lang="en-US" dirty="0"/>
              <a:t>QI Brief 5.1a: Released Summer 2017</a:t>
            </a:r>
          </a:p>
        </p:txBody>
      </p:sp>
    </p:spTree>
    <p:extLst>
      <p:ext uri="{BB962C8B-B14F-4D97-AF65-F5344CB8AC3E}">
        <p14:creationId xmlns:p14="http://schemas.microsoft.com/office/powerpoint/2010/main" val="381154117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19385" y="1654438"/>
            <a:ext cx="7974419" cy="3535363"/>
          </a:xfrm>
        </p:spPr>
        <p:txBody>
          <a:bodyPr/>
          <a:lstStyle/>
          <a:p>
            <a:pPr marL="0" indent="0" algn="ctr">
              <a:buNone/>
            </a:pPr>
            <a:r>
              <a:rPr lang="en-US" dirty="0"/>
              <a:t>You have now completed SQUIRE Guidelines Introduction – Part 1</a:t>
            </a:r>
          </a:p>
          <a:p>
            <a:pPr marL="0" indent="0" algn="ctr">
              <a:buNone/>
            </a:pPr>
            <a:r>
              <a:rPr lang="en-US" dirty="0"/>
              <a:t>You are now ready to complete SQUIRE Guidelines- Part 2</a:t>
            </a:r>
          </a:p>
        </p:txBody>
      </p:sp>
      <p:sp>
        <p:nvSpPr>
          <p:cNvPr id="4" name="Footer Placeholder 3"/>
          <p:cNvSpPr>
            <a:spLocks noGrp="1"/>
          </p:cNvSpPr>
          <p:nvPr>
            <p:ph type="ftr" sz="quarter" idx="3"/>
          </p:nvPr>
        </p:nvSpPr>
        <p:spPr>
          <a:xfrm>
            <a:off x="3486150" y="6452235"/>
            <a:ext cx="2686050" cy="365125"/>
          </a:xfrm>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rPr>
              <a:t>dbingham@umaryland.edu</a:t>
            </a:r>
          </a:p>
        </p:txBody>
      </p:sp>
      <p:sp>
        <p:nvSpPr>
          <p:cNvPr id="5" name="Slide Number Placeholder 4"/>
          <p:cNvSpPr>
            <a:spLocks noGrp="1"/>
          </p:cNvSpPr>
          <p:nvPr>
            <p:ph type="sldNum" sz="quarter" idx="4"/>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F360B98-5035-4E54-A076-EB906E00DDCF}"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6" name="Footer Placeholder 3"/>
          <p:cNvSpPr txBox="1">
            <a:spLocks/>
          </p:cNvSpPr>
          <p:nvPr/>
        </p:nvSpPr>
        <p:spPr>
          <a:xfrm>
            <a:off x="582929" y="6452235"/>
            <a:ext cx="3053405" cy="365125"/>
          </a:xfrm>
          <a:prstGeom prst="rect">
            <a:avLst/>
          </a:prstGeom>
        </p:spPr>
        <p:txBody>
          <a:bodyPr vert="horz" lIns="91440" tIns="45720" rIns="91440" bIns="45720" rtlCol="0" anchor="ctr"/>
          <a:lstStyle>
            <a:defPPr>
              <a:defRPr lang="en-US"/>
            </a:defPPr>
            <a:lvl1pPr algn="ctr" defTabSz="457200" rtl="0" fontAlgn="auto">
              <a:spcBef>
                <a:spcPts val="0"/>
              </a:spcBef>
              <a:spcAft>
                <a:spcPts val="0"/>
              </a:spcAft>
              <a:defRPr sz="1200" kern="1200">
                <a:solidFill>
                  <a:schemeClr val="tx1">
                    <a:tint val="75000"/>
                  </a:schemeClr>
                </a:solidFill>
                <a:latin typeface="+mn-lt"/>
                <a:ea typeface="+mn-ea"/>
                <a:cs typeface="+mn-cs"/>
              </a:defRPr>
            </a:lvl1pPr>
            <a:lvl2pPr marL="457200" algn="l" defTabSz="457200" rtl="0" fontAlgn="base">
              <a:spcBef>
                <a:spcPct val="0"/>
              </a:spcBef>
              <a:spcAft>
                <a:spcPct val="0"/>
              </a:spcAft>
              <a:defRPr kern="1200">
                <a:solidFill>
                  <a:schemeClr val="tx1"/>
                </a:solidFill>
                <a:latin typeface="Arial" charset="0"/>
                <a:ea typeface="+mn-ea"/>
                <a:cs typeface="+mn-cs"/>
              </a:defRPr>
            </a:lvl2pPr>
            <a:lvl3pPr marL="914400" algn="l" defTabSz="457200" rtl="0" fontAlgn="base">
              <a:spcBef>
                <a:spcPct val="0"/>
              </a:spcBef>
              <a:spcAft>
                <a:spcPct val="0"/>
              </a:spcAft>
              <a:defRPr kern="1200">
                <a:solidFill>
                  <a:schemeClr val="tx1"/>
                </a:solidFill>
                <a:latin typeface="Arial" charset="0"/>
                <a:ea typeface="+mn-ea"/>
                <a:cs typeface="+mn-cs"/>
              </a:defRPr>
            </a:lvl3pPr>
            <a:lvl4pPr marL="1371600" algn="l" defTabSz="457200" rtl="0" fontAlgn="base">
              <a:spcBef>
                <a:spcPct val="0"/>
              </a:spcBef>
              <a:spcAft>
                <a:spcPct val="0"/>
              </a:spcAft>
              <a:defRPr kern="1200">
                <a:solidFill>
                  <a:schemeClr val="tx1"/>
                </a:solidFill>
                <a:latin typeface="Arial" charset="0"/>
                <a:ea typeface="+mn-ea"/>
                <a:cs typeface="+mn-cs"/>
              </a:defRPr>
            </a:lvl4pPr>
            <a:lvl5pPr marL="1828800" algn="l" defTabSz="457200"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defRPr/>
            </a:pPr>
            <a:r>
              <a:rPr lang="en-US" dirty="0"/>
              <a:t>QI Brief 5.1a: Released Summer 2017</a:t>
            </a:r>
          </a:p>
        </p:txBody>
      </p:sp>
      <p:sp>
        <p:nvSpPr>
          <p:cNvPr id="7" name="Rectangle 6"/>
          <p:cNvSpPr/>
          <p:nvPr/>
        </p:nvSpPr>
        <p:spPr>
          <a:xfrm>
            <a:off x="573932" y="5273749"/>
            <a:ext cx="8219872" cy="1104824"/>
          </a:xfrm>
          <a:prstGeom prst="rect">
            <a:avLst/>
          </a:prstGeom>
          <a:ln w="47625">
            <a:solidFill>
              <a:srgbClr val="FFCC00"/>
            </a:solidFill>
          </a:ln>
        </p:spPr>
        <p:style>
          <a:lnRef idx="2">
            <a:schemeClr val="dk1"/>
          </a:lnRef>
          <a:fillRef idx="1">
            <a:schemeClr val="lt1"/>
          </a:fillRef>
          <a:effectRef idx="0">
            <a:schemeClr val="dk1"/>
          </a:effectRef>
          <a:fontRef idx="minor">
            <a:schemeClr val="dk1"/>
          </a:fontRef>
        </p:style>
        <p:txBody>
          <a:bodyPr rtlCol="0" anchor="ctr"/>
          <a:lstStyle/>
          <a:p>
            <a:pPr marL="0" marR="0" lvl="0" indent="0" algn="l"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err="1">
                <a:ln>
                  <a:noFill/>
                </a:ln>
                <a:solidFill>
                  <a:prstClr val="black"/>
                </a:solidFill>
                <a:effectLst/>
                <a:uLnTx/>
                <a:uFillTx/>
                <a:latin typeface="Calibri"/>
                <a:ea typeface="+mn-ea"/>
                <a:cs typeface="+mn-cs"/>
              </a:rPr>
              <a:t>Ogrinc</a:t>
            </a:r>
            <a:r>
              <a:rPr kumimoji="0" lang="en-US" sz="1800" b="0" i="0" u="none" strike="noStrike" kern="1200" cap="none" spc="0" normalizeH="0" baseline="0" noProof="0" dirty="0">
                <a:ln>
                  <a:noFill/>
                </a:ln>
                <a:solidFill>
                  <a:prstClr val="black"/>
                </a:solidFill>
                <a:effectLst/>
                <a:uLnTx/>
                <a:uFillTx/>
                <a:latin typeface="Calibri"/>
                <a:ea typeface="+mn-ea"/>
                <a:cs typeface="+mn-cs"/>
              </a:rPr>
              <a:t>, G., Davies, L., Goodman, D., </a:t>
            </a:r>
            <a:r>
              <a:rPr kumimoji="0" lang="en-US" sz="1800" b="0" i="0" u="none" strike="noStrike" kern="1200" cap="none" spc="0" normalizeH="0" baseline="0" noProof="0" dirty="0" err="1">
                <a:ln>
                  <a:noFill/>
                </a:ln>
                <a:solidFill>
                  <a:prstClr val="black"/>
                </a:solidFill>
                <a:effectLst/>
                <a:uLnTx/>
                <a:uFillTx/>
                <a:latin typeface="Calibri"/>
                <a:ea typeface="+mn-ea"/>
                <a:cs typeface="+mn-cs"/>
              </a:rPr>
              <a:t>Batalden</a:t>
            </a:r>
            <a:r>
              <a:rPr kumimoji="0" lang="en-US" sz="1800" b="0" i="0" u="none" strike="noStrike" kern="1200" cap="none" spc="0" normalizeH="0" baseline="0" noProof="0" dirty="0">
                <a:ln>
                  <a:noFill/>
                </a:ln>
                <a:solidFill>
                  <a:prstClr val="black"/>
                </a:solidFill>
                <a:effectLst/>
                <a:uLnTx/>
                <a:uFillTx/>
                <a:latin typeface="Calibri"/>
                <a:ea typeface="+mn-ea"/>
                <a:cs typeface="+mn-cs"/>
              </a:rPr>
              <a:t>, Pl, and Davidoff, F. (2015). SQUIRE 2.0 (Standards for Quality Improvement Reporting Excellence) Revised publication guidelines from a detailed </a:t>
            </a:r>
            <a:r>
              <a:rPr kumimoji="0" lang="en-US" sz="1800" b="0" i="0" u="none" strike="noStrike" kern="1200" cap="none" spc="0" normalizeH="0" baseline="0" noProof="0" dirty="0" err="1">
                <a:ln>
                  <a:noFill/>
                </a:ln>
                <a:solidFill>
                  <a:prstClr val="black"/>
                </a:solidFill>
                <a:effectLst/>
                <a:uLnTx/>
                <a:uFillTx/>
                <a:latin typeface="Calibri"/>
                <a:ea typeface="+mn-ea"/>
                <a:cs typeface="+mn-cs"/>
              </a:rPr>
              <a:t>concensus</a:t>
            </a:r>
            <a:r>
              <a:rPr kumimoji="0" lang="en-US" sz="1800" b="0" i="0" u="none" strike="noStrike" kern="1200" cap="none" spc="0" normalizeH="0" baseline="0" noProof="0" dirty="0">
                <a:ln>
                  <a:noFill/>
                </a:ln>
                <a:solidFill>
                  <a:prstClr val="black"/>
                </a:solidFill>
                <a:effectLst/>
                <a:uLnTx/>
                <a:uFillTx/>
                <a:latin typeface="Calibri"/>
                <a:ea typeface="+mn-ea"/>
                <a:cs typeface="+mn-cs"/>
              </a:rPr>
              <a:t> process. </a:t>
            </a:r>
            <a:r>
              <a:rPr kumimoji="0" lang="en-US" sz="1800" b="0" i="1" u="none" strike="noStrike" kern="1200" cap="none" spc="0" normalizeH="0" baseline="0" noProof="0" dirty="0">
                <a:ln>
                  <a:noFill/>
                </a:ln>
                <a:solidFill>
                  <a:prstClr val="black"/>
                </a:solidFill>
                <a:effectLst/>
                <a:uLnTx/>
                <a:uFillTx/>
                <a:latin typeface="Calibri"/>
                <a:ea typeface="+mn-ea"/>
                <a:cs typeface="+mn-cs"/>
              </a:rPr>
              <a:t>Journal of Nursing Care Quality. </a:t>
            </a:r>
            <a:r>
              <a:rPr kumimoji="0" lang="en-US" sz="1800" b="0" i="0" u="none" strike="noStrike" kern="1200" cap="none" spc="0" normalizeH="0" baseline="0" noProof="0" dirty="0">
                <a:ln>
                  <a:noFill/>
                </a:ln>
                <a:solidFill>
                  <a:prstClr val="black"/>
                </a:solidFill>
                <a:effectLst/>
                <a:uLnTx/>
                <a:uFillTx/>
                <a:latin typeface="Calibri"/>
                <a:ea typeface="+mn-ea"/>
                <a:cs typeface="+mn-cs"/>
              </a:rPr>
              <a:t>31(1), pp.1-8.</a:t>
            </a:r>
          </a:p>
        </p:txBody>
      </p:sp>
    </p:spTree>
    <p:extLst>
      <p:ext uri="{BB962C8B-B14F-4D97-AF65-F5344CB8AC3E}">
        <p14:creationId xmlns:p14="http://schemas.microsoft.com/office/powerpoint/2010/main" val="95374028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ctrTitle"/>
          </p:nvPr>
        </p:nvSpPr>
        <p:spPr/>
        <p:txBody>
          <a:bodyPr/>
          <a:lstStyle/>
          <a:p>
            <a:r>
              <a:rPr lang="en-US" dirty="0"/>
              <a:t>Comments?  Questions?</a:t>
            </a:r>
            <a:br>
              <a:rPr lang="en-US" dirty="0"/>
            </a:br>
            <a:endParaRPr lang="en-US" dirty="0"/>
          </a:p>
        </p:txBody>
      </p:sp>
      <p:sp>
        <p:nvSpPr>
          <p:cNvPr id="8" name="Subtitle 7"/>
          <p:cNvSpPr>
            <a:spLocks noGrp="1"/>
          </p:cNvSpPr>
          <p:nvPr>
            <p:ph type="subTitle" idx="1"/>
          </p:nvPr>
        </p:nvSpPr>
        <p:spPr/>
        <p:txBody>
          <a:bodyPr/>
          <a:lstStyle/>
          <a:p>
            <a:r>
              <a:rPr lang="en-US" dirty="0"/>
              <a:t>Email: dbingham@son.umaryland.edu</a:t>
            </a:r>
          </a:p>
        </p:txBody>
      </p:sp>
      <p:sp>
        <p:nvSpPr>
          <p:cNvPr id="4" name="Footer Placeholder 3"/>
          <p:cNvSpPr>
            <a:spLocks noGrp="1"/>
          </p:cNvSpPr>
          <p:nvPr>
            <p:ph type="ftr" sz="quarter" idx="11"/>
          </p:nvPr>
        </p:nvSpPr>
        <p:spPr>
          <a:xfrm>
            <a:off x="3402418" y="6429050"/>
            <a:ext cx="2686050" cy="365125"/>
          </a:xfrm>
        </p:spPr>
        <p:txBody>
          <a:bodyPr/>
          <a:lstStyle/>
          <a:p>
            <a:pPr>
              <a:defRPr/>
            </a:pPr>
            <a:r>
              <a:rPr lang="en-US" dirty="0"/>
              <a:t>dbingham@umaryland.edu  </a:t>
            </a:r>
          </a:p>
        </p:txBody>
      </p:sp>
      <p:sp>
        <p:nvSpPr>
          <p:cNvPr id="5" name="Slide Number Placeholder 4"/>
          <p:cNvSpPr>
            <a:spLocks noGrp="1"/>
          </p:cNvSpPr>
          <p:nvPr>
            <p:ph type="sldNum" sz="quarter" idx="4294967295"/>
          </p:nvPr>
        </p:nvSpPr>
        <p:spPr>
          <a:xfrm>
            <a:off x="6800790" y="6429049"/>
            <a:ext cx="2133600" cy="365125"/>
          </a:xfrm>
        </p:spPr>
        <p:txBody>
          <a:bodyPr/>
          <a:lstStyle/>
          <a:p>
            <a:pPr>
              <a:defRPr/>
            </a:pPr>
            <a:fld id="{3F360B98-5035-4E54-A076-EB906E00DDCF}" type="slidenum">
              <a:rPr lang="en-US" smtClean="0"/>
              <a:pPr>
                <a:defRPr/>
              </a:pPr>
              <a:t>17</a:t>
            </a:fld>
            <a:endParaRPr lang="en-US" dirty="0"/>
          </a:p>
        </p:txBody>
      </p:sp>
      <p:sp>
        <p:nvSpPr>
          <p:cNvPr id="6" name="AutoShape 2" descr="https://blackboard.umaryland.edu/bbcswebdav/pid-1072882-dt-content-rid-4110682_1/xid-4110682_1"/>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 name="Flowchart: Decision 9"/>
          <p:cNvSpPr/>
          <p:nvPr/>
        </p:nvSpPr>
        <p:spPr>
          <a:xfrm>
            <a:off x="7293935" y="118761"/>
            <a:ext cx="1640455" cy="1610088"/>
          </a:xfrm>
          <a:prstGeom prst="flowChartDecision">
            <a:avLst/>
          </a:prstGeom>
          <a:solidFill>
            <a:srgbClr val="FFCC00"/>
          </a:solidFill>
          <a:ln w="47625" cmpd="sng">
            <a:solidFill>
              <a:schemeClr val="accent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b="1" dirty="0">
                <a:solidFill>
                  <a:schemeClr val="tx1"/>
                </a:solidFill>
              </a:rPr>
              <a:t>QI Brief</a:t>
            </a:r>
          </a:p>
        </p:txBody>
      </p:sp>
      <p:sp>
        <p:nvSpPr>
          <p:cNvPr id="9" name="Footer Placeholder 3"/>
          <p:cNvSpPr txBox="1">
            <a:spLocks/>
          </p:cNvSpPr>
          <p:nvPr/>
        </p:nvSpPr>
        <p:spPr>
          <a:xfrm>
            <a:off x="582929" y="6452235"/>
            <a:ext cx="2819489" cy="365125"/>
          </a:xfrm>
          <a:prstGeom prst="rect">
            <a:avLst/>
          </a:prstGeom>
        </p:spPr>
        <p:txBody>
          <a:bodyPr vert="horz" lIns="91440" tIns="45720" rIns="91440" bIns="45720" rtlCol="0" anchor="ctr"/>
          <a:lstStyle>
            <a:defPPr>
              <a:defRPr lang="en-US"/>
            </a:defPPr>
            <a:lvl1pPr algn="ctr" defTabSz="457200" rtl="0" fontAlgn="auto">
              <a:spcBef>
                <a:spcPts val="0"/>
              </a:spcBef>
              <a:spcAft>
                <a:spcPts val="0"/>
              </a:spcAft>
              <a:defRPr sz="1200" kern="1200">
                <a:solidFill>
                  <a:schemeClr val="tx1">
                    <a:tint val="75000"/>
                  </a:schemeClr>
                </a:solidFill>
                <a:latin typeface="+mn-lt"/>
                <a:ea typeface="+mn-ea"/>
                <a:cs typeface="+mn-cs"/>
              </a:defRPr>
            </a:lvl1pPr>
            <a:lvl2pPr marL="457200" algn="l" defTabSz="457200" rtl="0" fontAlgn="base">
              <a:spcBef>
                <a:spcPct val="0"/>
              </a:spcBef>
              <a:spcAft>
                <a:spcPct val="0"/>
              </a:spcAft>
              <a:defRPr kern="1200">
                <a:solidFill>
                  <a:schemeClr val="tx1"/>
                </a:solidFill>
                <a:latin typeface="Arial" charset="0"/>
                <a:ea typeface="+mn-ea"/>
                <a:cs typeface="+mn-cs"/>
              </a:defRPr>
            </a:lvl2pPr>
            <a:lvl3pPr marL="914400" algn="l" defTabSz="457200" rtl="0" fontAlgn="base">
              <a:spcBef>
                <a:spcPct val="0"/>
              </a:spcBef>
              <a:spcAft>
                <a:spcPct val="0"/>
              </a:spcAft>
              <a:defRPr kern="1200">
                <a:solidFill>
                  <a:schemeClr val="tx1"/>
                </a:solidFill>
                <a:latin typeface="Arial" charset="0"/>
                <a:ea typeface="+mn-ea"/>
                <a:cs typeface="+mn-cs"/>
              </a:defRPr>
            </a:lvl3pPr>
            <a:lvl4pPr marL="1371600" algn="l" defTabSz="457200" rtl="0" fontAlgn="base">
              <a:spcBef>
                <a:spcPct val="0"/>
              </a:spcBef>
              <a:spcAft>
                <a:spcPct val="0"/>
              </a:spcAft>
              <a:defRPr kern="1200">
                <a:solidFill>
                  <a:schemeClr val="tx1"/>
                </a:solidFill>
                <a:latin typeface="Arial" charset="0"/>
                <a:ea typeface="+mn-ea"/>
                <a:cs typeface="+mn-cs"/>
              </a:defRPr>
            </a:lvl4pPr>
            <a:lvl5pPr marL="1828800" algn="l" defTabSz="457200"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defRPr/>
            </a:pPr>
            <a:r>
              <a:rPr lang="en-US" dirty="0"/>
              <a:t>QI Brief 5.1a: Released Summer 2017</a:t>
            </a:r>
          </a:p>
        </p:txBody>
      </p:sp>
    </p:spTree>
    <p:extLst>
      <p:ext uri="{BB962C8B-B14F-4D97-AF65-F5344CB8AC3E}">
        <p14:creationId xmlns:p14="http://schemas.microsoft.com/office/powerpoint/2010/main" val="3603259517"/>
      </p:ext>
    </p:extLst>
  </p:cSld>
  <p:clrMapOvr>
    <a:masterClrMapping/>
  </p:clrMapOvr>
</p:sld>
</file>

<file path=ppt/theme/theme1.xml><?xml version="1.0" encoding="utf-8"?>
<a:theme xmlns:a="http://schemas.openxmlformats.org/drawingml/2006/main" name="Office Theme">
  <a:themeElements>
    <a:clrScheme name="NewsPrint">
      <a:dk1>
        <a:sysClr val="windowText" lastClr="000000"/>
      </a:dk1>
      <a:lt1>
        <a:sysClr val="window" lastClr="FFFFFF"/>
      </a:lt1>
      <a:dk2>
        <a:srgbClr val="303030"/>
      </a:dk2>
      <a:lt2>
        <a:srgbClr val="DEDEE0"/>
      </a:lt2>
      <a:accent1>
        <a:srgbClr val="AD0101"/>
      </a:accent1>
      <a:accent2>
        <a:srgbClr val="726056"/>
      </a:accent2>
      <a:accent3>
        <a:srgbClr val="AC956E"/>
      </a:accent3>
      <a:accent4>
        <a:srgbClr val="808DA9"/>
      </a:accent4>
      <a:accent5>
        <a:srgbClr val="424E5B"/>
      </a:accent5>
      <a:accent6>
        <a:srgbClr val="730E00"/>
      </a:accent6>
      <a:hlink>
        <a:srgbClr val="D26900"/>
      </a:hlink>
      <a:folHlink>
        <a:srgbClr val="D89243"/>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Elemental">
      <a:fillStyleLst>
        <a:solidFill>
          <a:schemeClr val="phClr"/>
        </a:solidFill>
        <a:gradFill rotWithShape="1">
          <a:gsLst>
            <a:gs pos="0">
              <a:schemeClr val="phClr">
                <a:tint val="90000"/>
              </a:schemeClr>
            </a:gs>
            <a:gs pos="48000">
              <a:schemeClr val="phClr">
                <a:tint val="54000"/>
                <a:satMod val="140000"/>
              </a:schemeClr>
            </a:gs>
            <a:gs pos="100000">
              <a:schemeClr val="phClr">
                <a:tint val="24000"/>
                <a:satMod val="260000"/>
              </a:schemeClr>
            </a:gs>
          </a:gsLst>
          <a:lin ang="16200000" scaled="1"/>
        </a:gradFill>
        <a:gradFill rotWithShape="1">
          <a:gsLst>
            <a:gs pos="0">
              <a:schemeClr val="phClr"/>
            </a:gs>
            <a:gs pos="100000">
              <a:schemeClr val="phClr">
                <a:shade val="48000"/>
                <a:satMod val="180000"/>
                <a:lumMod val="94000"/>
              </a:schemeClr>
            </a:gs>
            <a:gs pos="100000">
              <a:schemeClr val="phClr">
                <a:shade val="48000"/>
                <a:satMod val="180000"/>
                <a:lumMod val="94000"/>
              </a:schemeClr>
            </a:gs>
          </a:gsLst>
          <a:lin ang="4140000" scaled="1"/>
        </a:gradFill>
      </a:fillStyleLst>
      <a:lnStyleLst>
        <a:ln w="12700" cap="flat" cmpd="sng" algn="ctr">
          <a:solidFill>
            <a:schemeClr val="phClr"/>
          </a:solidFill>
          <a:prstDash val="solid"/>
        </a:ln>
        <a:ln w="19050" cap="flat" cmpd="sng" algn="ctr">
          <a:solidFill>
            <a:schemeClr val="phClr"/>
          </a:solidFill>
          <a:prstDash val="solid"/>
        </a:ln>
        <a:ln w="28575" cap="flat" cmpd="sng" algn="ctr">
          <a:solidFill>
            <a:schemeClr val="phClr"/>
          </a:solidFill>
          <a:prstDash val="solid"/>
        </a:ln>
      </a:lnStyleLst>
      <a:effectStyleLst>
        <a:effectStyle>
          <a:effectLst>
            <a:outerShdw blurRad="63500" dist="12700" dir="5400000" sx="102000" sy="102000" rotWithShape="0">
              <a:srgbClr val="000000">
                <a:alpha val="32000"/>
              </a:srgbClr>
            </a:outerShdw>
          </a:effectLst>
        </a:effectStyle>
        <a:effectStyle>
          <a:effectLst>
            <a:outerShdw blurRad="76200" dist="38100" dir="5400000" rotWithShape="0">
              <a:srgbClr val="000000">
                <a:alpha val="60000"/>
              </a:srgbClr>
            </a:outerShdw>
          </a:effectLst>
          <a:scene3d>
            <a:camera prst="orthographicFront">
              <a:rot lat="0" lon="0" rev="0"/>
            </a:camera>
            <a:lightRig rig="glow" dir="tl">
              <a:rot lat="0" lon="0" rev="19800000"/>
            </a:lightRig>
          </a:scene3d>
          <a:sp3d prstMaterial="metal">
            <a:bevelT w="38100" h="38100"/>
          </a:sp3d>
        </a:effectStyle>
        <a:effectStyle>
          <a:effectLst>
            <a:outerShdw blurRad="114300" dist="114300" dir="5400000" rotWithShape="0">
              <a:srgbClr val="000000">
                <a:alpha val="70000"/>
              </a:srgbClr>
            </a:outerShdw>
          </a:effectLst>
          <a:scene3d>
            <a:camera prst="orthographicFront">
              <a:rot lat="0" lon="0" rev="0"/>
            </a:camera>
            <a:lightRig rig="threePt" dir="t">
              <a:rot lat="0" lon="0" rev="19800000"/>
            </a:lightRig>
          </a:scene3d>
          <a:sp3d prstMaterial="plastic">
            <a:bevelT w="50800" h="508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14698</TotalTime>
  <Words>2357</Words>
  <Application>Microsoft Macintosh PowerPoint</Application>
  <PresentationFormat>On-screen Show (4:3)</PresentationFormat>
  <Paragraphs>276</Paragraphs>
  <Slides>17</Slides>
  <Notes>17</Notes>
  <HiddenSlides>0</HiddenSlides>
  <MMClips>0</MMClips>
  <ScaleCrop>false</ScaleCrop>
  <HeadingPairs>
    <vt:vector size="6" baseType="variant">
      <vt:variant>
        <vt:lpstr>Fonts Used</vt:lpstr>
      </vt:variant>
      <vt:variant>
        <vt:i4>3</vt:i4>
      </vt:variant>
      <vt:variant>
        <vt:lpstr>Theme</vt:lpstr>
      </vt:variant>
      <vt:variant>
        <vt:i4>2</vt:i4>
      </vt:variant>
      <vt:variant>
        <vt:lpstr>Slide Titles</vt:lpstr>
      </vt:variant>
      <vt:variant>
        <vt:i4>17</vt:i4>
      </vt:variant>
    </vt:vector>
  </HeadingPairs>
  <TitlesOfParts>
    <vt:vector size="22" baseType="lpstr">
      <vt:lpstr>Arial</vt:lpstr>
      <vt:lpstr>Calibri</vt:lpstr>
      <vt:lpstr>Helvetica</vt:lpstr>
      <vt:lpstr>Office Theme</vt:lpstr>
      <vt:lpstr>Custom Design</vt:lpstr>
      <vt:lpstr>Standards for QUality Improvement Reporting Excellence (SQUIRE) 2.0  Part 1 – Introduction  Presented by: Debra Bingham, DrPH, RN, FAAN Associate Professor for Healthcare Quality and Safety Department of Partnerships, Professional Education, and Practice dbingham@son.umaryland.edu  </vt:lpstr>
      <vt:lpstr>Objectives</vt:lpstr>
      <vt:lpstr>PowerPoint Presentation</vt:lpstr>
      <vt:lpstr>SQUIRE Guidelines</vt:lpstr>
      <vt:lpstr>PowerPoint Presentation</vt:lpstr>
      <vt:lpstr>SQUIRE Guidelines  Support interdisciplinary QI Efforts</vt:lpstr>
      <vt:lpstr>Bingham’s Evidence-Based Practice,  Quality Improvement,  Research, and Improvement Science Flow Chart</vt:lpstr>
      <vt:lpstr>SQUIRE Guidelines Expand  Improvement Science</vt:lpstr>
      <vt:lpstr>SQUIRE Guidelines  Expand Improvement Science</vt:lpstr>
      <vt:lpstr>SQUIRE Guidelines were Developed  to be Flexible</vt:lpstr>
      <vt:lpstr>SQUIRE 2.0 Was Thoroughly Vetted</vt:lpstr>
      <vt:lpstr>SQUIRE Retains IMRaD Format</vt:lpstr>
      <vt:lpstr>18 Components of the SQUIRE Guidelines  </vt:lpstr>
      <vt:lpstr>18 Components of the SQUIRE  Guidelines, cont.</vt:lpstr>
      <vt:lpstr>Overview of How to Use the Guidelines</vt:lpstr>
      <vt:lpstr>PowerPoint Presentation</vt:lpstr>
      <vt:lpstr>Comments?  Questions? </vt:lpstr>
    </vt:vector>
  </TitlesOfParts>
  <Company>Univ of Maryland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Jenna Meol</dc:creator>
  <cp:lastModifiedBy>Buckley, Kathleen</cp:lastModifiedBy>
  <cp:revision>831</cp:revision>
  <cp:lastPrinted>2017-03-28T12:33:07Z</cp:lastPrinted>
  <dcterms:created xsi:type="dcterms:W3CDTF">2011-06-24T14:29:15Z</dcterms:created>
  <dcterms:modified xsi:type="dcterms:W3CDTF">2020-01-31T13:56:06Z</dcterms:modified>
</cp:coreProperties>
</file>