
<file path=[Content_Types].xml><?xml version="1.0" encoding="utf-8"?>
<Types xmlns="http://schemas.openxmlformats.org/package/2006/content-types">
  <Default Extension="emf" ContentType="image/x-emf"/>
  <Default Extension="gif" ContentType="image/gif"/>
  <Default Extension="jpeg" ContentType="image/jpeg"/>
  <Default Extension="jpg" ContentType="image/jpeg"/>
  <Default Extension="png" ContentType="image/png"/>
  <Default Extension="png&amp;ehk=jY7KMw24ANspIlX8kpAZUg&amp;r=0&amp;pid=OfficeInsert"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3.xml" ContentType="application/vnd.openxmlformats-officedocument.theme+xml"/>
  <Override PartName="/ppt/slideLayouts/slideLayout28.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omments/comment1.xml" ContentType="application/vnd.openxmlformats-officedocument.presentationml.comments+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comments/comment2.xml" ContentType="application/vnd.openxmlformats-officedocument.presentationml.comments+xml"/>
  <Override PartName="/ppt/notesSlides/notesSlide16.xml" ContentType="application/vnd.openxmlformats-officedocument.presentationml.notesSlide+xml"/>
  <Override PartName="/ppt/comments/comment3.xml" ContentType="application/vnd.openxmlformats-officedocument.presentationml.comment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 id="2147483770" r:id="rId2"/>
    <p:sldMasterId id="2147483743" r:id="rId3"/>
    <p:sldMasterId id="2147483765" r:id="rId4"/>
  </p:sldMasterIdLst>
  <p:notesMasterIdLst>
    <p:notesMasterId r:id="rId21"/>
  </p:notesMasterIdLst>
  <p:handoutMasterIdLst>
    <p:handoutMasterId r:id="rId22"/>
  </p:handoutMasterIdLst>
  <p:sldIdLst>
    <p:sldId id="512" r:id="rId5"/>
    <p:sldId id="508" r:id="rId6"/>
    <p:sldId id="536" r:id="rId7"/>
    <p:sldId id="564" r:id="rId8"/>
    <p:sldId id="554" r:id="rId9"/>
    <p:sldId id="547" r:id="rId10"/>
    <p:sldId id="561" r:id="rId11"/>
    <p:sldId id="562" r:id="rId12"/>
    <p:sldId id="563" r:id="rId13"/>
    <p:sldId id="529" r:id="rId14"/>
    <p:sldId id="555" r:id="rId15"/>
    <p:sldId id="556" r:id="rId16"/>
    <p:sldId id="557" r:id="rId17"/>
    <p:sldId id="558" r:id="rId18"/>
    <p:sldId id="559" r:id="rId19"/>
    <p:sldId id="511" r:id="rId20"/>
  </p:sldIdLst>
  <p:sldSz cx="9144000" cy="6858000" type="screen4x3"/>
  <p:notesSz cx="7026275" cy="9312275"/>
  <p:defaultTextStyle>
    <a:defPPr>
      <a:defRPr lang="en-US"/>
    </a:defPPr>
    <a:lvl1pPr algn="l" defTabSz="457200" rtl="0" fontAlgn="base">
      <a:spcBef>
        <a:spcPct val="0"/>
      </a:spcBef>
      <a:spcAft>
        <a:spcPct val="0"/>
      </a:spcAft>
      <a:defRPr kern="1200">
        <a:solidFill>
          <a:schemeClr val="tx1"/>
        </a:solidFill>
        <a:latin typeface="Arial" charset="0"/>
        <a:ea typeface="+mn-ea"/>
        <a:cs typeface="+mn-cs"/>
      </a:defRPr>
    </a:lvl1pPr>
    <a:lvl2pPr marL="457200" algn="l" defTabSz="457200" rtl="0" fontAlgn="base">
      <a:spcBef>
        <a:spcPct val="0"/>
      </a:spcBef>
      <a:spcAft>
        <a:spcPct val="0"/>
      </a:spcAft>
      <a:defRPr kern="1200">
        <a:solidFill>
          <a:schemeClr val="tx1"/>
        </a:solidFill>
        <a:latin typeface="Arial" charset="0"/>
        <a:ea typeface="+mn-ea"/>
        <a:cs typeface="+mn-cs"/>
      </a:defRPr>
    </a:lvl2pPr>
    <a:lvl3pPr marL="914400" algn="l" defTabSz="457200" rtl="0" fontAlgn="base">
      <a:spcBef>
        <a:spcPct val="0"/>
      </a:spcBef>
      <a:spcAft>
        <a:spcPct val="0"/>
      </a:spcAft>
      <a:defRPr kern="1200">
        <a:solidFill>
          <a:schemeClr val="tx1"/>
        </a:solidFill>
        <a:latin typeface="Arial" charset="0"/>
        <a:ea typeface="+mn-ea"/>
        <a:cs typeface="+mn-cs"/>
      </a:defRPr>
    </a:lvl3pPr>
    <a:lvl4pPr marL="1371600" algn="l" defTabSz="457200" rtl="0" fontAlgn="base">
      <a:spcBef>
        <a:spcPct val="0"/>
      </a:spcBef>
      <a:spcAft>
        <a:spcPct val="0"/>
      </a:spcAft>
      <a:defRPr kern="1200">
        <a:solidFill>
          <a:schemeClr val="tx1"/>
        </a:solidFill>
        <a:latin typeface="Arial" charset="0"/>
        <a:ea typeface="+mn-ea"/>
        <a:cs typeface="+mn-cs"/>
      </a:defRPr>
    </a:lvl4pPr>
    <a:lvl5pPr marL="1828800" algn="l" defTabSz="457200"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84" userDrawn="1">
          <p15:clr>
            <a:srgbClr val="A4A3A4"/>
          </p15:clr>
        </p15:guide>
        <p15:guide id="2" pos="2880">
          <p15:clr>
            <a:srgbClr val="A4A3A4"/>
          </p15:clr>
        </p15:guide>
      </p15:sldGuideLst>
    </p:ext>
    <p:ext uri="{2D200454-40CA-4A62-9FC3-DE9A4176ACB9}">
      <p15:notesGuideLst xmlns:p15="http://schemas.microsoft.com/office/powerpoint/2012/main">
        <p15:guide id="1" orient="horz" pos="2928">
          <p15:clr>
            <a:srgbClr val="A4A3A4"/>
          </p15:clr>
        </p15:guide>
        <p15:guide id="2" pos="2160">
          <p15:clr>
            <a:srgbClr val="A4A3A4"/>
          </p15:clr>
        </p15:guide>
        <p15:guide id="3" orient="horz" pos="2933">
          <p15:clr>
            <a:srgbClr val="A4A3A4"/>
          </p15:clr>
        </p15:guide>
        <p15:guide id="4" pos="2213">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Dawn" initials="D" lastIdx="2" clrIdx="0"/>
  <p:cmAuthor id="1" name="Martin, Jeffrey" initials="MJ" lastIdx="23" clrIdx="1">
    <p:extLst>
      <p:ext uri="{19B8F6BF-5375-455C-9EA6-DF929625EA0E}">
        <p15:presenceInfo xmlns:p15="http://schemas.microsoft.com/office/powerpoint/2012/main" userId="S-1-5-21-57468623-3645874306-2879012173-34054" providerId="AD"/>
      </p:ext>
    </p:extLst>
  </p:cmAuthor>
  <p:cmAuthor id="2" name="Bindon, Susan" initials="BS" lastIdx="5" clrIdx="2">
    <p:extLst>
      <p:ext uri="{19B8F6BF-5375-455C-9EA6-DF929625EA0E}">
        <p15:presenceInfo xmlns:p15="http://schemas.microsoft.com/office/powerpoint/2012/main" userId="S-1-5-21-57468623-3645874306-2879012173-34471"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CC00"/>
    <a:srgbClr val="FFCC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8717" autoAdjust="0"/>
    <p:restoredTop sz="71003" autoAdjust="0"/>
  </p:normalViewPr>
  <p:slideViewPr>
    <p:cSldViewPr snapToGrid="0" snapToObjects="1">
      <p:cViewPr varScale="1">
        <p:scale>
          <a:sx n="76" d="100"/>
          <a:sy n="76" d="100"/>
        </p:scale>
        <p:origin x="3080" y="192"/>
      </p:cViewPr>
      <p:guideLst>
        <p:guide orient="horz" pos="2184"/>
        <p:guide pos="2880"/>
      </p:guideLst>
    </p:cSldViewPr>
  </p:slideViewPr>
  <p:outlineViewPr>
    <p:cViewPr>
      <p:scale>
        <a:sx n="33" d="100"/>
        <a:sy n="33" d="100"/>
      </p:scale>
      <p:origin x="0" y="0"/>
    </p:cViewPr>
  </p:outlineViewPr>
  <p:notesTextViewPr>
    <p:cViewPr>
      <p:scale>
        <a:sx n="200" d="100"/>
        <a:sy n="200" d="100"/>
      </p:scale>
      <p:origin x="0" y="0"/>
    </p:cViewPr>
  </p:notesTextViewPr>
  <p:sorterViewPr>
    <p:cViewPr>
      <p:scale>
        <a:sx n="120" d="100"/>
        <a:sy n="120" d="100"/>
      </p:scale>
      <p:origin x="0" y="0"/>
    </p:cViewPr>
  </p:sorterViewPr>
  <p:notesViewPr>
    <p:cSldViewPr snapToGrid="0" snapToObjects="1">
      <p:cViewPr varScale="1">
        <p:scale>
          <a:sx n="65" d="100"/>
          <a:sy n="65" d="100"/>
        </p:scale>
        <p:origin x="3120" y="38"/>
      </p:cViewPr>
      <p:guideLst>
        <p:guide orient="horz" pos="2928"/>
        <p:guide pos="2160"/>
        <p:guide orient="horz" pos="2933"/>
        <p:guide pos="2213"/>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heme" Target="theme/theme1.xml"/><Relationship Id="rId3" Type="http://schemas.openxmlformats.org/officeDocument/2006/relationships/slideMaster" Target="slideMasters/slideMaster3.xml"/><Relationship Id="rId21" Type="http://schemas.openxmlformats.org/officeDocument/2006/relationships/notesMaster" Target="notesMasters/notes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commentAuthors" Target="commentAuthor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handoutMaster" Target="handoutMasters/handoutMaster1.xml"/><Relationship Id="rId27" Type="http://schemas.openxmlformats.org/officeDocument/2006/relationships/tableStyles" Target="tableStyles.xml"/></Relationships>
</file>

<file path=ppt/comments/comment1.xml><?xml version="1.0" encoding="utf-8"?>
<p:cmLst xmlns:a="http://schemas.openxmlformats.org/drawingml/2006/main" xmlns:r="http://schemas.openxmlformats.org/officeDocument/2006/relationships" xmlns:p="http://schemas.openxmlformats.org/presentationml/2006/main">
  <p:cm authorId="1" dt="2018-11-12T15:49:02.422" idx="5">
    <p:pos x="10" y="10"/>
    <p:text>Using social media for UMB work is sensative, and I think there's a policy that should be referenced.</p:text>
    <p:extLst>
      <p:ext uri="{C676402C-5697-4E1C-873F-D02D1690AC5C}">
        <p15:threadingInfo xmlns:p15="http://schemas.microsoft.com/office/powerpoint/2012/main" timeZoneBias="300"/>
      </p:ext>
    </p:extLst>
  </p:cm>
  <p:cm authorId="1" dt="2019-01-03T09:28:14.096" idx="20">
    <p:pos x="10" y="106"/>
    <p:text>Consult with UMSON Communications</p:text>
    <p:extLst>
      <p:ext uri="{C676402C-5697-4E1C-873F-D02D1690AC5C}">
        <p15:threadingInfo xmlns:p15="http://schemas.microsoft.com/office/powerpoint/2012/main" timeZoneBias="300">
          <p15:parentCm authorId="1" idx="5"/>
        </p15:threadingInfo>
      </p:ext>
    </p:extLst>
  </p:cm>
</p:cmLst>
</file>

<file path=ppt/comments/comment2.xml><?xml version="1.0" encoding="utf-8"?>
<p:cmLst xmlns:a="http://schemas.openxmlformats.org/drawingml/2006/main" xmlns:r="http://schemas.openxmlformats.org/officeDocument/2006/relationships" xmlns:p="http://schemas.openxmlformats.org/presentationml/2006/main">
  <p:cm authorId="2" dt="2018-11-27T13:38:00.137" idx="4">
    <p:pos x="10" y="10"/>
    <p:text/>
    <p:extLst>
      <p:ext uri="{C676402C-5697-4E1C-873F-D02D1690AC5C}">
        <p15:threadingInfo xmlns:p15="http://schemas.microsoft.com/office/powerpoint/2012/main" timeZoneBias="300"/>
      </p:ext>
    </p:extLst>
  </p:cm>
  <p:cm authorId="2" dt="2018-11-27T13:38:02.076" idx="5">
    <p:pos x="106" y="106"/>
    <p:text>I would be very careful here to make sure students understand the difference between acknowledgements and co-authoring.  There are strict rules about what constitutes an author--pen to paper, fingers to keyboard.  Not just advisement and coaching.</p:text>
    <p:extLst>
      <p:ext uri="{C676402C-5697-4E1C-873F-D02D1690AC5C}">
        <p15:threadingInfo xmlns:p15="http://schemas.microsoft.com/office/powerpoint/2012/main" timeZoneBias="300"/>
      </p:ext>
    </p:extLst>
  </p:cm>
</p:cmLst>
</file>

<file path=ppt/comments/comment3.xml><?xml version="1.0" encoding="utf-8"?>
<p:cmLst xmlns:a="http://schemas.openxmlformats.org/drawingml/2006/main" xmlns:r="http://schemas.openxmlformats.org/officeDocument/2006/relationships" xmlns:p="http://schemas.openxmlformats.org/presentationml/2006/main">
  <p:cm authorId="1" dt="2019-01-03T09:19:07.433" idx="16">
    <p:pos x="10" y="10"/>
    <p:text>There is a standard wrap-up slide and txt we should add</p:text>
    <p:extLst>
      <p:ext uri="{C676402C-5697-4E1C-873F-D02D1690AC5C}">
        <p15:threadingInfo xmlns:p15="http://schemas.microsoft.com/office/powerpoint/2012/main" timeZoneBias="300"/>
      </p:ext>
    </p:extLst>
  </p:cm>
</p:cmLst>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44719" cy="465614"/>
          </a:xfrm>
          <a:prstGeom prst="rect">
            <a:avLst/>
          </a:prstGeom>
        </p:spPr>
        <p:txBody>
          <a:bodyPr vert="horz" lIns="92473" tIns="46237" rIns="92473" bIns="46237" rtlCol="0"/>
          <a:lstStyle>
            <a:lvl1pPr algn="l" fontAlgn="auto">
              <a:spcBef>
                <a:spcPts val="0"/>
              </a:spcBef>
              <a:spcAft>
                <a:spcPts val="0"/>
              </a:spcAft>
              <a:defRPr sz="1200">
                <a:latin typeface="+mn-lt"/>
              </a:defRPr>
            </a:lvl1pPr>
          </a:lstStyle>
          <a:p>
            <a:pPr>
              <a:defRPr/>
            </a:pPr>
            <a:endParaRPr lang="en-US" dirty="0"/>
          </a:p>
        </p:txBody>
      </p:sp>
      <p:sp>
        <p:nvSpPr>
          <p:cNvPr id="3" name="Date Placeholder 2"/>
          <p:cNvSpPr>
            <a:spLocks noGrp="1"/>
          </p:cNvSpPr>
          <p:nvPr>
            <p:ph type="dt" sz="quarter" idx="1"/>
          </p:nvPr>
        </p:nvSpPr>
        <p:spPr>
          <a:xfrm>
            <a:off x="3979930" y="0"/>
            <a:ext cx="3044719" cy="465614"/>
          </a:xfrm>
          <a:prstGeom prst="rect">
            <a:avLst/>
          </a:prstGeom>
        </p:spPr>
        <p:txBody>
          <a:bodyPr vert="horz" lIns="92473" tIns="46237" rIns="92473" bIns="46237" rtlCol="0"/>
          <a:lstStyle>
            <a:lvl1pPr algn="r" fontAlgn="auto">
              <a:spcBef>
                <a:spcPts val="0"/>
              </a:spcBef>
              <a:spcAft>
                <a:spcPts val="0"/>
              </a:spcAft>
              <a:defRPr sz="1200">
                <a:latin typeface="+mn-lt"/>
              </a:defRPr>
            </a:lvl1pPr>
          </a:lstStyle>
          <a:p>
            <a:pPr>
              <a:defRPr/>
            </a:pPr>
            <a:fld id="{773A753E-2B0D-4C19-A4D4-1A95979CE9A1}" type="datetimeFigureOut">
              <a:rPr lang="en-US"/>
              <a:pPr>
                <a:defRPr/>
              </a:pPr>
              <a:t>1/31/20</a:t>
            </a:fld>
            <a:endParaRPr lang="en-US" dirty="0"/>
          </a:p>
        </p:txBody>
      </p:sp>
      <p:sp>
        <p:nvSpPr>
          <p:cNvPr id="4" name="Footer Placeholder 3"/>
          <p:cNvSpPr>
            <a:spLocks noGrp="1"/>
          </p:cNvSpPr>
          <p:nvPr>
            <p:ph type="ftr" sz="quarter" idx="2"/>
          </p:nvPr>
        </p:nvSpPr>
        <p:spPr>
          <a:xfrm>
            <a:off x="0" y="8845045"/>
            <a:ext cx="3044719" cy="465614"/>
          </a:xfrm>
          <a:prstGeom prst="rect">
            <a:avLst/>
          </a:prstGeom>
        </p:spPr>
        <p:txBody>
          <a:bodyPr vert="horz" lIns="92473" tIns="46237" rIns="92473" bIns="46237" rtlCol="0" anchor="b"/>
          <a:lstStyle>
            <a:lvl1pPr algn="l" fontAlgn="auto">
              <a:spcBef>
                <a:spcPts val="0"/>
              </a:spcBef>
              <a:spcAft>
                <a:spcPts val="0"/>
              </a:spcAft>
              <a:defRPr sz="1200">
                <a:latin typeface="+mn-lt"/>
              </a:defRPr>
            </a:lvl1pPr>
          </a:lstStyle>
          <a:p>
            <a:pPr>
              <a:defRPr/>
            </a:pPr>
            <a:r>
              <a:rPr lang="en-US"/>
              <a:t>@debra_bingham</a:t>
            </a:r>
            <a:endParaRPr lang="en-US" dirty="0"/>
          </a:p>
        </p:txBody>
      </p:sp>
      <p:sp>
        <p:nvSpPr>
          <p:cNvPr id="5" name="Slide Number Placeholder 4"/>
          <p:cNvSpPr>
            <a:spLocks noGrp="1"/>
          </p:cNvSpPr>
          <p:nvPr>
            <p:ph type="sldNum" sz="quarter" idx="3"/>
          </p:nvPr>
        </p:nvSpPr>
        <p:spPr>
          <a:xfrm>
            <a:off x="3979930" y="8845045"/>
            <a:ext cx="3044719" cy="465614"/>
          </a:xfrm>
          <a:prstGeom prst="rect">
            <a:avLst/>
          </a:prstGeom>
        </p:spPr>
        <p:txBody>
          <a:bodyPr vert="horz" lIns="92473" tIns="46237" rIns="92473" bIns="46237" rtlCol="0" anchor="b"/>
          <a:lstStyle>
            <a:lvl1pPr algn="r" fontAlgn="auto">
              <a:spcBef>
                <a:spcPts val="0"/>
              </a:spcBef>
              <a:spcAft>
                <a:spcPts val="0"/>
              </a:spcAft>
              <a:defRPr sz="1200">
                <a:latin typeface="+mn-lt"/>
              </a:defRPr>
            </a:lvl1pPr>
          </a:lstStyle>
          <a:p>
            <a:pPr>
              <a:defRPr/>
            </a:pPr>
            <a:fld id="{1E9E6255-8B69-4E94-B2DF-F4779BF66F6E}" type="slidenum">
              <a:rPr lang="en-US"/>
              <a:pPr>
                <a:defRPr/>
              </a:pPr>
              <a:t>‹#›</a:t>
            </a:fld>
            <a:endParaRPr lang="en-US" dirty="0"/>
          </a:p>
        </p:txBody>
      </p:sp>
    </p:spTree>
    <p:extLst>
      <p:ext uri="{BB962C8B-B14F-4D97-AF65-F5344CB8AC3E}">
        <p14:creationId xmlns:p14="http://schemas.microsoft.com/office/powerpoint/2010/main" val="3441339006"/>
      </p:ext>
    </p:extLst>
  </p:cSld>
  <p:clrMap bg1="lt1" tx1="dk1" bg2="lt2" tx2="dk2" accent1="accent1" accent2="accent2" accent3="accent3" accent4="accent4" accent5="accent5" accent6="accent6" hlink="hlink" folHlink="folHlink"/>
  <p:hf hd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44719" cy="465614"/>
          </a:xfrm>
          <a:prstGeom prst="rect">
            <a:avLst/>
          </a:prstGeom>
        </p:spPr>
        <p:txBody>
          <a:bodyPr vert="horz" lIns="92473" tIns="46237" rIns="92473" bIns="46237" rtlCol="0"/>
          <a:lstStyle>
            <a:lvl1pPr algn="l" fontAlgn="auto">
              <a:spcBef>
                <a:spcPts val="0"/>
              </a:spcBef>
              <a:spcAft>
                <a:spcPts val="0"/>
              </a:spcAft>
              <a:defRPr sz="1200">
                <a:latin typeface="+mn-lt"/>
              </a:defRPr>
            </a:lvl1pPr>
          </a:lstStyle>
          <a:p>
            <a:pPr>
              <a:defRPr/>
            </a:pPr>
            <a:endParaRPr lang="en-US" dirty="0"/>
          </a:p>
        </p:txBody>
      </p:sp>
      <p:sp>
        <p:nvSpPr>
          <p:cNvPr id="3" name="Date Placeholder 2"/>
          <p:cNvSpPr>
            <a:spLocks noGrp="1"/>
          </p:cNvSpPr>
          <p:nvPr>
            <p:ph type="dt" idx="1"/>
          </p:nvPr>
        </p:nvSpPr>
        <p:spPr>
          <a:xfrm>
            <a:off x="3979930" y="0"/>
            <a:ext cx="3044719" cy="465614"/>
          </a:xfrm>
          <a:prstGeom prst="rect">
            <a:avLst/>
          </a:prstGeom>
        </p:spPr>
        <p:txBody>
          <a:bodyPr vert="horz" lIns="92473" tIns="46237" rIns="92473" bIns="46237" rtlCol="0"/>
          <a:lstStyle>
            <a:lvl1pPr algn="r" fontAlgn="auto">
              <a:spcBef>
                <a:spcPts val="0"/>
              </a:spcBef>
              <a:spcAft>
                <a:spcPts val="0"/>
              </a:spcAft>
              <a:defRPr sz="1200">
                <a:latin typeface="+mn-lt"/>
              </a:defRPr>
            </a:lvl1pPr>
          </a:lstStyle>
          <a:p>
            <a:pPr>
              <a:defRPr/>
            </a:pPr>
            <a:fld id="{E2A8C18E-4314-445F-B287-2D776743DE73}" type="datetimeFigureOut">
              <a:rPr lang="en-US"/>
              <a:pPr>
                <a:defRPr/>
              </a:pPr>
              <a:t>1/31/20</a:t>
            </a:fld>
            <a:endParaRPr lang="en-US" dirty="0"/>
          </a:p>
        </p:txBody>
      </p:sp>
      <p:sp>
        <p:nvSpPr>
          <p:cNvPr id="4" name="Slide Image Placeholder 3"/>
          <p:cNvSpPr>
            <a:spLocks noGrp="1" noRot="1" noChangeAspect="1"/>
          </p:cNvSpPr>
          <p:nvPr>
            <p:ph type="sldImg" idx="2"/>
          </p:nvPr>
        </p:nvSpPr>
        <p:spPr>
          <a:xfrm>
            <a:off x="1185863" y="698500"/>
            <a:ext cx="4654550" cy="3490913"/>
          </a:xfrm>
          <a:prstGeom prst="rect">
            <a:avLst/>
          </a:prstGeom>
          <a:noFill/>
          <a:ln w="12700">
            <a:solidFill>
              <a:prstClr val="black"/>
            </a:solidFill>
          </a:ln>
        </p:spPr>
        <p:txBody>
          <a:bodyPr vert="horz" lIns="92473" tIns="46237" rIns="92473" bIns="46237" rtlCol="0" anchor="ctr"/>
          <a:lstStyle/>
          <a:p>
            <a:pPr lvl="0"/>
            <a:endParaRPr lang="en-US" noProof="0" dirty="0"/>
          </a:p>
        </p:txBody>
      </p:sp>
      <p:sp>
        <p:nvSpPr>
          <p:cNvPr id="5" name="Notes Placeholder 4"/>
          <p:cNvSpPr>
            <a:spLocks noGrp="1"/>
          </p:cNvSpPr>
          <p:nvPr>
            <p:ph type="body" sz="quarter" idx="3"/>
          </p:nvPr>
        </p:nvSpPr>
        <p:spPr>
          <a:xfrm>
            <a:off x="702628" y="4423331"/>
            <a:ext cx="5621020" cy="4190524"/>
          </a:xfrm>
          <a:prstGeom prst="rect">
            <a:avLst/>
          </a:prstGeom>
        </p:spPr>
        <p:txBody>
          <a:bodyPr vert="horz" lIns="92473" tIns="46237" rIns="92473" bIns="46237"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845045"/>
            <a:ext cx="3044719" cy="465614"/>
          </a:xfrm>
          <a:prstGeom prst="rect">
            <a:avLst/>
          </a:prstGeom>
        </p:spPr>
        <p:txBody>
          <a:bodyPr vert="horz" lIns="92473" tIns="46237" rIns="92473" bIns="46237" rtlCol="0" anchor="b"/>
          <a:lstStyle>
            <a:lvl1pPr algn="l" fontAlgn="auto">
              <a:spcBef>
                <a:spcPts val="0"/>
              </a:spcBef>
              <a:spcAft>
                <a:spcPts val="0"/>
              </a:spcAft>
              <a:defRPr sz="1200">
                <a:latin typeface="+mn-lt"/>
              </a:defRPr>
            </a:lvl1pPr>
          </a:lstStyle>
          <a:p>
            <a:pPr>
              <a:defRPr/>
            </a:pPr>
            <a:r>
              <a:rPr lang="en-US"/>
              <a:t>@debra_bingham</a:t>
            </a:r>
            <a:endParaRPr lang="en-US" dirty="0"/>
          </a:p>
        </p:txBody>
      </p:sp>
      <p:sp>
        <p:nvSpPr>
          <p:cNvPr id="7" name="Slide Number Placeholder 6"/>
          <p:cNvSpPr>
            <a:spLocks noGrp="1"/>
          </p:cNvSpPr>
          <p:nvPr>
            <p:ph type="sldNum" sz="quarter" idx="5"/>
          </p:nvPr>
        </p:nvSpPr>
        <p:spPr>
          <a:xfrm>
            <a:off x="3979930" y="8845045"/>
            <a:ext cx="3044719" cy="465614"/>
          </a:xfrm>
          <a:prstGeom prst="rect">
            <a:avLst/>
          </a:prstGeom>
        </p:spPr>
        <p:txBody>
          <a:bodyPr vert="horz" lIns="92473" tIns="46237" rIns="92473" bIns="46237" rtlCol="0" anchor="b"/>
          <a:lstStyle>
            <a:lvl1pPr algn="r" fontAlgn="auto">
              <a:spcBef>
                <a:spcPts val="0"/>
              </a:spcBef>
              <a:spcAft>
                <a:spcPts val="0"/>
              </a:spcAft>
              <a:defRPr sz="1200">
                <a:latin typeface="+mn-lt"/>
              </a:defRPr>
            </a:lvl1pPr>
          </a:lstStyle>
          <a:p>
            <a:pPr>
              <a:defRPr/>
            </a:pPr>
            <a:fld id="{7393DE49-EDDC-418F-B0EE-9FDAADAE9BD1}" type="slidenum">
              <a:rPr lang="en-US"/>
              <a:pPr>
                <a:defRPr/>
              </a:pPr>
              <a:t>‹#›</a:t>
            </a:fld>
            <a:endParaRPr lang="en-US" dirty="0"/>
          </a:p>
        </p:txBody>
      </p:sp>
    </p:spTree>
    <p:extLst>
      <p:ext uri="{BB962C8B-B14F-4D97-AF65-F5344CB8AC3E}">
        <p14:creationId xmlns:p14="http://schemas.microsoft.com/office/powerpoint/2010/main" val="2528770881"/>
      </p:ext>
    </p:extLst>
  </p:cSld>
  <p:clrMap bg1="lt1" tx1="dk1" bg2="lt2" tx2="dk2" accent1="accent1" accent2="accent2" accent3="accent3" accent4="accent4" accent5="accent5" accent6="accent6" hlink="hlink" folHlink="folHlink"/>
  <p:hf hdr="0" dt="0"/>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Welcome to the University of Maryland School of Nursing’s Quality</a:t>
            </a:r>
            <a:r>
              <a:rPr lang="en-US" baseline="0" dirty="0"/>
              <a:t> Improvement Briefs.</a:t>
            </a:r>
          </a:p>
          <a:p>
            <a:endParaRPr lang="en-US" dirty="0"/>
          </a:p>
          <a:p>
            <a:r>
              <a:rPr lang="en-US" dirty="0"/>
              <a:t>My name is Susan Bindon and I am an Assistant Professor in the Institute for Educators and Director of the Post-Master’s DNP Program here at the University of Maryland School of Nursing. </a:t>
            </a:r>
            <a:endParaRPr lang="en-US" dirty="0">
              <a:cs typeface="Calibri"/>
            </a:endParaRPr>
          </a:p>
          <a:p>
            <a:endParaRPr lang="en-US" dirty="0"/>
          </a:p>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Today's</a:t>
            </a:r>
            <a:r>
              <a:rPr lang="en-US" baseline="0" dirty="0"/>
              <a:t> presentation is titled: Dissemination of DNP Quality Improvement Projects</a:t>
            </a:r>
            <a:endParaRPr lang="en-US" baseline="0" dirty="0">
              <a:cs typeface="Calibri"/>
            </a:endParaRPr>
          </a:p>
          <a:p>
            <a:endParaRPr lang="en-US" dirty="0"/>
          </a:p>
        </p:txBody>
      </p:sp>
      <p:sp>
        <p:nvSpPr>
          <p:cNvPr id="4" name="Footer Placeholder 3"/>
          <p:cNvSpPr>
            <a:spLocks noGrp="1"/>
          </p:cNvSpPr>
          <p:nvPr>
            <p:ph type="ftr" sz="quarter"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Calibri"/>
                <a:ea typeface="+mn-ea"/>
                <a:cs typeface="+mn-cs"/>
              </a:rPr>
              <a:t>@debra_bingham</a:t>
            </a:r>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
        <p:nvSpPr>
          <p:cNvPr id="5" name="Slide Number Placeholder 4"/>
          <p:cNvSpPr>
            <a:spLocks noGrp="1"/>
          </p:cNvSpPr>
          <p:nvPr>
            <p:ph type="sldNum" sz="quarter" idx="11"/>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393DE49-EDDC-418F-B0EE-9FDAADAE9BD1}"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23669803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objectives for this presentation are to:</a:t>
            </a:r>
          </a:p>
          <a:p>
            <a:r>
              <a:rPr lang="en-US" dirty="0"/>
              <a:t>Describe what dissemination is.</a:t>
            </a:r>
          </a:p>
          <a:p>
            <a:r>
              <a:rPr lang="en-US" dirty="0"/>
              <a:t>Discuss the benefits of dissemination and help to identify resources that can support dissemination efforts. </a:t>
            </a:r>
            <a:endParaRPr lang="en-US" dirty="0">
              <a:cs typeface="Calibri"/>
            </a:endParaRPr>
          </a:p>
          <a:p>
            <a:endParaRPr lang="en-US" dirty="0"/>
          </a:p>
        </p:txBody>
      </p:sp>
      <p:sp>
        <p:nvSpPr>
          <p:cNvPr id="4" name="Footer Placeholder 3"/>
          <p:cNvSpPr>
            <a:spLocks noGrp="1"/>
          </p:cNvSpPr>
          <p:nvPr>
            <p:ph type="ftr" sz="quarter" idx="10"/>
          </p:nvPr>
        </p:nvSpPr>
        <p:spPr/>
        <p:txBody>
          <a:bodyPr/>
          <a:lstStyle/>
          <a:p>
            <a:pPr>
              <a:defRPr/>
            </a:pPr>
            <a:r>
              <a:rPr lang="en-US"/>
              <a:t>@debra_bingham</a:t>
            </a:r>
            <a:endParaRPr lang="en-US" dirty="0"/>
          </a:p>
        </p:txBody>
      </p:sp>
      <p:sp>
        <p:nvSpPr>
          <p:cNvPr id="5" name="Slide Number Placeholder 4"/>
          <p:cNvSpPr>
            <a:spLocks noGrp="1"/>
          </p:cNvSpPr>
          <p:nvPr>
            <p:ph type="sldNum" sz="quarter" idx="11"/>
          </p:nvPr>
        </p:nvSpPr>
        <p:spPr/>
        <p:txBody>
          <a:bodyPr/>
          <a:lstStyle/>
          <a:p>
            <a:pPr>
              <a:defRPr/>
            </a:pPr>
            <a:fld id="{7393DE49-EDDC-418F-B0EE-9FDAADAE9BD1}" type="slidenum">
              <a:rPr lang="en-US" smtClean="0"/>
              <a:pPr>
                <a:defRPr/>
              </a:pPr>
              <a:t>2</a:t>
            </a:fld>
            <a:endParaRPr lang="en-US" dirty="0"/>
          </a:p>
        </p:txBody>
      </p:sp>
    </p:spTree>
    <p:extLst>
      <p:ext uri="{BB962C8B-B14F-4D97-AF65-F5344CB8AC3E}">
        <p14:creationId xmlns:p14="http://schemas.microsoft.com/office/powerpoint/2010/main" val="43027642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According to the Cambridge Dictionary the definition of dissemination is to spread or give out news, information, and/or ideas to many people. Building on this idea of sharing or spreading news and ideas, we want to connect this and make it relevant to your DNP projects.  </a:t>
            </a:r>
          </a:p>
        </p:txBody>
      </p:sp>
      <p:sp>
        <p:nvSpPr>
          <p:cNvPr id="4" name="Footer Placeholder 3"/>
          <p:cNvSpPr>
            <a:spLocks noGrp="1"/>
          </p:cNvSpPr>
          <p:nvPr>
            <p:ph type="ftr" sz="quarter" idx="10"/>
          </p:nvPr>
        </p:nvSpPr>
        <p:spPr/>
        <p:txBody>
          <a:bodyPr/>
          <a:lstStyle/>
          <a:p>
            <a:pPr>
              <a:defRPr/>
            </a:pPr>
            <a:r>
              <a:rPr lang="en-US"/>
              <a:t>@debra_bingham</a:t>
            </a:r>
            <a:endParaRPr lang="en-US" dirty="0"/>
          </a:p>
        </p:txBody>
      </p:sp>
      <p:sp>
        <p:nvSpPr>
          <p:cNvPr id="5" name="Slide Number Placeholder 4"/>
          <p:cNvSpPr>
            <a:spLocks noGrp="1"/>
          </p:cNvSpPr>
          <p:nvPr>
            <p:ph type="sldNum" sz="quarter" idx="11"/>
          </p:nvPr>
        </p:nvSpPr>
        <p:spPr/>
        <p:txBody>
          <a:bodyPr/>
          <a:lstStyle/>
          <a:p>
            <a:pPr>
              <a:defRPr/>
            </a:pPr>
            <a:fld id="{7393DE49-EDDC-418F-B0EE-9FDAADAE9BD1}" type="slidenum">
              <a:rPr lang="en-US" smtClean="0"/>
              <a:pPr>
                <a:defRPr/>
              </a:pPr>
              <a:t>3</a:t>
            </a:fld>
            <a:endParaRPr lang="en-US" dirty="0"/>
          </a:p>
        </p:txBody>
      </p:sp>
    </p:spTree>
    <p:extLst>
      <p:ext uri="{BB962C8B-B14F-4D97-AF65-F5344CB8AC3E}">
        <p14:creationId xmlns:p14="http://schemas.microsoft.com/office/powerpoint/2010/main" val="36573358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 you are planning your project, you should</a:t>
            </a:r>
            <a:r>
              <a:rPr lang="en-US" baseline="0" dirty="0"/>
              <a:t> also be thinking about how you will share your results, and maybe even lessons learned in the process. Consider disseminating both internally and externally. Your practice site will be interested, of course, and you will present to the team there. You can also think about sharing to a broader audience by way of posters, presentations, and even publications. Always be thinking about who needs to know about your work, and what will be the best format in which to share it. You will be amazed how one conversation or presentation leads to another as you work gains momentum. </a:t>
            </a:r>
            <a:endParaRPr lang="en-US" dirty="0"/>
          </a:p>
        </p:txBody>
      </p:sp>
      <p:sp>
        <p:nvSpPr>
          <p:cNvPr id="4" name="Footer Placeholder 3"/>
          <p:cNvSpPr>
            <a:spLocks noGrp="1"/>
          </p:cNvSpPr>
          <p:nvPr>
            <p:ph type="ftr" sz="quarter" idx="10"/>
          </p:nvPr>
        </p:nvSpPr>
        <p:spPr/>
        <p:txBody>
          <a:bodyPr/>
          <a:lstStyle/>
          <a:p>
            <a:pPr>
              <a:defRPr/>
            </a:pPr>
            <a:r>
              <a:rPr lang="en-US"/>
              <a:t>@debra_bingham</a:t>
            </a:r>
            <a:endParaRPr lang="en-US" dirty="0"/>
          </a:p>
        </p:txBody>
      </p:sp>
      <p:sp>
        <p:nvSpPr>
          <p:cNvPr id="5" name="Slide Number Placeholder 4"/>
          <p:cNvSpPr>
            <a:spLocks noGrp="1"/>
          </p:cNvSpPr>
          <p:nvPr>
            <p:ph type="sldNum" sz="quarter" idx="11"/>
          </p:nvPr>
        </p:nvSpPr>
        <p:spPr/>
        <p:txBody>
          <a:bodyPr/>
          <a:lstStyle/>
          <a:p>
            <a:pPr>
              <a:defRPr/>
            </a:pPr>
            <a:fld id="{7393DE49-EDDC-418F-B0EE-9FDAADAE9BD1}" type="slidenum">
              <a:rPr lang="en-US" smtClean="0"/>
              <a:pPr>
                <a:defRPr/>
              </a:pPr>
              <a:t>4</a:t>
            </a:fld>
            <a:endParaRPr lang="en-US" dirty="0"/>
          </a:p>
        </p:txBody>
      </p:sp>
    </p:spTree>
    <p:extLst>
      <p:ext uri="{BB962C8B-B14F-4D97-AF65-F5344CB8AC3E}">
        <p14:creationId xmlns:p14="http://schemas.microsoft.com/office/powerpoint/2010/main" val="376521213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We recommend that you disseminate your work as broadly as you can. You worked hard on your DNP project. Others can benefit from you sharing your work with them. Sharing your work will also provide you opportunities to network more effectively with others which can lead to opportunities.</a:t>
            </a:r>
          </a:p>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Giving a formal presentation will expand your abilities as a scholar. You’ll get insights from others when you share your work. Publications</a:t>
            </a:r>
            <a:r>
              <a:rPr lang="en-US" baseline="0" dirty="0"/>
              <a:t> will endure and are available to the broadest audience.  </a:t>
            </a:r>
            <a:endParaRPr lang="en-US" dirty="0"/>
          </a:p>
          <a:p>
            <a:endParaRPr lang="en-US" dirty="0"/>
          </a:p>
          <a:p>
            <a:r>
              <a:rPr lang="en-US" dirty="0"/>
              <a:t>And last but not least, sharing your work will help expand local and national efforts to improve healthcare.</a:t>
            </a:r>
          </a:p>
          <a:p>
            <a:endParaRPr lang="en-US" dirty="0"/>
          </a:p>
          <a:p>
            <a:r>
              <a:rPr lang="en-US" dirty="0"/>
              <a:t>So look for as many opportunities as possible to disseminate your work.  Don’t hold back.</a:t>
            </a:r>
          </a:p>
          <a:p>
            <a:endParaRPr lang="en-US" dirty="0"/>
          </a:p>
        </p:txBody>
      </p:sp>
      <p:sp>
        <p:nvSpPr>
          <p:cNvPr id="4" name="Footer Placeholder 3"/>
          <p:cNvSpPr>
            <a:spLocks noGrp="1"/>
          </p:cNvSpPr>
          <p:nvPr>
            <p:ph type="ftr" sz="quarter" idx="10"/>
          </p:nvPr>
        </p:nvSpPr>
        <p:spPr/>
        <p:txBody>
          <a:bodyPr/>
          <a:lstStyle/>
          <a:p>
            <a:pPr>
              <a:defRPr/>
            </a:pPr>
            <a:r>
              <a:rPr lang="en-US"/>
              <a:t>@debra_bingham</a:t>
            </a:r>
            <a:endParaRPr lang="en-US" dirty="0"/>
          </a:p>
        </p:txBody>
      </p:sp>
      <p:sp>
        <p:nvSpPr>
          <p:cNvPr id="5" name="Slide Number Placeholder 4"/>
          <p:cNvSpPr>
            <a:spLocks noGrp="1"/>
          </p:cNvSpPr>
          <p:nvPr>
            <p:ph type="sldNum" sz="quarter" idx="11"/>
          </p:nvPr>
        </p:nvSpPr>
        <p:spPr/>
        <p:txBody>
          <a:bodyPr/>
          <a:lstStyle/>
          <a:p>
            <a:pPr>
              <a:defRPr/>
            </a:pPr>
            <a:fld id="{7393DE49-EDDC-418F-B0EE-9FDAADAE9BD1}" type="slidenum">
              <a:rPr lang="en-US" smtClean="0"/>
              <a:pPr>
                <a:defRPr/>
              </a:pPr>
              <a:t>5</a:t>
            </a:fld>
            <a:endParaRPr lang="en-US" dirty="0"/>
          </a:p>
        </p:txBody>
      </p:sp>
    </p:spTree>
    <p:extLst>
      <p:ext uri="{BB962C8B-B14F-4D97-AF65-F5344CB8AC3E}">
        <p14:creationId xmlns:p14="http://schemas.microsoft.com/office/powerpoint/2010/main" val="322383537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 are many options students can use to disseminate their work.  Let people know</a:t>
            </a:r>
            <a:r>
              <a:rPr lang="en-US" baseline="0" dirty="0"/>
              <a:t> about your expertise!</a:t>
            </a:r>
            <a:endParaRPr lang="en-US" dirty="0"/>
          </a:p>
          <a:p>
            <a:r>
              <a:rPr lang="en-US" dirty="0"/>
              <a:t>Examples include:</a:t>
            </a:r>
          </a:p>
          <a:p>
            <a:r>
              <a:rPr lang="en-US" dirty="0"/>
              <a:t>Staff meetings</a:t>
            </a:r>
            <a:r>
              <a:rPr lang="en-US" dirty="0">
                <a:solidFill>
                  <a:srgbClr val="FF0000"/>
                </a:solidFill>
              </a:rPr>
              <a:t> </a:t>
            </a:r>
            <a:r>
              <a:rPr lang="en-US" dirty="0"/>
              <a:t>and/or councils</a:t>
            </a:r>
          </a:p>
          <a:p>
            <a:r>
              <a:rPr lang="en-US" dirty="0"/>
              <a:t>Grand rounds</a:t>
            </a:r>
          </a:p>
          <a:p>
            <a:r>
              <a:rPr lang="en-US" dirty="0"/>
              <a:t>Publications, presentations, posters</a:t>
            </a:r>
          </a:p>
          <a:p>
            <a:r>
              <a:rPr lang="en-US" dirty="0"/>
              <a:t>Social media, </a:t>
            </a:r>
            <a:r>
              <a:rPr lang="en-US" sz="1100" dirty="0"/>
              <a:t>(</a:t>
            </a:r>
            <a:r>
              <a:rPr lang="en-US" sz="1050" dirty="0"/>
              <a:t>Twitter, Facebook, Instagram, LinkedIn).</a:t>
            </a:r>
            <a:r>
              <a:rPr lang="en-US" sz="1050" baseline="0" dirty="0"/>
              <a:t>  We recommend of course using a professional vs. personal account for sharing your work.  </a:t>
            </a:r>
            <a:endParaRPr lang="en-US" sz="1050" dirty="0"/>
          </a:p>
          <a:p>
            <a:r>
              <a:rPr lang="en-US" dirty="0"/>
              <a:t>Webinars, abstracts, newsletters</a:t>
            </a:r>
          </a:p>
          <a:p>
            <a:r>
              <a:rPr lang="en-US" dirty="0"/>
              <a:t>Executive summaries</a:t>
            </a:r>
            <a:endParaRPr lang="en-US" strike="sngStrike" dirty="0"/>
          </a:p>
        </p:txBody>
      </p:sp>
      <p:sp>
        <p:nvSpPr>
          <p:cNvPr id="4" name="Footer Placeholder 3"/>
          <p:cNvSpPr>
            <a:spLocks noGrp="1"/>
          </p:cNvSpPr>
          <p:nvPr>
            <p:ph type="ftr" sz="quarter" idx="10"/>
          </p:nvPr>
        </p:nvSpPr>
        <p:spPr/>
        <p:txBody>
          <a:bodyPr/>
          <a:lstStyle/>
          <a:p>
            <a:pPr>
              <a:defRPr/>
            </a:pPr>
            <a:r>
              <a:rPr lang="en-US"/>
              <a:t>@debra_bingham</a:t>
            </a:r>
            <a:endParaRPr lang="en-US" dirty="0"/>
          </a:p>
        </p:txBody>
      </p:sp>
      <p:sp>
        <p:nvSpPr>
          <p:cNvPr id="5" name="Slide Number Placeholder 4"/>
          <p:cNvSpPr>
            <a:spLocks noGrp="1"/>
          </p:cNvSpPr>
          <p:nvPr>
            <p:ph type="sldNum" sz="quarter" idx="11"/>
          </p:nvPr>
        </p:nvSpPr>
        <p:spPr/>
        <p:txBody>
          <a:bodyPr/>
          <a:lstStyle/>
          <a:p>
            <a:pPr>
              <a:defRPr/>
            </a:pPr>
            <a:fld id="{7393DE49-EDDC-418F-B0EE-9FDAADAE9BD1}" type="slidenum">
              <a:rPr lang="en-US" smtClean="0"/>
              <a:pPr>
                <a:defRPr/>
              </a:pPr>
              <a:t>6</a:t>
            </a:fld>
            <a:endParaRPr lang="en-US" dirty="0"/>
          </a:p>
        </p:txBody>
      </p:sp>
    </p:spTree>
    <p:extLst>
      <p:ext uri="{BB962C8B-B14F-4D97-AF65-F5344CB8AC3E}">
        <p14:creationId xmlns:p14="http://schemas.microsoft.com/office/powerpoint/2010/main" val="305744739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a:t>
            </a:r>
            <a:r>
              <a:rPr lang="en-US" baseline="0" dirty="0"/>
              <a:t> we’ve mentioned, the</a:t>
            </a:r>
            <a:r>
              <a:rPr lang="en-US" dirty="0"/>
              <a:t>re are many options a scholar can use to disseminate their work.  How</a:t>
            </a:r>
            <a:r>
              <a:rPr lang="en-US" baseline="0" dirty="0"/>
              <a:t> you decide to display your data often depends on the type of project and the chosen venue or audience.  Here are some ideas to consider.</a:t>
            </a:r>
            <a:endParaRPr lang="en-US" dirty="0"/>
          </a:p>
          <a:p>
            <a:pPr marL="171450" indent="-171450">
              <a:buFont typeface="Arial" panose="020B0604020202020204" pitchFamily="34" charset="0"/>
              <a:buChar char="•"/>
            </a:pPr>
            <a:r>
              <a:rPr lang="en-US" dirty="0"/>
              <a:t>Info-graphics are easy to</a:t>
            </a:r>
            <a:r>
              <a:rPr lang="en-US" baseline="0" dirty="0"/>
              <a:t> create and are a great way to visually display your project.  Several free software programs and templates are available online. They are easy to share, print, or imbed in other media. </a:t>
            </a:r>
            <a:endParaRPr lang="en-US" dirty="0"/>
          </a:p>
          <a:p>
            <a:pPr marL="0" indent="0">
              <a:buFont typeface="Arial" panose="020B0604020202020204" pitchFamily="34" charset="0"/>
              <a:buNone/>
            </a:pPr>
            <a:endParaRPr lang="en-US" dirty="0"/>
          </a:p>
          <a:p>
            <a:r>
              <a:rPr lang="en-US" dirty="0"/>
              <a:t>The next three slides provide a few dissemination tips for using social media, developing a manuscript for publication, and posters and presentations.</a:t>
            </a:r>
          </a:p>
        </p:txBody>
      </p:sp>
      <p:sp>
        <p:nvSpPr>
          <p:cNvPr id="4" name="Footer Placeholder 3"/>
          <p:cNvSpPr>
            <a:spLocks noGrp="1"/>
          </p:cNvSpPr>
          <p:nvPr>
            <p:ph type="ftr" sz="quarter" idx="10"/>
          </p:nvPr>
        </p:nvSpPr>
        <p:spPr/>
        <p:txBody>
          <a:bodyPr/>
          <a:lstStyle/>
          <a:p>
            <a:pPr>
              <a:defRPr/>
            </a:pPr>
            <a:r>
              <a:rPr lang="en-US"/>
              <a:t>@debra_bingham</a:t>
            </a:r>
            <a:endParaRPr lang="en-US" dirty="0"/>
          </a:p>
        </p:txBody>
      </p:sp>
      <p:sp>
        <p:nvSpPr>
          <p:cNvPr id="5" name="Slide Number Placeholder 4"/>
          <p:cNvSpPr>
            <a:spLocks noGrp="1"/>
          </p:cNvSpPr>
          <p:nvPr>
            <p:ph type="sldNum" sz="quarter" idx="11"/>
          </p:nvPr>
        </p:nvSpPr>
        <p:spPr/>
        <p:txBody>
          <a:bodyPr/>
          <a:lstStyle/>
          <a:p>
            <a:pPr>
              <a:defRPr/>
            </a:pPr>
            <a:fld id="{7393DE49-EDDC-418F-B0EE-9FDAADAE9BD1}" type="slidenum">
              <a:rPr lang="en-US" smtClean="0"/>
              <a:pPr>
                <a:defRPr/>
              </a:pPr>
              <a:t>7</a:t>
            </a:fld>
            <a:endParaRPr lang="en-US" dirty="0"/>
          </a:p>
        </p:txBody>
      </p:sp>
    </p:spTree>
    <p:extLst>
      <p:ext uri="{BB962C8B-B14F-4D97-AF65-F5344CB8AC3E}">
        <p14:creationId xmlns:p14="http://schemas.microsoft.com/office/powerpoint/2010/main" val="249560741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Formal publications and posters</a:t>
            </a:r>
            <a:r>
              <a:rPr lang="en-US" baseline="0" dirty="0"/>
              <a:t> require clear, concise presentation of data to support and add to your written words.  Tables and figures should be self-explanatory and should help the reader quickly see patterns, trends, and key outcomes. Page space comes at a premium, so be sure to carefully choose what and how you want to include.  Statisticians, librarians, peers, faculty, and editors can be a big help here. </a:t>
            </a:r>
            <a:endParaRPr lang="en-US" dirty="0"/>
          </a:p>
        </p:txBody>
      </p:sp>
      <p:sp>
        <p:nvSpPr>
          <p:cNvPr id="4" name="Footer Placeholder 3"/>
          <p:cNvSpPr>
            <a:spLocks noGrp="1"/>
          </p:cNvSpPr>
          <p:nvPr>
            <p:ph type="ftr" sz="quarter" idx="10"/>
          </p:nvPr>
        </p:nvSpPr>
        <p:spPr/>
        <p:txBody>
          <a:bodyPr/>
          <a:lstStyle/>
          <a:p>
            <a:pPr>
              <a:defRPr/>
            </a:pPr>
            <a:r>
              <a:rPr lang="en-US"/>
              <a:t>@debra_bingham</a:t>
            </a:r>
            <a:endParaRPr lang="en-US" dirty="0"/>
          </a:p>
        </p:txBody>
      </p:sp>
      <p:sp>
        <p:nvSpPr>
          <p:cNvPr id="5" name="Slide Number Placeholder 4"/>
          <p:cNvSpPr>
            <a:spLocks noGrp="1"/>
          </p:cNvSpPr>
          <p:nvPr>
            <p:ph type="sldNum" sz="quarter" idx="11"/>
          </p:nvPr>
        </p:nvSpPr>
        <p:spPr/>
        <p:txBody>
          <a:bodyPr/>
          <a:lstStyle/>
          <a:p>
            <a:pPr>
              <a:defRPr/>
            </a:pPr>
            <a:fld id="{7393DE49-EDDC-418F-B0EE-9FDAADAE9BD1}" type="slidenum">
              <a:rPr lang="en-US" smtClean="0"/>
              <a:pPr>
                <a:defRPr/>
              </a:pPr>
              <a:t>8</a:t>
            </a:fld>
            <a:endParaRPr lang="en-US" dirty="0"/>
          </a:p>
        </p:txBody>
      </p:sp>
    </p:spTree>
    <p:extLst>
      <p:ext uri="{BB962C8B-B14F-4D97-AF65-F5344CB8AC3E}">
        <p14:creationId xmlns:p14="http://schemas.microsoft.com/office/powerpoint/2010/main" val="77657837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a:t>
            </a:r>
            <a:r>
              <a:rPr lang="en-US" baseline="0" dirty="0"/>
              <a:t> slide depicts a typical poster template with some key areas highlighted.  Different venues may require a specific poster size or may dictate what is to be included, be sure to check before finalizing your work.  </a:t>
            </a:r>
            <a:endParaRPr lang="en-US" dirty="0"/>
          </a:p>
        </p:txBody>
      </p:sp>
      <p:sp>
        <p:nvSpPr>
          <p:cNvPr id="4" name="Footer Placeholder 3"/>
          <p:cNvSpPr>
            <a:spLocks noGrp="1"/>
          </p:cNvSpPr>
          <p:nvPr>
            <p:ph type="ftr" sz="quarter" idx="10"/>
          </p:nvPr>
        </p:nvSpPr>
        <p:spPr/>
        <p:txBody>
          <a:bodyPr/>
          <a:lstStyle/>
          <a:p>
            <a:pPr>
              <a:defRPr/>
            </a:pPr>
            <a:r>
              <a:rPr lang="en-US"/>
              <a:t>@debra_bingham</a:t>
            </a:r>
            <a:endParaRPr lang="en-US" dirty="0"/>
          </a:p>
        </p:txBody>
      </p:sp>
      <p:sp>
        <p:nvSpPr>
          <p:cNvPr id="5" name="Slide Number Placeholder 4"/>
          <p:cNvSpPr>
            <a:spLocks noGrp="1"/>
          </p:cNvSpPr>
          <p:nvPr>
            <p:ph type="sldNum" sz="quarter" idx="11"/>
          </p:nvPr>
        </p:nvSpPr>
        <p:spPr/>
        <p:txBody>
          <a:bodyPr/>
          <a:lstStyle/>
          <a:p>
            <a:pPr>
              <a:defRPr/>
            </a:pPr>
            <a:fld id="{7393DE49-EDDC-418F-B0EE-9FDAADAE9BD1}" type="slidenum">
              <a:rPr lang="en-US" smtClean="0"/>
              <a:pPr>
                <a:defRPr/>
              </a:pPr>
              <a:t>9</a:t>
            </a:fld>
            <a:endParaRPr lang="en-US" dirty="0"/>
          </a:p>
        </p:txBody>
      </p:sp>
    </p:spTree>
    <p:extLst>
      <p:ext uri="{BB962C8B-B14F-4D97-AF65-F5344CB8AC3E}">
        <p14:creationId xmlns:p14="http://schemas.microsoft.com/office/powerpoint/2010/main" val="240846033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One</a:t>
            </a:r>
            <a:r>
              <a:rPr lang="en-US" baseline="0" dirty="0"/>
              <a:t> common method used for scholarly posters and manuscripts is the SQUIRE guidelines, which stands for</a:t>
            </a:r>
            <a:r>
              <a:rPr lang="en-US" dirty="0"/>
              <a:t> the </a:t>
            </a:r>
            <a:r>
              <a:rPr lang="en-US" i="1" dirty="0"/>
              <a:t>Standards in Quality Improvement Reporting Excellence</a:t>
            </a:r>
            <a:r>
              <a:rPr lang="en-US" dirty="0"/>
              <a:t>. </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p>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The SQUIRE Guidelines</a:t>
            </a:r>
            <a:r>
              <a:rPr lang="en-US" baseline="0" dirty="0"/>
              <a:t> use the standard format of an introduction, methods, results, and discussion sections. </a:t>
            </a:r>
            <a:r>
              <a:rPr lang="en-US" dirty="0"/>
              <a:t>However, the SQUIRE Guidelines recommend 18 possible quality improvement sub-headings you can choose from.  </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b="1" dirty="0"/>
          </a:p>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Keep in mind that not all of the sub-headings apply to each student’s DNP</a:t>
            </a:r>
            <a:r>
              <a:rPr lang="en-US" baseline="0" dirty="0"/>
              <a:t> QI Project. Choose the </a:t>
            </a:r>
            <a:r>
              <a:rPr lang="en-US" baseline="0" dirty="0" err="1"/>
              <a:t>SQuIRE</a:t>
            </a:r>
            <a:r>
              <a:rPr lang="en-US" baseline="0" dirty="0"/>
              <a:t> sub-headings that apply to </a:t>
            </a:r>
            <a:r>
              <a:rPr lang="en-US" dirty="0"/>
              <a:t>the design of your QI Project.</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p>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If you have questions about the </a:t>
            </a:r>
            <a:r>
              <a:rPr lang="en-US" dirty="0" err="1"/>
              <a:t>SQuIRE</a:t>
            </a:r>
            <a:r>
              <a:rPr lang="en-US" dirty="0"/>
              <a:t> Guidelines there are excellent</a:t>
            </a:r>
            <a:r>
              <a:rPr lang="en-US" baseline="0" dirty="0"/>
              <a:t> resources online, and</a:t>
            </a:r>
            <a:r>
              <a:rPr lang="en-US" dirty="0"/>
              <a:t> you can also view the two QI Briefs about </a:t>
            </a:r>
            <a:r>
              <a:rPr lang="en-US" dirty="0" err="1"/>
              <a:t>SQuIRE</a:t>
            </a:r>
            <a:r>
              <a:rPr lang="en-US" dirty="0"/>
              <a:t> guidelines.</a:t>
            </a:r>
          </a:p>
          <a:p>
            <a:endParaRPr lang="en-US" dirty="0"/>
          </a:p>
        </p:txBody>
      </p:sp>
      <p:sp>
        <p:nvSpPr>
          <p:cNvPr id="4" name="Footer Placeholder 3"/>
          <p:cNvSpPr>
            <a:spLocks noGrp="1"/>
          </p:cNvSpPr>
          <p:nvPr>
            <p:ph type="ftr" sz="quarter" idx="10"/>
          </p:nvPr>
        </p:nvSpPr>
        <p:spPr/>
        <p:txBody>
          <a:bodyPr/>
          <a:lstStyle/>
          <a:p>
            <a:pPr>
              <a:defRPr/>
            </a:pPr>
            <a:r>
              <a:rPr lang="en-US"/>
              <a:t>@debra_bingham</a:t>
            </a:r>
            <a:endParaRPr lang="en-US" dirty="0"/>
          </a:p>
        </p:txBody>
      </p:sp>
      <p:sp>
        <p:nvSpPr>
          <p:cNvPr id="5" name="Slide Number Placeholder 4"/>
          <p:cNvSpPr>
            <a:spLocks noGrp="1"/>
          </p:cNvSpPr>
          <p:nvPr>
            <p:ph type="sldNum" sz="quarter" idx="11"/>
          </p:nvPr>
        </p:nvSpPr>
        <p:spPr/>
        <p:txBody>
          <a:bodyPr/>
          <a:lstStyle/>
          <a:p>
            <a:pPr>
              <a:defRPr/>
            </a:pPr>
            <a:fld id="{7393DE49-EDDC-418F-B0EE-9FDAADAE9BD1}" type="slidenum">
              <a:rPr lang="en-US" smtClean="0"/>
              <a:pPr>
                <a:defRPr/>
              </a:pPr>
              <a:t>10</a:t>
            </a:fld>
            <a:endParaRPr lang="en-US" dirty="0"/>
          </a:p>
        </p:txBody>
      </p:sp>
    </p:spTree>
    <p:extLst>
      <p:ext uri="{BB962C8B-B14F-4D97-AF65-F5344CB8AC3E}">
        <p14:creationId xmlns:p14="http://schemas.microsoft.com/office/powerpoint/2010/main" val="152568942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 are several poster and</a:t>
            </a:r>
            <a:r>
              <a:rPr lang="en-US" baseline="0" dirty="0"/>
              <a:t> PPT presentation</a:t>
            </a:r>
            <a:r>
              <a:rPr lang="en-US" dirty="0"/>
              <a:t> templates you will choose from when developing your DNP project poster. Please</a:t>
            </a:r>
            <a:r>
              <a:rPr lang="en-US" baseline="0" dirty="0"/>
              <a:t> choose</a:t>
            </a:r>
            <a:r>
              <a:rPr lang="en-US" dirty="0"/>
              <a:t> one of these approved University of Maryland School of Nursing templates whenever you are presenting your DNP project.</a:t>
            </a:r>
          </a:p>
          <a:p>
            <a:endParaRPr lang="en-US" dirty="0"/>
          </a:p>
          <a:p>
            <a:r>
              <a:rPr lang="en-US" dirty="0"/>
              <a:t>An example of a student’s DNP poster is included in the QI Brief attachments.</a:t>
            </a:r>
          </a:p>
        </p:txBody>
      </p:sp>
      <p:sp>
        <p:nvSpPr>
          <p:cNvPr id="4" name="Footer Placeholder 3"/>
          <p:cNvSpPr>
            <a:spLocks noGrp="1"/>
          </p:cNvSpPr>
          <p:nvPr>
            <p:ph type="ftr" sz="quarter" idx="4"/>
          </p:nvPr>
        </p:nvSpPr>
        <p:spPr/>
        <p:txBody>
          <a:bodyPr/>
          <a:lstStyle/>
          <a:p>
            <a:pPr>
              <a:defRPr/>
            </a:pPr>
            <a:r>
              <a:rPr lang="en-US"/>
              <a:t>@debra_bingham</a:t>
            </a:r>
            <a:endParaRPr lang="en-US" dirty="0"/>
          </a:p>
        </p:txBody>
      </p:sp>
      <p:sp>
        <p:nvSpPr>
          <p:cNvPr id="5" name="Slide Number Placeholder 4"/>
          <p:cNvSpPr>
            <a:spLocks noGrp="1"/>
          </p:cNvSpPr>
          <p:nvPr>
            <p:ph type="sldNum" sz="quarter" idx="5"/>
          </p:nvPr>
        </p:nvSpPr>
        <p:spPr/>
        <p:txBody>
          <a:bodyPr/>
          <a:lstStyle/>
          <a:p>
            <a:pPr>
              <a:defRPr/>
            </a:pPr>
            <a:fld id="{7393DE49-EDDC-418F-B0EE-9FDAADAE9BD1}" type="slidenum">
              <a:rPr lang="en-US" smtClean="0"/>
              <a:pPr>
                <a:defRPr/>
              </a:pPr>
              <a:t>11</a:t>
            </a:fld>
            <a:endParaRPr lang="en-US" dirty="0"/>
          </a:p>
        </p:txBody>
      </p:sp>
    </p:spTree>
    <p:extLst>
      <p:ext uri="{BB962C8B-B14F-4D97-AF65-F5344CB8AC3E}">
        <p14:creationId xmlns:p14="http://schemas.microsoft.com/office/powerpoint/2010/main" val="29161956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Social media is a great way to share your work with others.  Social media platforms help you amplify your work. You can also support the professional reputation of your colleagues. </a:t>
            </a:r>
          </a:p>
          <a:p>
            <a:endParaRPr lang="en-US" dirty="0"/>
          </a:p>
          <a:p>
            <a:r>
              <a:rPr lang="en-US" dirty="0"/>
              <a:t>Be wise when using social media,</a:t>
            </a:r>
            <a:r>
              <a:rPr lang="en-US" baseline="0" dirty="0"/>
              <a:t> as we know that</a:t>
            </a:r>
            <a:r>
              <a:rPr lang="en-US" dirty="0"/>
              <a:t> all social media is public.  What you post on-line could affect your ability to secure and maintain employment. As you build your brand, think carefully</a:t>
            </a:r>
            <a:r>
              <a:rPr lang="en-US" baseline="0" dirty="0"/>
              <a:t> about what you want people to know about you, and of course, always be professional in your posts and responses.</a:t>
            </a:r>
            <a:endParaRPr lang="en-US" dirty="0"/>
          </a:p>
          <a:p>
            <a:endParaRPr lang="en-US" dirty="0"/>
          </a:p>
          <a:p>
            <a:r>
              <a:rPr lang="en-US" dirty="0"/>
              <a:t>Do not share information about the patients or staff involved</a:t>
            </a:r>
            <a:r>
              <a:rPr lang="en-US" baseline="0" dirty="0"/>
              <a:t> in your work, or </a:t>
            </a:r>
            <a:r>
              <a:rPr lang="en-US" dirty="0"/>
              <a:t>the name of the site where you did your DNP project.</a:t>
            </a:r>
          </a:p>
        </p:txBody>
      </p:sp>
      <p:sp>
        <p:nvSpPr>
          <p:cNvPr id="4" name="Footer Placeholder 3"/>
          <p:cNvSpPr>
            <a:spLocks noGrp="1"/>
          </p:cNvSpPr>
          <p:nvPr>
            <p:ph type="ftr" sz="quarter" idx="4"/>
          </p:nvPr>
        </p:nvSpPr>
        <p:spPr/>
        <p:txBody>
          <a:bodyPr/>
          <a:lstStyle/>
          <a:p>
            <a:pPr>
              <a:defRPr/>
            </a:pPr>
            <a:r>
              <a:rPr lang="en-US"/>
              <a:t>@debra_bingham</a:t>
            </a:r>
            <a:endParaRPr lang="en-US" dirty="0"/>
          </a:p>
        </p:txBody>
      </p:sp>
      <p:sp>
        <p:nvSpPr>
          <p:cNvPr id="5" name="Slide Number Placeholder 4"/>
          <p:cNvSpPr>
            <a:spLocks noGrp="1"/>
          </p:cNvSpPr>
          <p:nvPr>
            <p:ph type="sldNum" sz="quarter" idx="5"/>
          </p:nvPr>
        </p:nvSpPr>
        <p:spPr/>
        <p:txBody>
          <a:bodyPr/>
          <a:lstStyle/>
          <a:p>
            <a:pPr>
              <a:defRPr/>
            </a:pPr>
            <a:fld id="{7393DE49-EDDC-418F-B0EE-9FDAADAE9BD1}" type="slidenum">
              <a:rPr lang="en-US" smtClean="0"/>
              <a:pPr>
                <a:defRPr/>
              </a:pPr>
              <a:t>12</a:t>
            </a:fld>
            <a:endParaRPr lang="en-US" dirty="0"/>
          </a:p>
        </p:txBody>
      </p:sp>
    </p:spTree>
    <p:extLst>
      <p:ext uri="{BB962C8B-B14F-4D97-AF65-F5344CB8AC3E}">
        <p14:creationId xmlns:p14="http://schemas.microsoft.com/office/powerpoint/2010/main" val="327349265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Perhaps the biggest potential</a:t>
            </a:r>
            <a:r>
              <a:rPr lang="en-US" baseline="0" dirty="0"/>
              <a:t> barrier</a:t>
            </a:r>
            <a:r>
              <a:rPr lang="en-US" dirty="0"/>
              <a:t> to dissemination is how you feel about the work you did.  </a:t>
            </a:r>
          </a:p>
          <a:p>
            <a:r>
              <a:rPr lang="en-US" dirty="0"/>
              <a:t>Many individuals who complete a doctorate degree suffer from imposter syndrome. The imposter syndrome is where an individual does not have confidence in themselves and is hesitant to own the expertise they have gained. The “doctor” title and the expectations that go with it do not yet “fit”. Some students may have a hard time accepting this</a:t>
            </a:r>
            <a:r>
              <a:rPr lang="en-US" baseline="0" dirty="0"/>
              <a:t> new title.</a:t>
            </a:r>
            <a:r>
              <a:rPr lang="en-US" dirty="0"/>
              <a:t> It’s a common feeling that the</a:t>
            </a:r>
            <a:r>
              <a:rPr lang="en-US" baseline="0" dirty="0"/>
              <a:t> more we learn, the less prepared we feel, as we realize how much</a:t>
            </a:r>
            <a:r>
              <a:rPr lang="en-US" dirty="0"/>
              <a:t> more there is to learn and</a:t>
            </a:r>
            <a:r>
              <a:rPr lang="en-US" baseline="0" dirty="0"/>
              <a:t> do. It may help to</a:t>
            </a:r>
            <a:r>
              <a:rPr lang="en-US" dirty="0"/>
              <a:t> acknowledge how much you have learned and</a:t>
            </a:r>
            <a:r>
              <a:rPr lang="en-US" baseline="0" dirty="0"/>
              <a:t> </a:t>
            </a:r>
            <a:r>
              <a:rPr lang="en-US" dirty="0"/>
              <a:t>have to share with others.</a:t>
            </a:r>
          </a:p>
          <a:p>
            <a:endParaRPr lang="en-US" dirty="0"/>
          </a:p>
          <a:p>
            <a:r>
              <a:rPr lang="en-US" dirty="0"/>
              <a:t>Being willing to disseminate your work is a way to open yourself up to</a:t>
            </a:r>
            <a:r>
              <a:rPr lang="en-US" baseline="0" dirty="0"/>
              <a:t> constructive feedback </a:t>
            </a:r>
            <a:r>
              <a:rPr lang="en-US" dirty="0"/>
              <a:t>and continue your development as a scholar.  Disseminating your work can be intimidating as people may criticize your work.  But, sharing your work is how we learn</a:t>
            </a:r>
            <a:r>
              <a:rPr lang="en-US" baseline="0" dirty="0"/>
              <a:t> and progress</a:t>
            </a:r>
            <a:r>
              <a:rPr lang="en-US" dirty="0"/>
              <a:t>. People</a:t>
            </a:r>
            <a:r>
              <a:rPr lang="en-US" baseline="0" dirty="0"/>
              <a:t> ask questions because they are interested.  You are the expert on your project and will be ready to respond. </a:t>
            </a:r>
            <a:r>
              <a:rPr lang="en-US" dirty="0"/>
              <a:t> </a:t>
            </a:r>
          </a:p>
          <a:p>
            <a:endParaRPr lang="en-US" dirty="0"/>
          </a:p>
          <a:p>
            <a:r>
              <a:rPr lang="en-US" dirty="0"/>
              <a:t>On</a:t>
            </a:r>
            <a:r>
              <a:rPr lang="en-US" baseline="0" dirty="0"/>
              <a:t> the other hand, </a:t>
            </a:r>
            <a:r>
              <a:rPr lang="en-US" dirty="0"/>
              <a:t>some individuals are</a:t>
            </a:r>
            <a:r>
              <a:rPr lang="en-US" baseline="0" dirty="0"/>
              <a:t> </a:t>
            </a:r>
            <a:r>
              <a:rPr lang="en-US" dirty="0"/>
              <a:t>over confident</a:t>
            </a:r>
            <a:r>
              <a:rPr lang="en-US" baseline="0" dirty="0"/>
              <a:t> and may </a:t>
            </a:r>
            <a:r>
              <a:rPr lang="en-US" dirty="0"/>
              <a:t>think their work is better than it is.   </a:t>
            </a:r>
          </a:p>
          <a:p>
            <a:r>
              <a:rPr lang="en-US" dirty="0"/>
              <a:t>One way to help find balance between the two extremes is to ask your peers to review your work. Choose peer reviewers who you trust to be honest and  who will be critical of your work. Ask them specific questions so you can get specific</a:t>
            </a:r>
            <a:r>
              <a:rPr lang="en-US" baseline="0" dirty="0"/>
              <a:t> feedback on various aspects of your work. </a:t>
            </a:r>
            <a:r>
              <a:rPr lang="en-US" dirty="0"/>
              <a:t>These peer reviewers will help you avoid public mis-steps. </a:t>
            </a:r>
          </a:p>
          <a:p>
            <a:endParaRPr lang="en-US" dirty="0"/>
          </a:p>
          <a:p>
            <a:endParaRPr lang="en-US" dirty="0"/>
          </a:p>
          <a:p>
            <a:endParaRPr lang="en-US" dirty="0"/>
          </a:p>
        </p:txBody>
      </p:sp>
      <p:sp>
        <p:nvSpPr>
          <p:cNvPr id="4" name="Footer Placeholder 3"/>
          <p:cNvSpPr>
            <a:spLocks noGrp="1"/>
          </p:cNvSpPr>
          <p:nvPr>
            <p:ph type="ftr" sz="quarter" idx="4"/>
          </p:nvPr>
        </p:nvSpPr>
        <p:spPr/>
        <p:txBody>
          <a:bodyPr/>
          <a:lstStyle/>
          <a:p>
            <a:pPr>
              <a:defRPr/>
            </a:pPr>
            <a:r>
              <a:rPr lang="en-US"/>
              <a:t>@debra_bingham</a:t>
            </a:r>
            <a:endParaRPr lang="en-US" dirty="0"/>
          </a:p>
        </p:txBody>
      </p:sp>
      <p:sp>
        <p:nvSpPr>
          <p:cNvPr id="5" name="Slide Number Placeholder 4"/>
          <p:cNvSpPr>
            <a:spLocks noGrp="1"/>
          </p:cNvSpPr>
          <p:nvPr>
            <p:ph type="sldNum" sz="quarter" idx="5"/>
          </p:nvPr>
        </p:nvSpPr>
        <p:spPr/>
        <p:txBody>
          <a:bodyPr/>
          <a:lstStyle/>
          <a:p>
            <a:pPr>
              <a:defRPr/>
            </a:pPr>
            <a:fld id="{7393DE49-EDDC-418F-B0EE-9FDAADAE9BD1}" type="slidenum">
              <a:rPr lang="en-US" smtClean="0"/>
              <a:pPr>
                <a:defRPr/>
              </a:pPr>
              <a:t>13</a:t>
            </a:fld>
            <a:endParaRPr lang="en-US" dirty="0"/>
          </a:p>
        </p:txBody>
      </p:sp>
    </p:spTree>
    <p:extLst>
      <p:ext uri="{BB962C8B-B14F-4D97-AF65-F5344CB8AC3E}">
        <p14:creationId xmlns:p14="http://schemas.microsoft.com/office/powerpoint/2010/main" val="228471505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Please notify your UMSON</a:t>
            </a:r>
            <a:r>
              <a:rPr lang="en-US" baseline="0" dirty="0"/>
              <a:t> faculty if you do a poster or podium presentation, or if you publish an article on your work.  We want to celebrate and spread your good news!</a:t>
            </a:r>
            <a:endParaRPr lang="en-US" dirty="0"/>
          </a:p>
        </p:txBody>
      </p:sp>
      <p:sp>
        <p:nvSpPr>
          <p:cNvPr id="4" name="Footer Placeholder 3"/>
          <p:cNvSpPr>
            <a:spLocks noGrp="1"/>
          </p:cNvSpPr>
          <p:nvPr>
            <p:ph type="ftr" sz="quarter" idx="10"/>
          </p:nvPr>
        </p:nvSpPr>
        <p:spPr/>
        <p:txBody>
          <a:bodyPr/>
          <a:lstStyle/>
          <a:p>
            <a:pPr>
              <a:defRPr/>
            </a:pPr>
            <a:r>
              <a:rPr lang="en-US"/>
              <a:t>@debra_bingham</a:t>
            </a:r>
            <a:endParaRPr lang="en-US" dirty="0"/>
          </a:p>
        </p:txBody>
      </p:sp>
      <p:sp>
        <p:nvSpPr>
          <p:cNvPr id="5" name="Slide Number Placeholder 4"/>
          <p:cNvSpPr>
            <a:spLocks noGrp="1"/>
          </p:cNvSpPr>
          <p:nvPr>
            <p:ph type="sldNum" sz="quarter" idx="11"/>
          </p:nvPr>
        </p:nvSpPr>
        <p:spPr/>
        <p:txBody>
          <a:bodyPr/>
          <a:lstStyle/>
          <a:p>
            <a:pPr>
              <a:defRPr/>
            </a:pPr>
            <a:fld id="{7393DE49-EDDC-418F-B0EE-9FDAADAE9BD1}" type="slidenum">
              <a:rPr lang="en-US" smtClean="0"/>
              <a:pPr>
                <a:defRPr/>
              </a:pPr>
              <a:t>14</a:t>
            </a:fld>
            <a:endParaRPr lang="en-US" dirty="0"/>
          </a:p>
        </p:txBody>
      </p:sp>
    </p:spTree>
    <p:extLst>
      <p:ext uri="{BB962C8B-B14F-4D97-AF65-F5344CB8AC3E}">
        <p14:creationId xmlns:p14="http://schemas.microsoft.com/office/powerpoint/2010/main" val="398901176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 sure to give others credit for their contributions to your</a:t>
            </a:r>
            <a:r>
              <a:rPr lang="en-US" baseline="0" dirty="0"/>
              <a:t> project </a:t>
            </a:r>
            <a:r>
              <a:rPr lang="en-US" dirty="0"/>
              <a:t>and list them as co-authors if appropriate.  There</a:t>
            </a:r>
            <a:r>
              <a:rPr lang="en-US" baseline="0" dirty="0"/>
              <a:t> are strict guidelines about what constitutes authorship, but broadly one must put pen to paper or fingers to keyboard to qualify, meaning that advisement, IRB work, or data collection, for example, do not include authorship. </a:t>
            </a:r>
            <a:endParaRPr lang="en-US" dirty="0"/>
          </a:p>
        </p:txBody>
      </p:sp>
      <p:sp>
        <p:nvSpPr>
          <p:cNvPr id="4" name="Footer Placeholder 3"/>
          <p:cNvSpPr>
            <a:spLocks noGrp="1"/>
          </p:cNvSpPr>
          <p:nvPr>
            <p:ph type="ftr" sz="quarter" idx="4"/>
          </p:nvPr>
        </p:nvSpPr>
        <p:spPr/>
        <p:txBody>
          <a:bodyPr/>
          <a:lstStyle/>
          <a:p>
            <a:pPr>
              <a:defRPr/>
            </a:pPr>
            <a:r>
              <a:rPr lang="en-US"/>
              <a:t>@debra_bingham</a:t>
            </a:r>
            <a:endParaRPr lang="en-US" dirty="0"/>
          </a:p>
        </p:txBody>
      </p:sp>
      <p:sp>
        <p:nvSpPr>
          <p:cNvPr id="5" name="Slide Number Placeholder 4"/>
          <p:cNvSpPr>
            <a:spLocks noGrp="1"/>
          </p:cNvSpPr>
          <p:nvPr>
            <p:ph type="sldNum" sz="quarter" idx="5"/>
          </p:nvPr>
        </p:nvSpPr>
        <p:spPr/>
        <p:txBody>
          <a:bodyPr/>
          <a:lstStyle/>
          <a:p>
            <a:pPr>
              <a:defRPr/>
            </a:pPr>
            <a:fld id="{7393DE49-EDDC-418F-B0EE-9FDAADAE9BD1}" type="slidenum">
              <a:rPr lang="en-US" smtClean="0"/>
              <a:pPr>
                <a:defRPr/>
              </a:pPr>
              <a:t>15</a:t>
            </a:fld>
            <a:endParaRPr lang="en-US" dirty="0"/>
          </a:p>
        </p:txBody>
      </p:sp>
    </p:spTree>
    <p:extLst>
      <p:ext uri="{BB962C8B-B14F-4D97-AF65-F5344CB8AC3E}">
        <p14:creationId xmlns:p14="http://schemas.microsoft.com/office/powerpoint/2010/main" val="339825843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QI Briefs are being developed as a resource for faculty and students. Please let us know if you have any suggestions or questions.</a:t>
            </a:r>
          </a:p>
          <a:p>
            <a:r>
              <a:rPr lang="en-US" dirty="0"/>
              <a:t>Let us know if there are any topics that you think should be added.</a:t>
            </a:r>
          </a:p>
          <a:p>
            <a:pPr marL="0" indent="0">
              <a:buNone/>
            </a:pPr>
            <a:r>
              <a:rPr lang="en-US" dirty="0"/>
              <a:t>Your collaboration and support is greatly appreciated.  Together we will achieve our goal  </a:t>
            </a:r>
            <a:r>
              <a:rPr lang="en-US" b="1" dirty="0">
                <a:latin typeface="Helvetica" panose="020B0604020202020204" pitchFamily="34" charset="0"/>
                <a:cs typeface="Helvetica" panose="020B0604020202020204" pitchFamily="34" charset="0"/>
              </a:rPr>
              <a:t>To expand the expertise of the University of Maryland’s Faculty and Students in the education</a:t>
            </a:r>
            <a:r>
              <a:rPr lang="en-US" b="1" baseline="0" dirty="0">
                <a:latin typeface="Helvetica" panose="020B0604020202020204" pitchFamily="34" charset="0"/>
                <a:cs typeface="Helvetica" panose="020B0604020202020204" pitchFamily="34" charset="0"/>
              </a:rPr>
              <a:t> </a:t>
            </a:r>
            <a:r>
              <a:rPr lang="en-US" b="1" dirty="0">
                <a:latin typeface="Helvetica" panose="020B0604020202020204" pitchFamily="34" charset="0"/>
                <a:cs typeface="Helvetica" panose="020B0604020202020204" pitchFamily="34" charset="0"/>
              </a:rPr>
              <a:t>of and use of </a:t>
            </a:r>
            <a:r>
              <a:rPr lang="en-US" b="1" dirty="0"/>
              <a:t>quality improvement</a:t>
            </a:r>
            <a:r>
              <a:rPr lang="en-US" b="1" dirty="0">
                <a:latin typeface="Helvetica" panose="020B0604020202020204" pitchFamily="34" charset="0"/>
                <a:cs typeface="Helvetica" panose="020B0604020202020204" pitchFamily="34" charset="0"/>
              </a:rPr>
              <a:t> and safety concepts, methods, and tools. </a:t>
            </a:r>
          </a:p>
          <a:p>
            <a:endParaRPr lang="en-US" dirty="0"/>
          </a:p>
          <a:p>
            <a:r>
              <a:rPr lang="en-US" dirty="0"/>
              <a:t>Thank you for completing this</a:t>
            </a:r>
            <a:r>
              <a:rPr lang="en-US" baseline="0" dirty="0"/>
              <a:t> </a:t>
            </a:r>
            <a:r>
              <a:rPr lang="en-US" dirty="0"/>
              <a:t>presentation!</a:t>
            </a:r>
          </a:p>
        </p:txBody>
      </p:sp>
      <p:sp>
        <p:nvSpPr>
          <p:cNvPr id="4" name="Footer Placeholder 3"/>
          <p:cNvSpPr>
            <a:spLocks noGrp="1"/>
          </p:cNvSpPr>
          <p:nvPr>
            <p:ph type="ftr" sz="quarter" idx="10"/>
          </p:nvPr>
        </p:nvSpPr>
        <p:spPr/>
        <p:txBody>
          <a:bodyPr/>
          <a:lstStyle/>
          <a:p>
            <a:pPr>
              <a:defRPr/>
            </a:pPr>
            <a:r>
              <a:rPr lang="en-US"/>
              <a:t>@debra_bingham</a:t>
            </a:r>
            <a:endParaRPr lang="en-US" dirty="0"/>
          </a:p>
        </p:txBody>
      </p:sp>
      <p:sp>
        <p:nvSpPr>
          <p:cNvPr id="5" name="Slide Number Placeholder 4"/>
          <p:cNvSpPr>
            <a:spLocks noGrp="1"/>
          </p:cNvSpPr>
          <p:nvPr>
            <p:ph type="sldNum" sz="quarter" idx="11"/>
          </p:nvPr>
        </p:nvSpPr>
        <p:spPr/>
        <p:txBody>
          <a:bodyPr/>
          <a:lstStyle/>
          <a:p>
            <a:pPr>
              <a:defRPr/>
            </a:pPr>
            <a:fld id="{7393DE49-EDDC-418F-B0EE-9FDAADAE9BD1}" type="slidenum">
              <a:rPr lang="en-US" smtClean="0"/>
              <a:pPr>
                <a:defRPr/>
              </a:pPr>
              <a:t>16</a:t>
            </a:fld>
            <a:endParaRPr lang="en-US" dirty="0"/>
          </a:p>
        </p:txBody>
      </p:sp>
    </p:spTree>
    <p:extLst>
      <p:ext uri="{BB962C8B-B14F-4D97-AF65-F5344CB8AC3E}">
        <p14:creationId xmlns:p14="http://schemas.microsoft.com/office/powerpoint/2010/main" val="229578066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lvl1pPr>
              <a:defRPr>
                <a:latin typeface="Helvetica" panose="020B0604020202020204" pitchFamily="34" charset="0"/>
                <a:cs typeface="Helvetica" panose="020B0604020202020204" pitchFamily="34" charset="0"/>
              </a:defRPr>
            </a:lvl1pPr>
          </a:lstStyle>
          <a:p>
            <a:r>
              <a:rPr lang="en-US" dirty="0"/>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latin typeface="Helvetica" panose="020B0604020202020204" pitchFamily="34" charset="0"/>
                <a:cs typeface="Helvetica" panose="020B060402020202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4" name="Flowchart: Decision 3"/>
          <p:cNvSpPr/>
          <p:nvPr userDrawn="1"/>
        </p:nvSpPr>
        <p:spPr>
          <a:xfrm>
            <a:off x="7344055" y="159488"/>
            <a:ext cx="1629823" cy="1573619"/>
          </a:xfrm>
          <a:prstGeom prst="flowChartDecision">
            <a:avLst/>
          </a:prstGeom>
          <a:solidFill>
            <a:srgbClr val="FFCC00"/>
          </a:solidFill>
          <a:ln w="47625" cmpd="sng">
            <a:solidFill>
              <a:schemeClr val="accent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b="1" dirty="0">
                <a:solidFill>
                  <a:schemeClr val="tx1"/>
                </a:solidFill>
              </a:rPr>
              <a:t>QI Brief</a:t>
            </a:r>
          </a:p>
        </p:txBody>
      </p:sp>
      <p:sp>
        <p:nvSpPr>
          <p:cNvPr id="5" name="Footer Placeholder 4"/>
          <p:cNvSpPr>
            <a:spLocks noGrp="1"/>
          </p:cNvSpPr>
          <p:nvPr>
            <p:ph type="ftr" sz="quarter" idx="11"/>
          </p:nvPr>
        </p:nvSpPr>
        <p:spPr>
          <a:xfrm>
            <a:off x="3124200" y="6356350"/>
            <a:ext cx="2895600" cy="365125"/>
          </a:xfrm>
        </p:spPr>
        <p:txBody>
          <a:bodyPr/>
          <a:lstStyle/>
          <a:p>
            <a:r>
              <a:rPr lang="en-US"/>
              <a:t>dbingham@son.umaryland.edu</a:t>
            </a:r>
            <a:endParaRPr lang="en-US" dirty="0"/>
          </a:p>
        </p:txBody>
      </p:sp>
      <p:sp>
        <p:nvSpPr>
          <p:cNvPr id="6" name="Date Placeholder 3"/>
          <p:cNvSpPr>
            <a:spLocks noGrp="1"/>
          </p:cNvSpPr>
          <p:nvPr>
            <p:ph type="dt" sz="half" idx="2"/>
          </p:nvPr>
        </p:nvSpPr>
        <p:spPr>
          <a:xfrm>
            <a:off x="457200" y="6356350"/>
            <a:ext cx="32004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defRPr>
            </a:lvl1pPr>
          </a:lstStyle>
          <a:p>
            <a:pPr>
              <a:defRPr/>
            </a:pPr>
            <a:r>
              <a:rPr lang="en-US" dirty="0"/>
              <a:t>Segment : Released Summer 2017</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71500" y="1114605"/>
            <a:ext cx="8229600" cy="1143000"/>
          </a:xfrm>
        </p:spPr>
        <p:txBody>
          <a:bodyPr/>
          <a:lstStyle>
            <a:lvl1pPr>
              <a:defRPr>
                <a:latin typeface="Helvetica" panose="020B0604020202020204" pitchFamily="34" charset="0"/>
                <a:cs typeface="Helvetica" panose="020B0604020202020204" pitchFamily="34" charset="0"/>
              </a:defRPr>
            </a:lvl1pPr>
          </a:lstStyle>
          <a:p>
            <a:r>
              <a:rPr lang="en-US" dirty="0"/>
              <a:t>Click to edit Master title style</a:t>
            </a:r>
          </a:p>
        </p:txBody>
      </p:sp>
      <p:sp>
        <p:nvSpPr>
          <p:cNvPr id="3" name="Content Placeholder 2"/>
          <p:cNvSpPr>
            <a:spLocks noGrp="1"/>
          </p:cNvSpPr>
          <p:nvPr>
            <p:ph idx="1"/>
          </p:nvPr>
        </p:nvSpPr>
        <p:spPr>
          <a:xfrm>
            <a:off x="546527" y="2479215"/>
            <a:ext cx="8229600" cy="3655525"/>
          </a:xfrm>
        </p:spPr>
        <p:txBody>
          <a:bodyPr/>
          <a:lstStyle>
            <a:lvl1pPr>
              <a:defRPr>
                <a:latin typeface="Helvetica" panose="020B0604020202020204" pitchFamily="34" charset="0"/>
                <a:cs typeface="Helvetica" panose="020B0604020202020204" pitchFamily="34" charset="0"/>
              </a:defRPr>
            </a:lvl1pPr>
            <a:lvl2pPr>
              <a:defRPr>
                <a:latin typeface="Helvetica" panose="020B0604020202020204" pitchFamily="34" charset="0"/>
                <a:cs typeface="Helvetica" panose="020B0604020202020204" pitchFamily="34" charset="0"/>
              </a:defRPr>
            </a:lvl2pPr>
            <a:lvl3pPr>
              <a:defRPr>
                <a:latin typeface="Helvetica" panose="020B0604020202020204" pitchFamily="34" charset="0"/>
                <a:cs typeface="Helvetica" panose="020B0604020202020204" pitchFamily="34" charset="0"/>
              </a:defRPr>
            </a:lvl3pPr>
            <a:lvl4pPr>
              <a:defRPr>
                <a:latin typeface="Helvetica" panose="020B0604020202020204" pitchFamily="34" charset="0"/>
                <a:cs typeface="Helvetica" panose="020B0604020202020204" pitchFamily="34" charset="0"/>
              </a:defRPr>
            </a:lvl4pPr>
            <a:lvl5pPr>
              <a:defRPr>
                <a:latin typeface="Helvetica" panose="020B0604020202020204" pitchFamily="34" charset="0"/>
                <a:cs typeface="Helvetica"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Footer Placeholder 4"/>
          <p:cNvSpPr>
            <a:spLocks noGrp="1"/>
          </p:cNvSpPr>
          <p:nvPr>
            <p:ph type="ftr" sz="quarter" idx="3"/>
          </p:nvPr>
        </p:nvSpPr>
        <p:spPr>
          <a:xfrm>
            <a:off x="3729342" y="6356350"/>
            <a:ext cx="268605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defRPr>
            </a:lvl1pPr>
          </a:lstStyle>
          <a:p>
            <a:pPr>
              <a:defRPr/>
            </a:pPr>
            <a:r>
              <a:rPr lang="en-US" dirty="0"/>
              <a:t>dbingham@son.umaryland.edu  </a:t>
            </a:r>
          </a:p>
        </p:txBody>
      </p:sp>
      <p:sp>
        <p:nvSpPr>
          <p:cNvPr id="5" name="Date Placeholder 3"/>
          <p:cNvSpPr>
            <a:spLocks noGrp="1"/>
          </p:cNvSpPr>
          <p:nvPr>
            <p:ph type="dt" sz="half" idx="2"/>
          </p:nvPr>
        </p:nvSpPr>
        <p:spPr>
          <a:xfrm>
            <a:off x="457200" y="6356350"/>
            <a:ext cx="32004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defRPr>
            </a:lvl1pPr>
          </a:lstStyle>
          <a:p>
            <a:pPr>
              <a:defRPr/>
            </a:pPr>
            <a:r>
              <a:rPr lang="en-US" dirty="0"/>
              <a:t>Segment : Released Summer 2017</a:t>
            </a: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defRPr>
            </a:lvl1pPr>
          </a:lstStyle>
          <a:p>
            <a:pPr>
              <a:defRPr/>
            </a:pPr>
            <a:fld id="{3F360B98-5035-4E54-A076-EB906E00DDCF}" type="slidenum">
              <a:rPr lang="en-US" smtClean="0"/>
              <a:pPr>
                <a:defRPr/>
              </a:pPr>
              <a:t>‹#›</a:t>
            </a:fld>
            <a:endParaRPr lang="en-US" dirty="0"/>
          </a:p>
        </p:txBody>
      </p:sp>
      <p:sp>
        <p:nvSpPr>
          <p:cNvPr id="7" name="Flowchart: Decision 6"/>
          <p:cNvSpPr/>
          <p:nvPr userDrawn="1"/>
        </p:nvSpPr>
        <p:spPr>
          <a:xfrm>
            <a:off x="7344055" y="159488"/>
            <a:ext cx="1629823" cy="1573619"/>
          </a:xfrm>
          <a:prstGeom prst="flowChartDecision">
            <a:avLst/>
          </a:prstGeom>
          <a:solidFill>
            <a:srgbClr val="FFCC00"/>
          </a:solidFill>
          <a:ln w="47625" cmpd="sng">
            <a:solidFill>
              <a:schemeClr val="accent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b="1" dirty="0">
                <a:solidFill>
                  <a:schemeClr val="tx1"/>
                </a:solidFill>
              </a:rPr>
              <a:t>QI Brief</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atin typeface="Helvetica" panose="020B0604020202020204" pitchFamily="34" charset="0"/>
                <a:cs typeface="Helvetica" panose="020B0604020202020204" pitchFamily="34" charset="0"/>
              </a:defRPr>
            </a:lvl1pPr>
          </a:lstStyle>
          <a:p>
            <a:r>
              <a:rPr lang="en-US" dirty="0"/>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latin typeface="Helvetica" panose="020B0604020202020204" pitchFamily="34" charset="0"/>
                <a:cs typeface="Helvetica" panose="020B0604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
        <p:nvSpPr>
          <p:cNvPr id="4" name="Date Placeholder 3"/>
          <p:cNvSpPr>
            <a:spLocks noGrp="1"/>
          </p:cNvSpPr>
          <p:nvPr>
            <p:ph type="dt" sz="half" idx="2"/>
          </p:nvPr>
        </p:nvSpPr>
        <p:spPr>
          <a:xfrm>
            <a:off x="457199" y="6356350"/>
            <a:ext cx="2543175"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defRPr>
            </a:lvl1pPr>
          </a:lstStyle>
          <a:p>
            <a:pPr>
              <a:defRPr/>
            </a:pPr>
            <a:r>
              <a:rPr lang="en-US" dirty="0"/>
              <a:t>Segment : Released Summer 2017</a:t>
            </a: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defRPr>
            </a:lvl1pPr>
          </a:lstStyle>
          <a:p>
            <a:pPr>
              <a:defRPr/>
            </a:pPr>
            <a:r>
              <a:rPr lang="en-US"/>
              <a:t>dbingham@son.umaryland.edu</a:t>
            </a:r>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defRPr>
            </a:lvl1pPr>
          </a:lstStyle>
          <a:p>
            <a:pPr>
              <a:defRPr/>
            </a:pPr>
            <a:fld id="{3F360B98-5035-4E54-A076-EB906E00DDCF}" type="slidenum">
              <a:rPr lang="en-US" smtClean="0"/>
              <a:pPr>
                <a:defRPr/>
              </a:pPr>
              <a:t>‹#›</a:t>
            </a:fld>
            <a:endParaRPr lang="en-US" dirty="0"/>
          </a:p>
        </p:txBody>
      </p:sp>
      <p:sp>
        <p:nvSpPr>
          <p:cNvPr id="7" name="Flowchart: Decision 6"/>
          <p:cNvSpPr/>
          <p:nvPr userDrawn="1"/>
        </p:nvSpPr>
        <p:spPr>
          <a:xfrm>
            <a:off x="7344055" y="159488"/>
            <a:ext cx="1629823" cy="1573619"/>
          </a:xfrm>
          <a:prstGeom prst="flowChartDecision">
            <a:avLst/>
          </a:prstGeom>
          <a:solidFill>
            <a:srgbClr val="FFCC00"/>
          </a:solidFill>
          <a:ln w="47625" cmpd="sng">
            <a:solidFill>
              <a:schemeClr val="accent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b="1" dirty="0">
                <a:solidFill>
                  <a:schemeClr val="tx1"/>
                </a:solidFill>
              </a:rPr>
              <a:t>QI Brief</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AC21EED-6019-4EC3-B5AC-CDD581F69F46}" type="datetimeFigureOut">
              <a:rPr lang="en-US" smtClean="0"/>
              <a:t>1/31/20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ADD0ED6-EF97-4F85-BCC3-0DB4FEB121A4}" type="slidenum">
              <a:rPr lang="en-US" smtClean="0"/>
              <a:t>‹#›</a:t>
            </a:fld>
            <a:endParaRPr lang="en-US"/>
          </a:p>
        </p:txBody>
      </p:sp>
    </p:spTree>
    <p:extLst>
      <p:ext uri="{BB962C8B-B14F-4D97-AF65-F5344CB8AC3E}">
        <p14:creationId xmlns:p14="http://schemas.microsoft.com/office/powerpoint/2010/main" val="12446472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pPr>
              <a:defRPr/>
            </a:pPr>
            <a:endParaRPr lang="en-US"/>
          </a:p>
          <a:p>
            <a:pPr>
              <a:defRPr/>
            </a:pPr>
            <a:r>
              <a:rPr lang="en-US"/>
              <a:t>Segment 1.3: Released Spring 2017</a:t>
            </a:r>
          </a:p>
          <a:p>
            <a:pPr>
              <a:defRPr/>
            </a:pPr>
            <a:endParaRPr lang="en-US" dirty="0"/>
          </a:p>
        </p:txBody>
      </p:sp>
      <p:sp>
        <p:nvSpPr>
          <p:cNvPr id="4" name="Footer Placeholder 3"/>
          <p:cNvSpPr>
            <a:spLocks noGrp="1"/>
          </p:cNvSpPr>
          <p:nvPr>
            <p:ph type="ftr" sz="quarter" idx="11"/>
          </p:nvPr>
        </p:nvSpPr>
        <p:spPr/>
        <p:txBody>
          <a:bodyPr/>
          <a:lstStyle/>
          <a:p>
            <a:pPr>
              <a:defRPr/>
            </a:pPr>
            <a:r>
              <a:rPr lang="en-US"/>
              <a:t>dbingham@son.umaryland.edu</a:t>
            </a:r>
            <a:endParaRPr lang="en-US" dirty="0"/>
          </a:p>
        </p:txBody>
      </p:sp>
      <p:sp>
        <p:nvSpPr>
          <p:cNvPr id="5" name="Slide Number Placeholder 4"/>
          <p:cNvSpPr>
            <a:spLocks noGrp="1"/>
          </p:cNvSpPr>
          <p:nvPr>
            <p:ph type="sldNum" sz="quarter" idx="12"/>
          </p:nvPr>
        </p:nvSpPr>
        <p:spPr/>
        <p:txBody>
          <a:bodyPr/>
          <a:lstStyle/>
          <a:p>
            <a:pPr>
              <a:defRPr/>
            </a:pPr>
            <a:fld id="{3F360B98-5035-4E54-A076-EB906E00DDCF}" type="slidenum">
              <a:rPr lang="en-US" smtClean="0"/>
              <a:pPr>
                <a:defRPr/>
              </a:pPr>
              <a:t>‹#›</a:t>
            </a:fld>
            <a:endParaRPr lang="en-US" dirty="0"/>
          </a:p>
        </p:txBody>
      </p:sp>
    </p:spTree>
    <p:extLst>
      <p:ext uri="{BB962C8B-B14F-4D97-AF65-F5344CB8AC3E}">
        <p14:creationId xmlns:p14="http://schemas.microsoft.com/office/powerpoint/2010/main" val="237391909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pPr>
              <a:defRPr/>
            </a:pPr>
            <a:endParaRPr lang="en-US"/>
          </a:p>
          <a:p>
            <a:pPr>
              <a:defRPr/>
            </a:pPr>
            <a:r>
              <a:rPr lang="en-US"/>
              <a:t>Segment 1.3: Released Spring 2017</a:t>
            </a:r>
          </a:p>
          <a:p>
            <a:pPr>
              <a:defRPr/>
            </a:pPr>
            <a:endParaRPr lang="en-US" dirty="0"/>
          </a:p>
        </p:txBody>
      </p:sp>
      <p:sp>
        <p:nvSpPr>
          <p:cNvPr id="4" name="Footer Placeholder 3"/>
          <p:cNvSpPr>
            <a:spLocks noGrp="1"/>
          </p:cNvSpPr>
          <p:nvPr>
            <p:ph type="ftr" sz="quarter" idx="11"/>
          </p:nvPr>
        </p:nvSpPr>
        <p:spPr/>
        <p:txBody>
          <a:bodyPr/>
          <a:lstStyle/>
          <a:p>
            <a:pPr>
              <a:defRPr/>
            </a:pPr>
            <a:r>
              <a:rPr lang="en-US"/>
              <a:t>dbingham@son.umaryland.edu</a:t>
            </a:r>
            <a:endParaRPr lang="en-US" dirty="0"/>
          </a:p>
        </p:txBody>
      </p:sp>
      <p:sp>
        <p:nvSpPr>
          <p:cNvPr id="5" name="Slide Number Placeholder 4"/>
          <p:cNvSpPr>
            <a:spLocks noGrp="1"/>
          </p:cNvSpPr>
          <p:nvPr>
            <p:ph type="sldNum" sz="quarter" idx="12"/>
          </p:nvPr>
        </p:nvSpPr>
        <p:spPr/>
        <p:txBody>
          <a:bodyPr/>
          <a:lstStyle/>
          <a:p>
            <a:pPr>
              <a:defRPr/>
            </a:pPr>
            <a:fld id="{3F360B98-5035-4E54-A076-EB906E00DDCF}" type="slidenum">
              <a:rPr lang="en-US" smtClean="0"/>
              <a:pPr>
                <a:defRPr/>
              </a:pPr>
              <a:t>‹#›</a:t>
            </a:fld>
            <a:endParaRPr lang="en-US" dirty="0"/>
          </a:p>
        </p:txBody>
      </p:sp>
    </p:spTree>
    <p:extLst>
      <p:ext uri="{BB962C8B-B14F-4D97-AF65-F5344CB8AC3E}">
        <p14:creationId xmlns:p14="http://schemas.microsoft.com/office/powerpoint/2010/main" val="47084488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pPr>
              <a:defRPr/>
            </a:pPr>
            <a:endParaRPr lang="en-US"/>
          </a:p>
          <a:p>
            <a:pPr>
              <a:defRPr/>
            </a:pPr>
            <a:r>
              <a:rPr lang="en-US"/>
              <a:t>Segment 1.3: Released Spring 2017</a:t>
            </a:r>
          </a:p>
          <a:p>
            <a:pPr>
              <a:defRPr/>
            </a:pPr>
            <a:endParaRPr lang="en-US" dirty="0"/>
          </a:p>
        </p:txBody>
      </p:sp>
      <p:sp>
        <p:nvSpPr>
          <p:cNvPr id="4" name="Footer Placeholder 3"/>
          <p:cNvSpPr>
            <a:spLocks noGrp="1"/>
          </p:cNvSpPr>
          <p:nvPr>
            <p:ph type="ftr" sz="quarter" idx="11"/>
          </p:nvPr>
        </p:nvSpPr>
        <p:spPr/>
        <p:txBody>
          <a:bodyPr/>
          <a:lstStyle/>
          <a:p>
            <a:pPr>
              <a:defRPr/>
            </a:pPr>
            <a:r>
              <a:rPr lang="en-US"/>
              <a:t>dbingham@son.umaryland.edu</a:t>
            </a:r>
            <a:endParaRPr lang="en-US" dirty="0"/>
          </a:p>
        </p:txBody>
      </p:sp>
      <p:sp>
        <p:nvSpPr>
          <p:cNvPr id="5" name="Slide Number Placeholder 4"/>
          <p:cNvSpPr>
            <a:spLocks noGrp="1"/>
          </p:cNvSpPr>
          <p:nvPr>
            <p:ph type="sldNum" sz="quarter" idx="12"/>
          </p:nvPr>
        </p:nvSpPr>
        <p:spPr/>
        <p:txBody>
          <a:bodyPr/>
          <a:lstStyle/>
          <a:p>
            <a:pPr>
              <a:defRPr/>
            </a:pPr>
            <a:fld id="{3F360B98-5035-4E54-A076-EB906E00DDCF}" type="slidenum">
              <a:rPr lang="en-US" smtClean="0"/>
              <a:pPr>
                <a:defRPr/>
              </a:pPr>
              <a:t>‹#›</a:t>
            </a:fld>
            <a:endParaRPr lang="en-US" dirty="0"/>
          </a:p>
        </p:txBody>
      </p:sp>
    </p:spTree>
    <p:extLst>
      <p:ext uri="{BB962C8B-B14F-4D97-AF65-F5344CB8AC3E}">
        <p14:creationId xmlns:p14="http://schemas.microsoft.com/office/powerpoint/2010/main" val="37367018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3C56306C-77FF-41BD-8F6B-BAF1441A4B47}" type="datetimeFigureOut">
              <a:rPr lang="en-US" smtClean="0"/>
              <a:t>1/31/20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10648FF-4DD2-4CE5-895C-AFC098F5FA1D}" type="slidenum">
              <a:rPr lang="en-US" smtClean="0"/>
              <a:t>‹#›</a:t>
            </a:fld>
            <a:endParaRPr lang="en-US"/>
          </a:p>
        </p:txBody>
      </p:sp>
    </p:spTree>
    <p:extLst>
      <p:ext uri="{BB962C8B-B14F-4D97-AF65-F5344CB8AC3E}">
        <p14:creationId xmlns:p14="http://schemas.microsoft.com/office/powerpoint/2010/main" val="37145718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C56306C-77FF-41BD-8F6B-BAF1441A4B47}" type="datetimeFigureOut">
              <a:rPr lang="en-US" smtClean="0"/>
              <a:t>1/31/20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10648FF-4DD2-4CE5-895C-AFC098F5FA1D}" type="slidenum">
              <a:rPr lang="en-US" smtClean="0"/>
              <a:t>‹#›</a:t>
            </a:fld>
            <a:endParaRPr lang="en-US"/>
          </a:p>
        </p:txBody>
      </p:sp>
    </p:spTree>
    <p:extLst>
      <p:ext uri="{BB962C8B-B14F-4D97-AF65-F5344CB8AC3E}">
        <p14:creationId xmlns:p14="http://schemas.microsoft.com/office/powerpoint/2010/main" val="334212929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8"/>
            <a:ext cx="78867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623888" y="4589463"/>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3C56306C-77FF-41BD-8F6B-BAF1441A4B47}" type="datetimeFigureOut">
              <a:rPr lang="en-US" smtClean="0"/>
              <a:t>1/31/20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10648FF-4DD2-4CE5-895C-AFC098F5FA1D}" type="slidenum">
              <a:rPr lang="en-US" smtClean="0"/>
              <a:t>‹#›</a:t>
            </a:fld>
            <a:endParaRPr lang="en-US"/>
          </a:p>
        </p:txBody>
      </p:sp>
    </p:spTree>
    <p:extLst>
      <p:ext uri="{BB962C8B-B14F-4D97-AF65-F5344CB8AC3E}">
        <p14:creationId xmlns:p14="http://schemas.microsoft.com/office/powerpoint/2010/main" val="202799909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28650" y="1825625"/>
            <a:ext cx="386715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825625"/>
            <a:ext cx="386715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3C56306C-77FF-41BD-8F6B-BAF1441A4B47}" type="datetimeFigureOut">
              <a:rPr lang="en-US" smtClean="0"/>
              <a:t>1/31/20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10648FF-4DD2-4CE5-895C-AFC098F5FA1D}" type="slidenum">
              <a:rPr lang="en-US" smtClean="0"/>
              <a:t>‹#›</a:t>
            </a:fld>
            <a:endParaRPr lang="en-US"/>
          </a:p>
        </p:txBody>
      </p:sp>
    </p:spTree>
    <p:extLst>
      <p:ext uri="{BB962C8B-B14F-4D97-AF65-F5344CB8AC3E}">
        <p14:creationId xmlns:p14="http://schemas.microsoft.com/office/powerpoint/2010/main" val="95176206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365125"/>
            <a:ext cx="7886700" cy="1325563"/>
          </a:xfrm>
        </p:spPr>
        <p:txBody>
          <a:bodyPr/>
          <a:lstStyle/>
          <a:p>
            <a:r>
              <a:rPr lang="en-US"/>
              <a:t>Click to edit Master title style</a:t>
            </a:r>
          </a:p>
        </p:txBody>
      </p:sp>
      <p:sp>
        <p:nvSpPr>
          <p:cNvPr id="3" name="Text Placeholder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30238" y="2505075"/>
            <a:ext cx="386873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29150" y="2505075"/>
            <a:ext cx="38877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3C56306C-77FF-41BD-8F6B-BAF1441A4B47}" type="datetimeFigureOut">
              <a:rPr lang="en-US" smtClean="0"/>
              <a:t>1/31/20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10648FF-4DD2-4CE5-895C-AFC098F5FA1D}" type="slidenum">
              <a:rPr lang="en-US" smtClean="0"/>
              <a:t>‹#›</a:t>
            </a:fld>
            <a:endParaRPr lang="en-US"/>
          </a:p>
        </p:txBody>
      </p:sp>
    </p:spTree>
    <p:extLst>
      <p:ext uri="{BB962C8B-B14F-4D97-AF65-F5344CB8AC3E}">
        <p14:creationId xmlns:p14="http://schemas.microsoft.com/office/powerpoint/2010/main" val="320215402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3C56306C-77FF-41BD-8F6B-BAF1441A4B47}" type="datetimeFigureOut">
              <a:rPr lang="en-US" smtClean="0"/>
              <a:t>1/31/20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10648FF-4DD2-4CE5-895C-AFC098F5FA1D}" type="slidenum">
              <a:rPr lang="en-US" smtClean="0"/>
              <a:t>‹#›</a:t>
            </a:fld>
            <a:endParaRPr lang="en-US"/>
          </a:p>
        </p:txBody>
      </p:sp>
    </p:spTree>
    <p:extLst>
      <p:ext uri="{BB962C8B-B14F-4D97-AF65-F5344CB8AC3E}">
        <p14:creationId xmlns:p14="http://schemas.microsoft.com/office/powerpoint/2010/main" val="296263206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C56306C-77FF-41BD-8F6B-BAF1441A4B47}" type="datetimeFigureOut">
              <a:rPr lang="en-US" smtClean="0"/>
              <a:t>1/31/20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10648FF-4DD2-4CE5-895C-AFC098F5FA1D}" type="slidenum">
              <a:rPr lang="en-US" smtClean="0"/>
              <a:t>‹#›</a:t>
            </a:fld>
            <a:endParaRPr lang="en-US"/>
          </a:p>
        </p:txBody>
      </p:sp>
    </p:spTree>
    <p:extLst>
      <p:ext uri="{BB962C8B-B14F-4D97-AF65-F5344CB8AC3E}">
        <p14:creationId xmlns:p14="http://schemas.microsoft.com/office/powerpoint/2010/main" val="249046765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3C56306C-77FF-41BD-8F6B-BAF1441A4B47}" type="datetimeFigureOut">
              <a:rPr lang="en-US" smtClean="0"/>
              <a:t>1/31/20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10648FF-4DD2-4CE5-895C-AFC098F5FA1D}" type="slidenum">
              <a:rPr lang="en-US" smtClean="0"/>
              <a:t>‹#›</a:t>
            </a:fld>
            <a:endParaRPr lang="en-US"/>
          </a:p>
        </p:txBody>
      </p:sp>
    </p:spTree>
    <p:extLst>
      <p:ext uri="{BB962C8B-B14F-4D97-AF65-F5344CB8AC3E}">
        <p14:creationId xmlns:p14="http://schemas.microsoft.com/office/powerpoint/2010/main" val="355390186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3C56306C-77FF-41BD-8F6B-BAF1441A4B47}" type="datetimeFigureOut">
              <a:rPr lang="en-US" smtClean="0"/>
              <a:t>1/31/20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10648FF-4DD2-4CE5-895C-AFC098F5FA1D}" type="slidenum">
              <a:rPr lang="en-US" smtClean="0"/>
              <a:t>‹#›</a:t>
            </a:fld>
            <a:endParaRPr lang="en-US"/>
          </a:p>
        </p:txBody>
      </p:sp>
    </p:spTree>
    <p:extLst>
      <p:ext uri="{BB962C8B-B14F-4D97-AF65-F5344CB8AC3E}">
        <p14:creationId xmlns:p14="http://schemas.microsoft.com/office/powerpoint/2010/main" val="337044479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C56306C-77FF-41BD-8F6B-BAF1441A4B47}" type="datetimeFigureOut">
              <a:rPr lang="en-US" smtClean="0"/>
              <a:t>1/31/20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10648FF-4DD2-4CE5-895C-AFC098F5FA1D}" type="slidenum">
              <a:rPr lang="en-US" smtClean="0"/>
              <a:t>‹#›</a:t>
            </a:fld>
            <a:endParaRPr lang="en-US"/>
          </a:p>
        </p:txBody>
      </p:sp>
    </p:spTree>
    <p:extLst>
      <p:ext uri="{BB962C8B-B14F-4D97-AF65-F5344CB8AC3E}">
        <p14:creationId xmlns:p14="http://schemas.microsoft.com/office/powerpoint/2010/main" val="267168944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28650" y="365125"/>
            <a:ext cx="57626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C56306C-77FF-41BD-8F6B-BAF1441A4B47}" type="datetimeFigureOut">
              <a:rPr lang="en-US" smtClean="0"/>
              <a:t>1/31/20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10648FF-4DD2-4CE5-895C-AFC098F5FA1D}" type="slidenum">
              <a:rPr lang="en-US" smtClean="0"/>
              <a:t>‹#›</a:t>
            </a:fld>
            <a:endParaRPr lang="en-US"/>
          </a:p>
        </p:txBody>
      </p:sp>
    </p:spTree>
    <p:extLst>
      <p:ext uri="{BB962C8B-B14F-4D97-AF65-F5344CB8AC3E}">
        <p14:creationId xmlns:p14="http://schemas.microsoft.com/office/powerpoint/2010/main" val="50804636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4" name="Picture 12" descr="cover_graphic_01"/>
          <p:cNvPicPr>
            <a:picLocks noChangeAspect="1" noChangeArrowheads="1"/>
          </p:cNvPicPr>
          <p:nvPr/>
        </p:nvPicPr>
        <p:blipFill>
          <a:blip r:embed="rId2" cstate="print"/>
          <a:srcRect/>
          <a:stretch>
            <a:fillRect/>
          </a:stretch>
        </p:blipFill>
        <p:spPr bwMode="auto">
          <a:xfrm>
            <a:off x="0" y="0"/>
            <a:ext cx="8267700" cy="6859588"/>
          </a:xfrm>
          <a:prstGeom prst="rect">
            <a:avLst/>
          </a:prstGeom>
          <a:noFill/>
          <a:ln w="9525">
            <a:noFill/>
            <a:miter lim="800000"/>
            <a:headEnd/>
            <a:tailEnd/>
          </a:ln>
        </p:spPr>
      </p:pic>
      <p:pic>
        <p:nvPicPr>
          <p:cNvPr id="5" name="Picture 13" descr="cover_logo"/>
          <p:cNvPicPr>
            <a:picLocks noChangeAspect="1" noChangeArrowheads="1"/>
          </p:cNvPicPr>
          <p:nvPr/>
        </p:nvPicPr>
        <p:blipFill>
          <a:blip r:embed="rId3" cstate="print"/>
          <a:srcRect/>
          <a:stretch>
            <a:fillRect/>
          </a:stretch>
        </p:blipFill>
        <p:spPr bwMode="auto">
          <a:xfrm>
            <a:off x="0" y="0"/>
            <a:ext cx="2120900" cy="1146175"/>
          </a:xfrm>
          <a:prstGeom prst="rect">
            <a:avLst/>
          </a:prstGeom>
          <a:noFill/>
          <a:ln w="9525">
            <a:noFill/>
            <a:miter lim="800000"/>
            <a:headEnd/>
            <a:tailEnd/>
          </a:ln>
        </p:spPr>
      </p:pic>
      <p:sp>
        <p:nvSpPr>
          <p:cNvPr id="3074" name="Rectangle 2"/>
          <p:cNvSpPr>
            <a:spLocks noGrp="1" noChangeArrowheads="1"/>
          </p:cNvSpPr>
          <p:nvPr>
            <p:ph type="ctrTitle"/>
          </p:nvPr>
        </p:nvSpPr>
        <p:spPr>
          <a:xfrm>
            <a:off x="914400" y="4357688"/>
            <a:ext cx="4567238" cy="457200"/>
          </a:xfrm>
        </p:spPr>
        <p:txBody>
          <a:bodyPr/>
          <a:lstStyle>
            <a:lvl1pPr>
              <a:defRPr sz="1800" b="1">
                <a:solidFill>
                  <a:schemeClr val="bg1"/>
                </a:solidFill>
              </a:defRPr>
            </a:lvl1pPr>
          </a:lstStyle>
          <a:p>
            <a:r>
              <a:rPr lang="en-US"/>
              <a:t>Click to edit Master title style</a:t>
            </a:r>
          </a:p>
        </p:txBody>
      </p:sp>
      <p:sp>
        <p:nvSpPr>
          <p:cNvPr id="3075" name="Rectangle 3"/>
          <p:cNvSpPr>
            <a:spLocks noGrp="1" noChangeArrowheads="1"/>
          </p:cNvSpPr>
          <p:nvPr>
            <p:ph type="subTitle" idx="1"/>
          </p:nvPr>
        </p:nvSpPr>
        <p:spPr>
          <a:xfrm>
            <a:off x="914400" y="4981575"/>
            <a:ext cx="4567238" cy="1752600"/>
          </a:xfrm>
        </p:spPr>
        <p:txBody>
          <a:bodyPr/>
          <a:lstStyle>
            <a:lvl1pPr marL="0" indent="0">
              <a:buFont typeface="Times" pitchFamily="-48" charset="0"/>
              <a:buNone/>
              <a:defRPr sz="2000">
                <a:solidFill>
                  <a:schemeClr val="bg1"/>
                </a:solidFill>
              </a:defRPr>
            </a:lvl1pPr>
          </a:lstStyle>
          <a:p>
            <a:r>
              <a:rPr lang="en-US"/>
              <a:t>Click to edit Master subtitle style</a:t>
            </a:r>
          </a:p>
        </p:txBody>
      </p:sp>
    </p:spTree>
    <p:extLst>
      <p:ext uri="{BB962C8B-B14F-4D97-AF65-F5344CB8AC3E}">
        <p14:creationId xmlns:p14="http://schemas.microsoft.com/office/powerpoint/2010/main" val="383139030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6"/>
          <p:cNvSpPr>
            <a:spLocks noGrp="1" noChangeArrowheads="1"/>
          </p:cNvSpPr>
          <p:nvPr>
            <p:ph type="sldNum" sz="quarter" idx="11"/>
          </p:nvPr>
        </p:nvSpPr>
        <p:spPr>
          <a:ln/>
        </p:spPr>
        <p:txBody>
          <a:bodyPr/>
          <a:lstStyle>
            <a:lvl1pPr>
              <a:defRPr/>
            </a:lvl1pPr>
          </a:lstStyle>
          <a:p>
            <a:pPr>
              <a:defRPr/>
            </a:pPr>
            <a:fld id="{9EBC14A2-2E48-40D1-A2B7-16A1CBE8F86B}" type="slidenum">
              <a:rPr lang="en-US"/>
              <a:pPr>
                <a:defRPr/>
              </a:pPr>
              <a:t>‹#›</a:t>
            </a:fld>
            <a:endParaRPr lang="en-US" dirty="0"/>
          </a:p>
        </p:txBody>
      </p:sp>
    </p:spTree>
    <p:extLst>
      <p:ext uri="{BB962C8B-B14F-4D97-AF65-F5344CB8AC3E}">
        <p14:creationId xmlns:p14="http://schemas.microsoft.com/office/powerpoint/2010/main" val="176777986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5" name="Rectangle 6"/>
          <p:cNvSpPr>
            <a:spLocks noGrp="1" noChangeArrowheads="1"/>
          </p:cNvSpPr>
          <p:nvPr>
            <p:ph type="sldNum" sz="quarter" idx="11"/>
          </p:nvPr>
        </p:nvSpPr>
        <p:spPr>
          <a:ln/>
        </p:spPr>
        <p:txBody>
          <a:bodyPr/>
          <a:lstStyle>
            <a:lvl1pPr>
              <a:defRPr/>
            </a:lvl1pPr>
          </a:lstStyle>
          <a:p>
            <a:pPr>
              <a:defRPr/>
            </a:pPr>
            <a:fld id="{C0C41CC7-C66D-460B-B081-8F659CF3B408}" type="slidenum">
              <a:rPr lang="en-US"/>
              <a:pPr>
                <a:defRPr/>
              </a:pPr>
              <a:t>‹#›</a:t>
            </a:fld>
            <a:endParaRPr lang="en-US" dirty="0"/>
          </a:p>
        </p:txBody>
      </p:sp>
    </p:spTree>
    <p:extLst>
      <p:ext uri="{BB962C8B-B14F-4D97-AF65-F5344CB8AC3E}">
        <p14:creationId xmlns:p14="http://schemas.microsoft.com/office/powerpoint/2010/main" val="32663555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409700"/>
            <a:ext cx="4038600" cy="45339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409700"/>
            <a:ext cx="4038600" cy="45339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6"/>
          <p:cNvSpPr>
            <a:spLocks noGrp="1" noChangeArrowheads="1"/>
          </p:cNvSpPr>
          <p:nvPr>
            <p:ph type="sldNum" sz="quarter" idx="11"/>
          </p:nvPr>
        </p:nvSpPr>
        <p:spPr>
          <a:ln/>
        </p:spPr>
        <p:txBody>
          <a:bodyPr/>
          <a:lstStyle>
            <a:lvl1pPr>
              <a:defRPr/>
            </a:lvl1pPr>
          </a:lstStyle>
          <a:p>
            <a:pPr>
              <a:defRPr/>
            </a:pPr>
            <a:fld id="{E3BE7E48-25F1-4793-BFB7-F1C878B4B81E}" type="slidenum">
              <a:rPr lang="en-US"/>
              <a:pPr>
                <a:defRPr/>
              </a:pPr>
              <a:t>‹#›</a:t>
            </a:fld>
            <a:endParaRPr lang="en-US" dirty="0"/>
          </a:p>
        </p:txBody>
      </p:sp>
    </p:spTree>
    <p:extLst>
      <p:ext uri="{BB962C8B-B14F-4D97-AF65-F5344CB8AC3E}">
        <p14:creationId xmlns:p14="http://schemas.microsoft.com/office/powerpoint/2010/main" val="346125945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Rectangle 6"/>
          <p:cNvSpPr>
            <a:spLocks noGrp="1" noChangeArrowheads="1"/>
          </p:cNvSpPr>
          <p:nvPr>
            <p:ph type="sldNum" sz="quarter" idx="11"/>
          </p:nvPr>
        </p:nvSpPr>
        <p:spPr>
          <a:ln/>
        </p:spPr>
        <p:txBody>
          <a:bodyPr/>
          <a:lstStyle>
            <a:lvl1pPr>
              <a:defRPr/>
            </a:lvl1pPr>
          </a:lstStyle>
          <a:p>
            <a:pPr>
              <a:defRPr/>
            </a:pPr>
            <a:fld id="{A0142ABE-50C6-4139-B684-9A3236734186}" type="slidenum">
              <a:rPr lang="en-US"/>
              <a:pPr>
                <a:defRPr/>
              </a:pPr>
              <a:t>‹#›</a:t>
            </a:fld>
            <a:endParaRPr lang="en-US" dirty="0"/>
          </a:p>
        </p:txBody>
      </p:sp>
    </p:spTree>
    <p:extLst>
      <p:ext uri="{BB962C8B-B14F-4D97-AF65-F5344CB8AC3E}">
        <p14:creationId xmlns:p14="http://schemas.microsoft.com/office/powerpoint/2010/main" val="639475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4" name="Rectangle 6"/>
          <p:cNvSpPr>
            <a:spLocks noGrp="1" noChangeArrowheads="1"/>
          </p:cNvSpPr>
          <p:nvPr>
            <p:ph type="sldNum" sz="quarter" idx="11"/>
          </p:nvPr>
        </p:nvSpPr>
        <p:spPr>
          <a:ln/>
        </p:spPr>
        <p:txBody>
          <a:bodyPr/>
          <a:lstStyle>
            <a:lvl1pPr>
              <a:defRPr/>
            </a:lvl1pPr>
          </a:lstStyle>
          <a:p>
            <a:pPr>
              <a:defRPr/>
            </a:pPr>
            <a:fld id="{34C3223B-1078-481C-9AE0-0B4CBB5A02D3}" type="slidenum">
              <a:rPr lang="en-US"/>
              <a:pPr>
                <a:defRPr/>
              </a:pPr>
              <a:t>‹#›</a:t>
            </a:fld>
            <a:endParaRPr lang="en-US" dirty="0"/>
          </a:p>
        </p:txBody>
      </p:sp>
    </p:spTree>
    <p:extLst>
      <p:ext uri="{BB962C8B-B14F-4D97-AF65-F5344CB8AC3E}">
        <p14:creationId xmlns:p14="http://schemas.microsoft.com/office/powerpoint/2010/main" val="19503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6"/>
          <p:cNvSpPr>
            <a:spLocks noGrp="1" noChangeArrowheads="1"/>
          </p:cNvSpPr>
          <p:nvPr>
            <p:ph type="sldNum" sz="quarter" idx="11"/>
          </p:nvPr>
        </p:nvSpPr>
        <p:spPr>
          <a:ln/>
        </p:spPr>
        <p:txBody>
          <a:bodyPr/>
          <a:lstStyle>
            <a:lvl1pPr>
              <a:defRPr/>
            </a:lvl1pPr>
          </a:lstStyle>
          <a:p>
            <a:pPr>
              <a:defRPr/>
            </a:pPr>
            <a:fld id="{B4CAF3FA-3EB0-4A30-AEEF-6F90B9C34B85}" type="slidenum">
              <a:rPr lang="en-US"/>
              <a:pPr>
                <a:defRPr/>
              </a:pPr>
              <a:t>‹#›</a:t>
            </a:fld>
            <a:endParaRPr lang="en-US" dirty="0"/>
          </a:p>
        </p:txBody>
      </p:sp>
    </p:spTree>
    <p:extLst>
      <p:ext uri="{BB962C8B-B14F-4D97-AF65-F5344CB8AC3E}">
        <p14:creationId xmlns:p14="http://schemas.microsoft.com/office/powerpoint/2010/main" val="283896204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6" name="Rectangle 6"/>
          <p:cNvSpPr>
            <a:spLocks noGrp="1" noChangeArrowheads="1"/>
          </p:cNvSpPr>
          <p:nvPr>
            <p:ph type="sldNum" sz="quarter" idx="11"/>
          </p:nvPr>
        </p:nvSpPr>
        <p:spPr>
          <a:ln/>
        </p:spPr>
        <p:txBody>
          <a:bodyPr/>
          <a:lstStyle>
            <a:lvl1pPr>
              <a:defRPr/>
            </a:lvl1pPr>
          </a:lstStyle>
          <a:p>
            <a:pPr>
              <a:defRPr/>
            </a:pPr>
            <a:fld id="{1055FC12-2CCC-4120-BFFF-BDB7895E3B0F}" type="slidenum">
              <a:rPr lang="en-US"/>
              <a:pPr>
                <a:defRPr/>
              </a:pPr>
              <a:t>‹#›</a:t>
            </a:fld>
            <a:endParaRPr lang="en-US" dirty="0"/>
          </a:p>
        </p:txBody>
      </p:sp>
    </p:spTree>
    <p:extLst>
      <p:ext uri="{BB962C8B-B14F-4D97-AF65-F5344CB8AC3E}">
        <p14:creationId xmlns:p14="http://schemas.microsoft.com/office/powerpoint/2010/main" val="150675657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6" name="Rectangle 6"/>
          <p:cNvSpPr>
            <a:spLocks noGrp="1" noChangeArrowheads="1"/>
          </p:cNvSpPr>
          <p:nvPr>
            <p:ph type="sldNum" sz="quarter" idx="11"/>
          </p:nvPr>
        </p:nvSpPr>
        <p:spPr>
          <a:ln/>
        </p:spPr>
        <p:txBody>
          <a:bodyPr/>
          <a:lstStyle>
            <a:lvl1pPr>
              <a:defRPr/>
            </a:lvl1pPr>
          </a:lstStyle>
          <a:p>
            <a:pPr>
              <a:defRPr/>
            </a:pPr>
            <a:fld id="{C9850991-D01C-43AE-B23F-E72D41321D91}" type="slidenum">
              <a:rPr lang="en-US"/>
              <a:pPr>
                <a:defRPr/>
              </a:pPr>
              <a:t>‹#›</a:t>
            </a:fld>
            <a:endParaRPr lang="en-US" dirty="0"/>
          </a:p>
        </p:txBody>
      </p:sp>
    </p:spTree>
    <p:extLst>
      <p:ext uri="{BB962C8B-B14F-4D97-AF65-F5344CB8AC3E}">
        <p14:creationId xmlns:p14="http://schemas.microsoft.com/office/powerpoint/2010/main" val="304455208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61603441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1.jpe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5.xml"/><Relationship Id="rId3" Type="http://schemas.openxmlformats.org/officeDocument/2006/relationships/slideLayout" Target="../slideLayouts/slideLayout10.xml"/><Relationship Id="rId7" Type="http://schemas.openxmlformats.org/officeDocument/2006/relationships/slideLayout" Target="../slideLayouts/slideLayout14.xml"/><Relationship Id="rId12" Type="http://schemas.openxmlformats.org/officeDocument/2006/relationships/theme" Target="../theme/theme2.xml"/><Relationship Id="rId2" Type="http://schemas.openxmlformats.org/officeDocument/2006/relationships/slideLayout" Target="../slideLayouts/slideLayout9.xml"/><Relationship Id="rId1" Type="http://schemas.openxmlformats.org/officeDocument/2006/relationships/slideLayout" Target="../slideLayouts/slideLayout8.xml"/><Relationship Id="rId6" Type="http://schemas.openxmlformats.org/officeDocument/2006/relationships/slideLayout" Target="../slideLayouts/slideLayout13.xml"/><Relationship Id="rId11" Type="http://schemas.openxmlformats.org/officeDocument/2006/relationships/slideLayout" Target="../slideLayouts/slideLayout18.xml"/><Relationship Id="rId5" Type="http://schemas.openxmlformats.org/officeDocument/2006/relationships/slideLayout" Target="../slideLayouts/slideLayout12.xml"/><Relationship Id="rId10" Type="http://schemas.openxmlformats.org/officeDocument/2006/relationships/slideLayout" Target="../slideLayouts/slideLayout17.xml"/><Relationship Id="rId4" Type="http://schemas.openxmlformats.org/officeDocument/2006/relationships/slideLayout" Target="../slideLayouts/slideLayout11.xml"/><Relationship Id="rId9" Type="http://schemas.openxmlformats.org/officeDocument/2006/relationships/slideLayout" Target="../slideLayouts/slideLayout16.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6.xml"/><Relationship Id="rId3" Type="http://schemas.openxmlformats.org/officeDocument/2006/relationships/slideLayout" Target="../slideLayouts/slideLayout21.xml"/><Relationship Id="rId7" Type="http://schemas.openxmlformats.org/officeDocument/2006/relationships/slideLayout" Target="../slideLayouts/slideLayout25.xml"/><Relationship Id="rId12" Type="http://schemas.openxmlformats.org/officeDocument/2006/relationships/image" Target="../media/image3.png"/><Relationship Id="rId2" Type="http://schemas.openxmlformats.org/officeDocument/2006/relationships/slideLayout" Target="../slideLayouts/slideLayout20.xml"/><Relationship Id="rId1" Type="http://schemas.openxmlformats.org/officeDocument/2006/relationships/slideLayout" Target="../slideLayouts/slideLayout19.xml"/><Relationship Id="rId6" Type="http://schemas.openxmlformats.org/officeDocument/2006/relationships/slideLayout" Target="../slideLayouts/slideLayout24.xml"/><Relationship Id="rId11" Type="http://schemas.openxmlformats.org/officeDocument/2006/relationships/image" Target="../media/image2.png"/><Relationship Id="rId5" Type="http://schemas.openxmlformats.org/officeDocument/2006/relationships/slideLayout" Target="../slideLayouts/slideLayout23.xml"/><Relationship Id="rId10" Type="http://schemas.openxmlformats.org/officeDocument/2006/relationships/theme" Target="../theme/theme3.xml"/><Relationship Id="rId4" Type="http://schemas.openxmlformats.org/officeDocument/2006/relationships/slideLayout" Target="../slideLayouts/slideLayout22.xml"/><Relationship Id="rId9" Type="http://schemas.openxmlformats.org/officeDocument/2006/relationships/slideLayout" Target="../slideLayouts/slideLayout27.xml"/></Relationships>
</file>

<file path=ppt/slideMasters/_rels/slideMaster4.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theme" Target="../theme/theme4.xml"/><Relationship Id="rId1" Type="http://schemas.openxmlformats.org/officeDocument/2006/relationships/slideLayout" Target="../slideLayouts/slideLayout2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9"/>
          <a:srcRect/>
          <a:stretch>
            <a:fillRect/>
          </a:stretch>
        </a:blip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544749" y="1250004"/>
            <a:ext cx="8142051"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dirty="0"/>
              <a:t>Click to edit Master title style</a:t>
            </a:r>
          </a:p>
        </p:txBody>
      </p:sp>
      <p:sp>
        <p:nvSpPr>
          <p:cNvPr id="1027" name="Text Placeholder 2"/>
          <p:cNvSpPr>
            <a:spLocks noGrp="1"/>
          </p:cNvSpPr>
          <p:nvPr>
            <p:ph type="body" idx="1"/>
          </p:nvPr>
        </p:nvSpPr>
        <p:spPr bwMode="auto">
          <a:xfrm>
            <a:off x="457200" y="2393004"/>
            <a:ext cx="8229600" cy="3733159"/>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457200" y="6356350"/>
            <a:ext cx="2667000" cy="365125"/>
          </a:xfrm>
          <a:prstGeom prst="rect">
            <a:avLst/>
          </a:prstGeom>
        </p:spPr>
        <p:txBody>
          <a:bodyPr vert="horz" lIns="91440" tIns="45720" rIns="91440" bIns="45720" rtlCol="0" anchor="ctr"/>
          <a:lstStyle>
            <a:lvl1pPr marL="0" marR="0" indent="0" algn="l" defTabSz="457200" rtl="0" eaLnBrk="1" fontAlgn="auto" latinLnBrk="0" hangingPunct="1">
              <a:lnSpc>
                <a:spcPct val="100000"/>
              </a:lnSpc>
              <a:spcBef>
                <a:spcPts val="0"/>
              </a:spcBef>
              <a:spcAft>
                <a:spcPts val="0"/>
              </a:spcAft>
              <a:buClrTx/>
              <a:buSzTx/>
              <a:buFontTx/>
              <a:buNone/>
              <a:tabLst/>
              <a:defRPr sz="1200">
                <a:solidFill>
                  <a:schemeClr val="tx1">
                    <a:tint val="75000"/>
                  </a:schemeClr>
                </a:solidFill>
                <a:latin typeface="+mn-lt"/>
              </a:defRPr>
            </a:lvl1pPr>
          </a:lstStyle>
          <a:p>
            <a:pPr>
              <a:defRPr/>
            </a:pPr>
            <a:endParaRPr lang="en-US" dirty="0"/>
          </a:p>
          <a:p>
            <a:pPr>
              <a:defRPr/>
            </a:pPr>
            <a:r>
              <a:rPr lang="en-US" dirty="0"/>
              <a:t>Segment 1.3: Released Spring 2017</a:t>
            </a:r>
          </a:p>
          <a:p>
            <a:pPr>
              <a:defRPr/>
            </a:pPr>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defRPr>
            </a:lvl1pPr>
          </a:lstStyle>
          <a:p>
            <a:pPr>
              <a:defRPr/>
            </a:pPr>
            <a:r>
              <a:rPr lang="en-US"/>
              <a:t>dbingham@son.umaryland.edu</a:t>
            </a:r>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defRPr>
            </a:lvl1pPr>
          </a:lstStyle>
          <a:p>
            <a:pPr>
              <a:defRPr/>
            </a:pPr>
            <a:fld id="{3F360B98-5035-4E54-A076-EB906E00DDCF}" type="slidenum">
              <a:rPr lang="en-US" smtClean="0"/>
              <a:pPr>
                <a:defRPr/>
              </a:pPr>
              <a:t>‹#›</a:t>
            </a:fld>
            <a:endParaRPr lang="en-US" dirty="0"/>
          </a:p>
        </p:txBody>
      </p:sp>
      <p:sp>
        <p:nvSpPr>
          <p:cNvPr id="7" name="Flowchart: Decision 6"/>
          <p:cNvSpPr/>
          <p:nvPr userDrawn="1"/>
        </p:nvSpPr>
        <p:spPr>
          <a:xfrm>
            <a:off x="7344055" y="159488"/>
            <a:ext cx="1629823" cy="1573619"/>
          </a:xfrm>
          <a:prstGeom prst="flowChartDecision">
            <a:avLst/>
          </a:prstGeom>
          <a:solidFill>
            <a:srgbClr val="FFCC00"/>
          </a:solidFill>
          <a:ln w="47625" cmpd="sng">
            <a:solidFill>
              <a:schemeClr val="accent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b="1" dirty="0">
                <a:solidFill>
                  <a:schemeClr val="tx1"/>
                </a:solidFill>
              </a:rPr>
              <a:t>QI Brief</a:t>
            </a:r>
          </a:p>
        </p:txBody>
      </p:sp>
    </p:spTree>
  </p:cSld>
  <p:clrMap bg1="lt1" tx1="dk1" bg2="lt2" tx2="dk2" accent1="accent1" accent2="accent2" accent3="accent3" accent4="accent4" accent5="accent5" accent6="accent6" hlink="hlink" folHlink="folHlink"/>
  <p:sldLayoutIdLst>
    <p:sldLayoutId id="2147483739" r:id="rId1"/>
    <p:sldLayoutId id="2147483740" r:id="rId2"/>
    <p:sldLayoutId id="2147483741" r:id="rId3"/>
    <p:sldLayoutId id="2147483742" r:id="rId4"/>
    <p:sldLayoutId id="2147483767" r:id="rId5"/>
    <p:sldLayoutId id="2147483768" r:id="rId6"/>
    <p:sldLayoutId id="2147483769" r:id="rId7"/>
  </p:sldLayoutIdLst>
  <p:hf hdr="0" dt="0"/>
  <p:txStyles>
    <p:titleStyle>
      <a:lvl1pPr algn="ctr" defTabSz="457200" rtl="0" eaLnBrk="0" fontAlgn="base" hangingPunct="0">
        <a:spcBef>
          <a:spcPct val="0"/>
        </a:spcBef>
        <a:spcAft>
          <a:spcPct val="0"/>
        </a:spcAft>
        <a:defRPr sz="3200" kern="1200">
          <a:solidFill>
            <a:schemeClr val="tx1"/>
          </a:solidFill>
          <a:latin typeface="+mj-lt"/>
          <a:ea typeface="+mj-ea"/>
          <a:cs typeface="+mj-cs"/>
        </a:defRPr>
      </a:lvl1pPr>
      <a:lvl2pPr algn="ctr" defTabSz="457200" rtl="0" eaLnBrk="0" fontAlgn="base" hangingPunct="0">
        <a:spcBef>
          <a:spcPct val="0"/>
        </a:spcBef>
        <a:spcAft>
          <a:spcPct val="0"/>
        </a:spcAft>
        <a:defRPr sz="4400">
          <a:solidFill>
            <a:schemeClr val="tx1"/>
          </a:solidFill>
          <a:latin typeface="Calibri" pitchFamily="34" charset="0"/>
        </a:defRPr>
      </a:lvl2pPr>
      <a:lvl3pPr algn="ctr" defTabSz="457200" rtl="0" eaLnBrk="0" fontAlgn="base" hangingPunct="0">
        <a:spcBef>
          <a:spcPct val="0"/>
        </a:spcBef>
        <a:spcAft>
          <a:spcPct val="0"/>
        </a:spcAft>
        <a:defRPr sz="4400">
          <a:solidFill>
            <a:schemeClr val="tx1"/>
          </a:solidFill>
          <a:latin typeface="Calibri" pitchFamily="34" charset="0"/>
        </a:defRPr>
      </a:lvl3pPr>
      <a:lvl4pPr algn="ctr" defTabSz="457200" rtl="0" eaLnBrk="0" fontAlgn="base" hangingPunct="0">
        <a:spcBef>
          <a:spcPct val="0"/>
        </a:spcBef>
        <a:spcAft>
          <a:spcPct val="0"/>
        </a:spcAft>
        <a:defRPr sz="4400">
          <a:solidFill>
            <a:schemeClr val="tx1"/>
          </a:solidFill>
          <a:latin typeface="Calibri" pitchFamily="34" charset="0"/>
        </a:defRPr>
      </a:lvl4pPr>
      <a:lvl5pPr algn="ctr" defTabSz="457200" rtl="0" eaLnBrk="0" fontAlgn="base" hangingPunct="0">
        <a:spcBef>
          <a:spcPct val="0"/>
        </a:spcBef>
        <a:spcAft>
          <a:spcPct val="0"/>
        </a:spcAft>
        <a:defRPr sz="4400">
          <a:solidFill>
            <a:schemeClr val="tx1"/>
          </a:solidFill>
          <a:latin typeface="Calibri" pitchFamily="34" charset="0"/>
        </a:defRPr>
      </a:lvl5pPr>
      <a:lvl6pPr marL="457200" algn="ctr" defTabSz="457200" rtl="0" fontAlgn="base">
        <a:spcBef>
          <a:spcPct val="0"/>
        </a:spcBef>
        <a:spcAft>
          <a:spcPct val="0"/>
        </a:spcAft>
        <a:defRPr sz="4400">
          <a:solidFill>
            <a:schemeClr val="tx1"/>
          </a:solidFill>
          <a:latin typeface="Calibri" pitchFamily="34" charset="0"/>
        </a:defRPr>
      </a:lvl6pPr>
      <a:lvl7pPr marL="914400" algn="ctr" defTabSz="457200" rtl="0" fontAlgn="base">
        <a:spcBef>
          <a:spcPct val="0"/>
        </a:spcBef>
        <a:spcAft>
          <a:spcPct val="0"/>
        </a:spcAft>
        <a:defRPr sz="4400">
          <a:solidFill>
            <a:schemeClr val="tx1"/>
          </a:solidFill>
          <a:latin typeface="Calibri" pitchFamily="34" charset="0"/>
        </a:defRPr>
      </a:lvl7pPr>
      <a:lvl8pPr marL="1371600" algn="ctr" defTabSz="457200" rtl="0" fontAlgn="base">
        <a:spcBef>
          <a:spcPct val="0"/>
        </a:spcBef>
        <a:spcAft>
          <a:spcPct val="0"/>
        </a:spcAft>
        <a:defRPr sz="4400">
          <a:solidFill>
            <a:schemeClr val="tx1"/>
          </a:solidFill>
          <a:latin typeface="Calibri" pitchFamily="34" charset="0"/>
        </a:defRPr>
      </a:lvl8pPr>
      <a:lvl9pPr marL="1828800" algn="ctr" defTabSz="457200" rtl="0" fontAlgn="base">
        <a:spcBef>
          <a:spcPct val="0"/>
        </a:spcBef>
        <a:spcAft>
          <a:spcPct val="0"/>
        </a:spcAft>
        <a:defRPr sz="4400">
          <a:solidFill>
            <a:schemeClr val="tx1"/>
          </a:solidFill>
          <a:latin typeface="Calibri" pitchFamily="34" charset="0"/>
        </a:defRPr>
      </a:lvl9pPr>
    </p:titleStyle>
    <p:bodyStyle>
      <a:lvl1pPr marL="342900" indent="-342900" algn="l" defTabSz="457200" rtl="0" eaLnBrk="0" fontAlgn="base" hangingPunct="0">
        <a:spcBef>
          <a:spcPct val="20000"/>
        </a:spcBef>
        <a:spcAft>
          <a:spcPct val="0"/>
        </a:spcAft>
        <a:buFont typeface="Arial" charset="0"/>
        <a:buChar char="•"/>
        <a:defRPr sz="2800" kern="1200">
          <a:solidFill>
            <a:schemeClr val="tx1"/>
          </a:solidFill>
          <a:latin typeface="+mn-lt"/>
          <a:ea typeface="+mn-ea"/>
          <a:cs typeface="+mn-cs"/>
        </a:defRPr>
      </a:lvl1pPr>
      <a:lvl2pPr marL="742950" indent="-285750" algn="l" defTabSz="457200" rtl="0" eaLnBrk="0" fontAlgn="base" hangingPunct="0">
        <a:spcBef>
          <a:spcPct val="20000"/>
        </a:spcBef>
        <a:spcAft>
          <a:spcPct val="0"/>
        </a:spcAft>
        <a:buFont typeface="Arial" charset="0"/>
        <a:buChar char="–"/>
        <a:defRPr sz="2400" kern="1200">
          <a:solidFill>
            <a:schemeClr val="tx1"/>
          </a:solidFill>
          <a:latin typeface="+mn-lt"/>
          <a:ea typeface="+mn-ea"/>
          <a:cs typeface="+mn-cs"/>
        </a:defRPr>
      </a:lvl2pPr>
      <a:lvl3pPr marL="11430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mn-ea"/>
          <a:cs typeface="+mn-cs"/>
        </a:defRPr>
      </a:lvl3pPr>
      <a:lvl4pPr marL="16002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C56306C-77FF-41BD-8F6B-BAF1441A4B47}" type="datetimeFigureOut">
              <a:rPr lang="en-US" smtClean="0"/>
              <a:t>1/31/20</a:t>
            </a:fld>
            <a:endParaRPr lang="en-US"/>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10648FF-4DD2-4CE5-895C-AFC098F5FA1D}" type="slidenum">
              <a:rPr lang="en-US" smtClean="0"/>
              <a:t>‹#›</a:t>
            </a:fld>
            <a:endParaRPr lang="en-US"/>
          </a:p>
        </p:txBody>
      </p:sp>
    </p:spTree>
    <p:extLst>
      <p:ext uri="{BB962C8B-B14F-4D97-AF65-F5344CB8AC3E}">
        <p14:creationId xmlns:p14="http://schemas.microsoft.com/office/powerpoint/2010/main" val="1772221453"/>
      </p:ext>
    </p:extLst>
  </p:cSld>
  <p:clrMap bg1="lt1" tx1="dk1" bg2="lt2" tx2="dk2" accent1="accent1" accent2="accent2" accent3="accent3" accent4="accent4" accent5="accent5" accent6="accent6" hlink="hlink" folHlink="folHlink"/>
  <p:sldLayoutIdLst>
    <p:sldLayoutId id="2147483771" r:id="rId1"/>
    <p:sldLayoutId id="2147483772" r:id="rId2"/>
    <p:sldLayoutId id="2147483773" r:id="rId3"/>
    <p:sldLayoutId id="2147483774" r:id="rId4"/>
    <p:sldLayoutId id="2147483775" r:id="rId5"/>
    <p:sldLayoutId id="2147483776" r:id="rId6"/>
    <p:sldLayoutId id="2147483777" r:id="rId7"/>
    <p:sldLayoutId id="2147483778" r:id="rId8"/>
    <p:sldLayoutId id="2147483779" r:id="rId9"/>
    <p:sldLayoutId id="2147483780" r:id="rId10"/>
    <p:sldLayoutId id="2147483781" r:id="rId11"/>
  </p:sldLayoutIdLst>
  <p:txStyles>
    <p:titleStyle>
      <a:lvl1pPr algn="l" defTabSz="914400" rtl="0" eaLnBrk="1" latinLnBrk="0" hangingPunct="1">
        <a:lnSpc>
          <a:spcPct val="90000"/>
        </a:lnSpc>
        <a:spcBef>
          <a:spcPct val="0"/>
        </a:spcBef>
        <a:buNone/>
        <a:defRPr sz="4000" b="1"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026" name="Picture 10" descr="content_01"/>
          <p:cNvPicPr>
            <a:picLocks noChangeAspect="1" noChangeArrowheads="1"/>
          </p:cNvPicPr>
          <p:nvPr/>
        </p:nvPicPr>
        <p:blipFill>
          <a:blip r:embed="rId11" cstate="print"/>
          <a:srcRect/>
          <a:stretch>
            <a:fillRect/>
          </a:stretch>
        </p:blipFill>
        <p:spPr bwMode="auto">
          <a:xfrm>
            <a:off x="7119938" y="4602163"/>
            <a:ext cx="2024062" cy="2255837"/>
          </a:xfrm>
          <a:prstGeom prst="rect">
            <a:avLst/>
          </a:prstGeom>
          <a:noFill/>
          <a:ln w="9525">
            <a:noFill/>
            <a:miter lim="800000"/>
            <a:headEnd/>
            <a:tailEnd/>
          </a:ln>
        </p:spPr>
      </p:pic>
      <p:sp>
        <p:nvSpPr>
          <p:cNvPr id="1027" name="Rectangle 2"/>
          <p:cNvSpPr>
            <a:spLocks noGrp="1" noChangeArrowheads="1"/>
          </p:cNvSpPr>
          <p:nvPr>
            <p:ph type="title"/>
          </p:nvPr>
        </p:nvSpPr>
        <p:spPr bwMode="auto">
          <a:xfrm>
            <a:off x="457200" y="400050"/>
            <a:ext cx="8229600" cy="742950"/>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lvl="0"/>
            <a:r>
              <a:rPr lang="en-US"/>
              <a:t>Click to edit Master title style</a:t>
            </a:r>
          </a:p>
        </p:txBody>
      </p:sp>
      <p:sp>
        <p:nvSpPr>
          <p:cNvPr id="1028" name="Rectangle 3"/>
          <p:cNvSpPr>
            <a:spLocks noGrp="1" noChangeArrowheads="1"/>
          </p:cNvSpPr>
          <p:nvPr>
            <p:ph type="body" idx="1"/>
          </p:nvPr>
        </p:nvSpPr>
        <p:spPr bwMode="auto">
          <a:xfrm>
            <a:off x="457200" y="1409700"/>
            <a:ext cx="8229600" cy="4533900"/>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30" name="Rectangle 6"/>
          <p:cNvSpPr>
            <a:spLocks noGrp="1" noChangeArrowheads="1"/>
          </p:cNvSpPr>
          <p:nvPr>
            <p:ph type="sldNum" sz="quarter" idx="4"/>
          </p:nvPr>
        </p:nvSpPr>
        <p:spPr bwMode="auto">
          <a:xfrm>
            <a:off x="8229600" y="6419850"/>
            <a:ext cx="457200" cy="292100"/>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lvl1pPr algn="r">
              <a:defRPr sz="900" smtClean="0"/>
            </a:lvl1pPr>
          </a:lstStyle>
          <a:p>
            <a:pPr>
              <a:defRPr/>
            </a:pPr>
            <a:fld id="{B800865F-2586-4C90-83D0-8C101399A3AD}" type="slidenum">
              <a:rPr lang="en-US"/>
              <a:pPr>
                <a:defRPr/>
              </a:pPr>
              <a:t>‹#›</a:t>
            </a:fld>
            <a:endParaRPr lang="en-US" dirty="0"/>
          </a:p>
        </p:txBody>
      </p:sp>
      <p:pic>
        <p:nvPicPr>
          <p:cNvPr id="1032" name="Picture 11" descr="content_logo"/>
          <p:cNvPicPr>
            <a:picLocks noChangeAspect="1" noChangeArrowheads="1"/>
          </p:cNvPicPr>
          <p:nvPr/>
        </p:nvPicPr>
        <p:blipFill>
          <a:blip r:embed="rId12" cstate="print"/>
          <a:srcRect/>
          <a:stretch>
            <a:fillRect/>
          </a:stretch>
        </p:blipFill>
        <p:spPr bwMode="auto">
          <a:xfrm>
            <a:off x="0" y="6164263"/>
            <a:ext cx="1547813" cy="693737"/>
          </a:xfrm>
          <a:prstGeom prst="rect">
            <a:avLst/>
          </a:prstGeom>
          <a:noFill/>
          <a:ln w="9525">
            <a:noFill/>
            <a:miter lim="800000"/>
            <a:headEnd/>
            <a:tailEnd/>
          </a:ln>
        </p:spPr>
      </p:pic>
    </p:spTree>
    <p:extLst>
      <p:ext uri="{BB962C8B-B14F-4D97-AF65-F5344CB8AC3E}">
        <p14:creationId xmlns:p14="http://schemas.microsoft.com/office/powerpoint/2010/main" val="591009108"/>
      </p:ext>
    </p:extLst>
  </p:cSld>
  <p:clrMap bg1="lt1" tx1="dk1" bg2="lt2" tx2="dk2" accent1="accent1" accent2="accent2" accent3="accent3" accent4="accent4" accent5="accent5" accent6="accent6" hlink="hlink" folHlink="folHlink"/>
  <p:sldLayoutIdLst>
    <p:sldLayoutId id="2147483744" r:id="rId1"/>
    <p:sldLayoutId id="2147483745" r:id="rId2"/>
    <p:sldLayoutId id="2147483746" r:id="rId3"/>
    <p:sldLayoutId id="2147483747" r:id="rId4"/>
    <p:sldLayoutId id="2147483748" r:id="rId5"/>
    <p:sldLayoutId id="2147483749" r:id="rId6"/>
    <p:sldLayoutId id="2147483750" r:id="rId7"/>
    <p:sldLayoutId id="2147483751" r:id="rId8"/>
    <p:sldLayoutId id="2147483752" r:id="rId9"/>
  </p:sldLayoutIdLst>
  <p:hf hdr="0" ftr="0" dt="0"/>
  <p:txStyles>
    <p:titleStyle>
      <a:lvl1pPr algn="l" rtl="0" eaLnBrk="0" fontAlgn="base" hangingPunct="0">
        <a:spcBef>
          <a:spcPct val="0"/>
        </a:spcBef>
        <a:spcAft>
          <a:spcPct val="0"/>
        </a:spcAft>
        <a:defRPr sz="2400">
          <a:solidFill>
            <a:schemeClr val="tx2"/>
          </a:solidFill>
          <a:latin typeface="+mj-lt"/>
          <a:ea typeface="+mj-ea"/>
          <a:cs typeface="+mj-cs"/>
        </a:defRPr>
      </a:lvl1pPr>
      <a:lvl2pPr algn="l" rtl="0" eaLnBrk="0" fontAlgn="base" hangingPunct="0">
        <a:spcBef>
          <a:spcPct val="0"/>
        </a:spcBef>
        <a:spcAft>
          <a:spcPct val="0"/>
        </a:spcAft>
        <a:defRPr sz="2400">
          <a:solidFill>
            <a:schemeClr val="tx2"/>
          </a:solidFill>
          <a:latin typeface="Arial" charset="0"/>
          <a:ea typeface="ＭＳ Ｐゴシック" pitchFamily="-48" charset="-128"/>
        </a:defRPr>
      </a:lvl2pPr>
      <a:lvl3pPr algn="l" rtl="0" eaLnBrk="0" fontAlgn="base" hangingPunct="0">
        <a:spcBef>
          <a:spcPct val="0"/>
        </a:spcBef>
        <a:spcAft>
          <a:spcPct val="0"/>
        </a:spcAft>
        <a:defRPr sz="2400">
          <a:solidFill>
            <a:schemeClr val="tx2"/>
          </a:solidFill>
          <a:latin typeface="Arial" charset="0"/>
          <a:ea typeface="ＭＳ Ｐゴシック" pitchFamily="-48" charset="-128"/>
        </a:defRPr>
      </a:lvl3pPr>
      <a:lvl4pPr algn="l" rtl="0" eaLnBrk="0" fontAlgn="base" hangingPunct="0">
        <a:spcBef>
          <a:spcPct val="0"/>
        </a:spcBef>
        <a:spcAft>
          <a:spcPct val="0"/>
        </a:spcAft>
        <a:defRPr sz="2400">
          <a:solidFill>
            <a:schemeClr val="tx2"/>
          </a:solidFill>
          <a:latin typeface="Arial" charset="0"/>
          <a:ea typeface="ＭＳ Ｐゴシック" pitchFamily="-48" charset="-128"/>
        </a:defRPr>
      </a:lvl4pPr>
      <a:lvl5pPr algn="l" rtl="0" eaLnBrk="0" fontAlgn="base" hangingPunct="0">
        <a:spcBef>
          <a:spcPct val="0"/>
        </a:spcBef>
        <a:spcAft>
          <a:spcPct val="0"/>
        </a:spcAft>
        <a:defRPr sz="2400">
          <a:solidFill>
            <a:schemeClr val="tx2"/>
          </a:solidFill>
          <a:latin typeface="Arial" charset="0"/>
          <a:ea typeface="ＭＳ Ｐゴシック" pitchFamily="-48" charset="-128"/>
        </a:defRPr>
      </a:lvl5pPr>
      <a:lvl6pPr marL="457200" algn="l" rtl="0" fontAlgn="base">
        <a:spcBef>
          <a:spcPct val="0"/>
        </a:spcBef>
        <a:spcAft>
          <a:spcPct val="0"/>
        </a:spcAft>
        <a:defRPr sz="2400">
          <a:solidFill>
            <a:schemeClr val="tx2"/>
          </a:solidFill>
          <a:latin typeface="Arial" charset="0"/>
          <a:ea typeface="ＭＳ Ｐゴシック" pitchFamily="-48" charset="-128"/>
        </a:defRPr>
      </a:lvl6pPr>
      <a:lvl7pPr marL="914400" algn="l" rtl="0" fontAlgn="base">
        <a:spcBef>
          <a:spcPct val="0"/>
        </a:spcBef>
        <a:spcAft>
          <a:spcPct val="0"/>
        </a:spcAft>
        <a:defRPr sz="2400">
          <a:solidFill>
            <a:schemeClr val="tx2"/>
          </a:solidFill>
          <a:latin typeface="Arial" charset="0"/>
          <a:ea typeface="ＭＳ Ｐゴシック" pitchFamily="-48" charset="-128"/>
        </a:defRPr>
      </a:lvl7pPr>
      <a:lvl8pPr marL="1371600" algn="l" rtl="0" fontAlgn="base">
        <a:spcBef>
          <a:spcPct val="0"/>
        </a:spcBef>
        <a:spcAft>
          <a:spcPct val="0"/>
        </a:spcAft>
        <a:defRPr sz="2400">
          <a:solidFill>
            <a:schemeClr val="tx2"/>
          </a:solidFill>
          <a:latin typeface="Arial" charset="0"/>
          <a:ea typeface="ＭＳ Ｐゴシック" pitchFamily="-48" charset="-128"/>
        </a:defRPr>
      </a:lvl8pPr>
      <a:lvl9pPr marL="1828800" algn="l" rtl="0" fontAlgn="base">
        <a:spcBef>
          <a:spcPct val="0"/>
        </a:spcBef>
        <a:spcAft>
          <a:spcPct val="0"/>
        </a:spcAft>
        <a:defRPr sz="2400">
          <a:solidFill>
            <a:schemeClr val="tx2"/>
          </a:solidFill>
          <a:latin typeface="Arial" charset="0"/>
          <a:ea typeface="ＭＳ Ｐゴシック" pitchFamily="-48" charset="-128"/>
        </a:defRPr>
      </a:lvl9pPr>
    </p:titleStyle>
    <p:bodyStyle>
      <a:lvl1pPr marL="117475" indent="-117475" algn="l" rtl="0" eaLnBrk="0" fontAlgn="base" hangingPunct="0">
        <a:spcBef>
          <a:spcPct val="0"/>
        </a:spcBef>
        <a:spcAft>
          <a:spcPct val="0"/>
        </a:spcAft>
        <a:buClr>
          <a:schemeClr val="tx2"/>
        </a:buClr>
        <a:buFont typeface="Times" pitchFamily="-48" charset="0"/>
        <a:buChar char="•"/>
        <a:defRPr sz="1600">
          <a:solidFill>
            <a:schemeClr val="tx1"/>
          </a:solidFill>
          <a:latin typeface="+mn-lt"/>
          <a:ea typeface="+mn-ea"/>
          <a:cs typeface="+mn-cs"/>
        </a:defRPr>
      </a:lvl1pPr>
      <a:lvl2pPr marL="344488" indent="-112713" algn="l" rtl="0" eaLnBrk="0" fontAlgn="base" hangingPunct="0">
        <a:spcBef>
          <a:spcPct val="0"/>
        </a:spcBef>
        <a:spcAft>
          <a:spcPct val="0"/>
        </a:spcAft>
        <a:buClr>
          <a:schemeClr val="tx2"/>
        </a:buClr>
        <a:buFont typeface="Times" pitchFamily="-48" charset="0"/>
        <a:buChar char="•"/>
        <a:defRPr sz="1600">
          <a:solidFill>
            <a:schemeClr val="tx1"/>
          </a:solidFill>
          <a:latin typeface="+mn-lt"/>
          <a:ea typeface="+mn-ea"/>
        </a:defRPr>
      </a:lvl2pPr>
      <a:lvl3pPr marL="571500" indent="-112713" algn="l" rtl="0" eaLnBrk="0" fontAlgn="base" hangingPunct="0">
        <a:spcBef>
          <a:spcPct val="0"/>
        </a:spcBef>
        <a:spcAft>
          <a:spcPct val="0"/>
        </a:spcAft>
        <a:buClr>
          <a:schemeClr val="tx2"/>
        </a:buClr>
        <a:buFont typeface="Times" pitchFamily="-48" charset="0"/>
        <a:buChar char="•"/>
        <a:defRPr sz="1600">
          <a:solidFill>
            <a:schemeClr val="tx1"/>
          </a:solidFill>
          <a:latin typeface="+mn-lt"/>
          <a:ea typeface="+mn-ea"/>
        </a:defRPr>
      </a:lvl3pPr>
      <a:lvl4pPr marL="798513" indent="-109538" algn="l" rtl="0" eaLnBrk="0" fontAlgn="base" hangingPunct="0">
        <a:spcBef>
          <a:spcPct val="0"/>
        </a:spcBef>
        <a:spcAft>
          <a:spcPct val="0"/>
        </a:spcAft>
        <a:buClr>
          <a:schemeClr val="tx2"/>
        </a:buClr>
        <a:buFont typeface="Times" pitchFamily="-48" charset="0"/>
        <a:buChar char="•"/>
        <a:defRPr sz="1200">
          <a:solidFill>
            <a:schemeClr val="tx1"/>
          </a:solidFill>
          <a:latin typeface="+mn-lt"/>
          <a:ea typeface="+mn-ea"/>
        </a:defRPr>
      </a:lvl4pPr>
      <a:lvl5pPr marL="1025525" indent="-109538" algn="l" rtl="0" eaLnBrk="0" fontAlgn="base" hangingPunct="0">
        <a:spcBef>
          <a:spcPct val="0"/>
        </a:spcBef>
        <a:spcAft>
          <a:spcPct val="0"/>
        </a:spcAft>
        <a:buClr>
          <a:schemeClr val="tx2"/>
        </a:buClr>
        <a:buFont typeface="Times" pitchFamily="-48" charset="0"/>
        <a:buChar char="•"/>
        <a:defRPr sz="1200">
          <a:solidFill>
            <a:schemeClr val="tx1"/>
          </a:solidFill>
          <a:latin typeface="+mn-lt"/>
          <a:ea typeface="+mn-ea"/>
        </a:defRPr>
      </a:lvl5pPr>
      <a:lvl6pPr marL="1482725" indent="-109538" algn="l" rtl="0" fontAlgn="base">
        <a:spcBef>
          <a:spcPct val="0"/>
        </a:spcBef>
        <a:spcAft>
          <a:spcPct val="0"/>
        </a:spcAft>
        <a:buClr>
          <a:schemeClr val="tx2"/>
        </a:buClr>
        <a:buFont typeface="Times" pitchFamily="-48" charset="0"/>
        <a:buChar char="•"/>
        <a:defRPr sz="1200">
          <a:solidFill>
            <a:schemeClr val="tx1"/>
          </a:solidFill>
          <a:latin typeface="+mn-lt"/>
          <a:ea typeface="+mn-ea"/>
        </a:defRPr>
      </a:lvl6pPr>
      <a:lvl7pPr marL="1939925" indent="-109538" algn="l" rtl="0" fontAlgn="base">
        <a:spcBef>
          <a:spcPct val="0"/>
        </a:spcBef>
        <a:spcAft>
          <a:spcPct val="0"/>
        </a:spcAft>
        <a:buClr>
          <a:schemeClr val="tx2"/>
        </a:buClr>
        <a:buFont typeface="Times" pitchFamily="-48" charset="0"/>
        <a:buChar char="•"/>
        <a:defRPr sz="1200">
          <a:solidFill>
            <a:schemeClr val="tx1"/>
          </a:solidFill>
          <a:latin typeface="+mn-lt"/>
          <a:ea typeface="+mn-ea"/>
        </a:defRPr>
      </a:lvl7pPr>
      <a:lvl8pPr marL="2397125" indent="-109538" algn="l" rtl="0" fontAlgn="base">
        <a:spcBef>
          <a:spcPct val="0"/>
        </a:spcBef>
        <a:spcAft>
          <a:spcPct val="0"/>
        </a:spcAft>
        <a:buClr>
          <a:schemeClr val="tx2"/>
        </a:buClr>
        <a:buFont typeface="Times" pitchFamily="-48" charset="0"/>
        <a:buChar char="•"/>
        <a:defRPr sz="1200">
          <a:solidFill>
            <a:schemeClr val="tx1"/>
          </a:solidFill>
          <a:latin typeface="+mn-lt"/>
          <a:ea typeface="+mn-ea"/>
        </a:defRPr>
      </a:lvl8pPr>
      <a:lvl9pPr marL="2854325" indent="-109538" algn="l" rtl="0" fontAlgn="base">
        <a:spcBef>
          <a:spcPct val="0"/>
        </a:spcBef>
        <a:spcAft>
          <a:spcPct val="0"/>
        </a:spcAft>
        <a:buClr>
          <a:schemeClr val="tx2"/>
        </a:buClr>
        <a:buFont typeface="Times" pitchFamily="-48" charset="0"/>
        <a:buChar char="•"/>
        <a:defRPr sz="1200">
          <a:solidFill>
            <a:schemeClr val="tx1"/>
          </a:solidFill>
          <a:latin typeface="+mn-lt"/>
          <a:ea typeface="+mn-ea"/>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4" name="Rectangle 3"/>
          <p:cNvSpPr/>
          <p:nvPr userDrawn="1"/>
        </p:nvSpPr>
        <p:spPr>
          <a:xfrm>
            <a:off x="0" y="0"/>
            <a:ext cx="9169394" cy="1161553"/>
          </a:xfrm>
          <a:prstGeom prst="rect">
            <a:avLst/>
          </a:prstGeom>
          <a:solidFill>
            <a:srgbClr val="BF0E2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n>
                <a:noFill/>
              </a:ln>
            </a:endParaRPr>
          </a:p>
        </p:txBody>
      </p:sp>
      <p:pic>
        <p:nvPicPr>
          <p:cNvPr id="5" name="Picture 4" descr="UM_School_Nursing_white.eps"/>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27141" y="354365"/>
            <a:ext cx="1695400" cy="445815"/>
          </a:xfrm>
          <a:prstGeom prst="rect">
            <a:avLst/>
          </a:prstGeom>
        </p:spPr>
      </p:pic>
      <p:sp>
        <p:nvSpPr>
          <p:cNvPr id="6" name="Rectangle 5"/>
          <p:cNvSpPr/>
          <p:nvPr userDrawn="1"/>
        </p:nvSpPr>
        <p:spPr>
          <a:xfrm>
            <a:off x="0" y="6666021"/>
            <a:ext cx="9169394" cy="211025"/>
          </a:xfrm>
          <a:prstGeom prst="rect">
            <a:avLst/>
          </a:prstGeom>
          <a:solidFill>
            <a:schemeClr val="bg1">
              <a:lumMod val="5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n>
                <a:noFill/>
              </a:ln>
            </a:endParaRPr>
          </a:p>
        </p:txBody>
      </p:sp>
    </p:spTree>
    <p:extLst>
      <p:ext uri="{BB962C8B-B14F-4D97-AF65-F5344CB8AC3E}">
        <p14:creationId xmlns:p14="http://schemas.microsoft.com/office/powerpoint/2010/main" val="3764202812"/>
      </p:ext>
    </p:extLst>
  </p:cSld>
  <p:clrMap bg1="lt1" tx1="dk1" bg2="lt2" tx2="dk2" accent1="accent1" accent2="accent2" accent3="accent3" accent4="accent4" accent5="accent5" accent6="accent6" hlink="hlink" folHlink="folHlink"/>
  <p:sldLayoutIdLst>
    <p:sldLayoutId id="2147483766" r:id="rId1"/>
  </p:sldLayoutIdLst>
  <p:txStyles>
    <p:titleStyle>
      <a:lvl1pPr algn="ctr" defTabSz="457117" rtl="0" eaLnBrk="1" latinLnBrk="0" hangingPunct="1">
        <a:spcBef>
          <a:spcPct val="0"/>
        </a:spcBef>
        <a:buNone/>
        <a:defRPr sz="4395" kern="1200">
          <a:solidFill>
            <a:schemeClr val="tx1"/>
          </a:solidFill>
          <a:latin typeface="+mj-lt"/>
          <a:ea typeface="+mj-ea"/>
          <a:cs typeface="+mj-cs"/>
        </a:defRPr>
      </a:lvl1pPr>
    </p:titleStyle>
    <p:bodyStyle>
      <a:lvl1pPr marL="342838" indent="-342838" algn="l" defTabSz="457117" rtl="0" eaLnBrk="1" latinLnBrk="0" hangingPunct="1">
        <a:spcBef>
          <a:spcPct val="20000"/>
        </a:spcBef>
        <a:buFont typeface="Arial"/>
        <a:buChar char="•"/>
        <a:defRPr sz="3208" kern="1200">
          <a:solidFill>
            <a:schemeClr val="tx1"/>
          </a:solidFill>
          <a:latin typeface="+mn-lt"/>
          <a:ea typeface="+mn-ea"/>
          <a:cs typeface="+mn-cs"/>
        </a:defRPr>
      </a:lvl1pPr>
      <a:lvl2pPr marL="742816" indent="-285698" algn="l" defTabSz="457117" rtl="0" eaLnBrk="1" latinLnBrk="0" hangingPunct="1">
        <a:spcBef>
          <a:spcPct val="20000"/>
        </a:spcBef>
        <a:buFont typeface="Arial"/>
        <a:buChar char="–"/>
        <a:defRPr sz="2791" kern="1200">
          <a:solidFill>
            <a:schemeClr val="tx1"/>
          </a:solidFill>
          <a:latin typeface="+mn-lt"/>
          <a:ea typeface="+mn-ea"/>
          <a:cs typeface="+mn-cs"/>
        </a:defRPr>
      </a:lvl2pPr>
      <a:lvl3pPr marL="1142793" indent="-228559" algn="l" defTabSz="457117" rtl="0" eaLnBrk="1" latinLnBrk="0" hangingPunct="1">
        <a:spcBef>
          <a:spcPct val="20000"/>
        </a:spcBef>
        <a:buFont typeface="Arial"/>
        <a:buChar char="•"/>
        <a:defRPr sz="2395" kern="1200">
          <a:solidFill>
            <a:schemeClr val="tx1"/>
          </a:solidFill>
          <a:latin typeface="+mn-lt"/>
          <a:ea typeface="+mn-ea"/>
          <a:cs typeface="+mn-cs"/>
        </a:defRPr>
      </a:lvl3pPr>
      <a:lvl4pPr marL="1599911" indent="-228559" algn="l" defTabSz="457117" rtl="0" eaLnBrk="1" latinLnBrk="0" hangingPunct="1">
        <a:spcBef>
          <a:spcPct val="20000"/>
        </a:spcBef>
        <a:buFont typeface="Arial"/>
        <a:buChar char="–"/>
        <a:defRPr sz="2021" kern="1200">
          <a:solidFill>
            <a:schemeClr val="tx1"/>
          </a:solidFill>
          <a:latin typeface="+mn-lt"/>
          <a:ea typeface="+mn-ea"/>
          <a:cs typeface="+mn-cs"/>
        </a:defRPr>
      </a:lvl4pPr>
      <a:lvl5pPr marL="2057028" indent="-228559" algn="l" defTabSz="457117" rtl="0" eaLnBrk="1" latinLnBrk="0" hangingPunct="1">
        <a:spcBef>
          <a:spcPct val="20000"/>
        </a:spcBef>
        <a:buFont typeface="Arial"/>
        <a:buChar char="»"/>
        <a:defRPr sz="2021" kern="1200">
          <a:solidFill>
            <a:schemeClr val="tx1"/>
          </a:solidFill>
          <a:latin typeface="+mn-lt"/>
          <a:ea typeface="+mn-ea"/>
          <a:cs typeface="+mn-cs"/>
        </a:defRPr>
      </a:lvl5pPr>
      <a:lvl6pPr marL="2514145" indent="-228559" algn="l" defTabSz="457117" rtl="0" eaLnBrk="1" latinLnBrk="0" hangingPunct="1">
        <a:spcBef>
          <a:spcPct val="20000"/>
        </a:spcBef>
        <a:buFont typeface="Arial"/>
        <a:buChar char="•"/>
        <a:defRPr sz="2021" kern="1200">
          <a:solidFill>
            <a:schemeClr val="tx1"/>
          </a:solidFill>
          <a:latin typeface="+mn-lt"/>
          <a:ea typeface="+mn-ea"/>
          <a:cs typeface="+mn-cs"/>
        </a:defRPr>
      </a:lvl6pPr>
      <a:lvl7pPr marL="2971262" indent="-228559" algn="l" defTabSz="457117" rtl="0" eaLnBrk="1" latinLnBrk="0" hangingPunct="1">
        <a:spcBef>
          <a:spcPct val="20000"/>
        </a:spcBef>
        <a:buFont typeface="Arial"/>
        <a:buChar char="•"/>
        <a:defRPr sz="2021" kern="1200">
          <a:solidFill>
            <a:schemeClr val="tx1"/>
          </a:solidFill>
          <a:latin typeface="+mn-lt"/>
          <a:ea typeface="+mn-ea"/>
          <a:cs typeface="+mn-cs"/>
        </a:defRPr>
      </a:lvl7pPr>
      <a:lvl8pPr marL="3428380" indent="-228559" algn="l" defTabSz="457117" rtl="0" eaLnBrk="1" latinLnBrk="0" hangingPunct="1">
        <a:spcBef>
          <a:spcPct val="20000"/>
        </a:spcBef>
        <a:buFont typeface="Arial"/>
        <a:buChar char="•"/>
        <a:defRPr sz="2021" kern="1200">
          <a:solidFill>
            <a:schemeClr val="tx1"/>
          </a:solidFill>
          <a:latin typeface="+mn-lt"/>
          <a:ea typeface="+mn-ea"/>
          <a:cs typeface="+mn-cs"/>
        </a:defRPr>
      </a:lvl8pPr>
      <a:lvl9pPr marL="3885497" indent="-228559" algn="l" defTabSz="457117" rtl="0" eaLnBrk="1" latinLnBrk="0" hangingPunct="1">
        <a:spcBef>
          <a:spcPct val="20000"/>
        </a:spcBef>
        <a:buFont typeface="Arial"/>
        <a:buChar char="•"/>
        <a:defRPr sz="2021" kern="1200">
          <a:solidFill>
            <a:schemeClr val="tx1"/>
          </a:solidFill>
          <a:latin typeface="+mn-lt"/>
          <a:ea typeface="+mn-ea"/>
          <a:cs typeface="+mn-cs"/>
        </a:defRPr>
      </a:lvl9pPr>
    </p:bodyStyle>
    <p:otherStyle>
      <a:defPPr>
        <a:defRPr lang="en-US"/>
      </a:defPPr>
      <a:lvl1pPr marL="0" algn="l" defTabSz="457117" rtl="0" eaLnBrk="1" latinLnBrk="0" hangingPunct="1">
        <a:defRPr sz="1812" kern="1200">
          <a:solidFill>
            <a:schemeClr val="tx1"/>
          </a:solidFill>
          <a:latin typeface="+mn-lt"/>
          <a:ea typeface="+mn-ea"/>
          <a:cs typeface="+mn-cs"/>
        </a:defRPr>
      </a:lvl1pPr>
      <a:lvl2pPr marL="457117" algn="l" defTabSz="457117" rtl="0" eaLnBrk="1" latinLnBrk="0" hangingPunct="1">
        <a:defRPr sz="1812" kern="1200">
          <a:solidFill>
            <a:schemeClr val="tx1"/>
          </a:solidFill>
          <a:latin typeface="+mn-lt"/>
          <a:ea typeface="+mn-ea"/>
          <a:cs typeface="+mn-cs"/>
        </a:defRPr>
      </a:lvl2pPr>
      <a:lvl3pPr marL="914235" algn="l" defTabSz="457117" rtl="0" eaLnBrk="1" latinLnBrk="0" hangingPunct="1">
        <a:defRPr sz="1812" kern="1200">
          <a:solidFill>
            <a:schemeClr val="tx1"/>
          </a:solidFill>
          <a:latin typeface="+mn-lt"/>
          <a:ea typeface="+mn-ea"/>
          <a:cs typeface="+mn-cs"/>
        </a:defRPr>
      </a:lvl3pPr>
      <a:lvl4pPr marL="1371352" algn="l" defTabSz="457117" rtl="0" eaLnBrk="1" latinLnBrk="0" hangingPunct="1">
        <a:defRPr sz="1812" kern="1200">
          <a:solidFill>
            <a:schemeClr val="tx1"/>
          </a:solidFill>
          <a:latin typeface="+mn-lt"/>
          <a:ea typeface="+mn-ea"/>
          <a:cs typeface="+mn-cs"/>
        </a:defRPr>
      </a:lvl4pPr>
      <a:lvl5pPr marL="1828469" algn="l" defTabSz="457117" rtl="0" eaLnBrk="1" latinLnBrk="0" hangingPunct="1">
        <a:defRPr sz="1812" kern="1200">
          <a:solidFill>
            <a:schemeClr val="tx1"/>
          </a:solidFill>
          <a:latin typeface="+mn-lt"/>
          <a:ea typeface="+mn-ea"/>
          <a:cs typeface="+mn-cs"/>
        </a:defRPr>
      </a:lvl5pPr>
      <a:lvl6pPr marL="2285587" algn="l" defTabSz="457117" rtl="0" eaLnBrk="1" latinLnBrk="0" hangingPunct="1">
        <a:defRPr sz="1812" kern="1200">
          <a:solidFill>
            <a:schemeClr val="tx1"/>
          </a:solidFill>
          <a:latin typeface="+mn-lt"/>
          <a:ea typeface="+mn-ea"/>
          <a:cs typeface="+mn-cs"/>
        </a:defRPr>
      </a:lvl6pPr>
      <a:lvl7pPr marL="2742704" algn="l" defTabSz="457117" rtl="0" eaLnBrk="1" latinLnBrk="0" hangingPunct="1">
        <a:defRPr sz="1812" kern="1200">
          <a:solidFill>
            <a:schemeClr val="tx1"/>
          </a:solidFill>
          <a:latin typeface="+mn-lt"/>
          <a:ea typeface="+mn-ea"/>
          <a:cs typeface="+mn-cs"/>
        </a:defRPr>
      </a:lvl7pPr>
      <a:lvl8pPr marL="3199821" algn="l" defTabSz="457117" rtl="0" eaLnBrk="1" latinLnBrk="0" hangingPunct="1">
        <a:defRPr sz="1812" kern="1200">
          <a:solidFill>
            <a:schemeClr val="tx1"/>
          </a:solidFill>
          <a:latin typeface="+mn-lt"/>
          <a:ea typeface="+mn-ea"/>
          <a:cs typeface="+mn-cs"/>
        </a:defRPr>
      </a:lvl8pPr>
      <a:lvl9pPr marL="3656939" algn="l" defTabSz="457117" rtl="0" eaLnBrk="1" latinLnBrk="0" hangingPunct="1">
        <a:defRPr sz="1812"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sbindon@umaryland.edu"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8.png&amp;ehk=jY7KMw24ANspIlX8kpAZUg&amp;r=0&amp;pid=OfficeInsert"/><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hyperlink" Target="http://www.nursing.umaryland.edu/about/administration/offices/comm/templates/" TargetMode="External"/><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hyperlink" Target="https://www.nursing.umaryland.edu/intranet/media/son/intranet/policies-procedures/Policy-Social-Media-Use-1-30-2018.pdf" TargetMode="External"/><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comments" Target="../comments/commen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3.gif"/><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comments" Target="../comments/comment2.xml"/></Relationships>
</file>

<file path=ppt/slides/_rels/slide16.xml.rels><?xml version="1.0" encoding="UTF-8" standalone="yes"?>
<Relationships xmlns="http://schemas.openxmlformats.org/package/2006/relationships"><Relationship Id="rId3" Type="http://schemas.openxmlformats.org/officeDocument/2006/relationships/hyperlink" Target="mailto:NRSDoctoral@umaryland.edu?subject=Suggestions%20concerning%20QI%20Briefs" TargetMode="External"/><Relationship Id="rId2" Type="http://schemas.openxmlformats.org/officeDocument/2006/relationships/notesSlide" Target="../notesSlides/notesSlide16.xml"/><Relationship Id="rId1" Type="http://schemas.openxmlformats.org/officeDocument/2006/relationships/slideLayout" Target="../slideLayouts/slideLayout1.xml"/><Relationship Id="rId4" Type="http://schemas.openxmlformats.org/officeDocument/2006/relationships/comments" Target="../comments/commen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277653" y="2873157"/>
            <a:ext cx="9144000" cy="2913322"/>
          </a:xfrm>
        </p:spPr>
        <p:txBody>
          <a:bodyPr/>
          <a:lstStyle/>
          <a:p>
            <a:r>
              <a:rPr lang="en-US" sz="3600" b="1" dirty="0">
                <a:latin typeface="Helvetica"/>
                <a:cs typeface="Helvetica"/>
              </a:rPr>
              <a:t>Dissemination of DNP Quality </a:t>
            </a:r>
            <a:br>
              <a:rPr lang="en-US" sz="3600" b="1" dirty="0"/>
            </a:br>
            <a:r>
              <a:rPr lang="en-US" sz="3600" b="1" dirty="0">
                <a:latin typeface="Helvetica"/>
                <a:cs typeface="Helvetica"/>
              </a:rPr>
              <a:t>Improvement Projects</a:t>
            </a:r>
            <a:br>
              <a:rPr lang="en-US" sz="3600" b="1" dirty="0"/>
            </a:br>
            <a:br>
              <a:rPr lang="en-US" sz="3600" b="1" dirty="0"/>
            </a:br>
            <a:r>
              <a:rPr lang="en-US" sz="2800" dirty="0">
                <a:latin typeface="Helvetica"/>
                <a:cs typeface="Helvetica"/>
              </a:rPr>
              <a:t>Presented by:</a:t>
            </a:r>
            <a:br>
              <a:rPr lang="en-US" sz="2800" dirty="0"/>
            </a:br>
            <a:r>
              <a:rPr lang="en-US" sz="2400" dirty="0">
                <a:latin typeface="Helvetica"/>
                <a:cs typeface="Helvetica"/>
              </a:rPr>
              <a:t>Susan </a:t>
            </a:r>
            <a:r>
              <a:rPr lang="en-US" sz="2400" dirty="0" err="1">
                <a:latin typeface="Helvetica"/>
                <a:cs typeface="Helvetica"/>
              </a:rPr>
              <a:t>Bindon</a:t>
            </a:r>
            <a:r>
              <a:rPr lang="en-US" sz="2400" dirty="0">
                <a:latin typeface="Helvetica"/>
                <a:cs typeface="Helvetica"/>
              </a:rPr>
              <a:t>, DNP, RN-BC, CNE, CNE-cl</a:t>
            </a:r>
            <a:br>
              <a:rPr lang="en-US" sz="2400" dirty="0"/>
            </a:br>
            <a:r>
              <a:rPr lang="en-US" sz="2000" dirty="0">
                <a:latin typeface="Helvetica"/>
                <a:cs typeface="Helvetica"/>
              </a:rPr>
              <a:t>Assistant Professor, Institute for Educators and </a:t>
            </a:r>
            <a:br>
              <a:rPr lang="en-US" sz="2000" dirty="0">
                <a:latin typeface="Helvetica"/>
                <a:cs typeface="Helvetica"/>
              </a:rPr>
            </a:br>
            <a:r>
              <a:rPr lang="en-US" sz="2000" dirty="0">
                <a:latin typeface="Helvetica"/>
                <a:cs typeface="Helvetica"/>
              </a:rPr>
              <a:t>Director, Post-Master's DNP Program</a:t>
            </a:r>
            <a:br>
              <a:rPr lang="en-US" sz="2000" dirty="0"/>
            </a:br>
            <a:r>
              <a:rPr lang="en-US" sz="2000" dirty="0">
                <a:latin typeface="Helvetica"/>
                <a:cs typeface="Helvetica"/>
                <a:hlinkClick r:id="rId3"/>
              </a:rPr>
              <a:t>sbindon@umaryland.edu</a:t>
            </a:r>
            <a:endParaRPr lang="en-US" sz="1600" dirty="0">
              <a:hlinkClick r:id="rId3"/>
            </a:endParaRPr>
          </a:p>
        </p:txBody>
      </p:sp>
      <p:sp>
        <p:nvSpPr>
          <p:cNvPr id="6" name="Flowchart: Decision 5"/>
          <p:cNvSpPr/>
          <p:nvPr/>
        </p:nvSpPr>
        <p:spPr>
          <a:xfrm>
            <a:off x="7344055" y="159488"/>
            <a:ext cx="1629823" cy="1573619"/>
          </a:xfrm>
          <a:prstGeom prst="flowChartDecision">
            <a:avLst/>
          </a:prstGeom>
          <a:solidFill>
            <a:srgbClr val="FFCC00"/>
          </a:solidFill>
          <a:ln w="47625" cmpd="sng">
            <a:solidFill>
              <a:schemeClr val="accent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libri"/>
                <a:ea typeface="+mn-ea"/>
                <a:cs typeface="+mn-cs"/>
              </a:rPr>
              <a:t>QI Brief</a:t>
            </a:r>
          </a:p>
        </p:txBody>
      </p:sp>
      <p:sp>
        <p:nvSpPr>
          <p:cNvPr id="5" name="Footer Placeholder 3"/>
          <p:cNvSpPr txBox="1">
            <a:spLocks/>
          </p:cNvSpPr>
          <p:nvPr/>
        </p:nvSpPr>
        <p:spPr>
          <a:xfrm>
            <a:off x="582929" y="6452235"/>
            <a:ext cx="3053405" cy="365125"/>
          </a:xfrm>
          <a:prstGeom prst="rect">
            <a:avLst/>
          </a:prstGeom>
        </p:spPr>
        <p:txBody>
          <a:bodyPr vert="horz" lIns="91440" tIns="45720" rIns="91440" bIns="45720" rtlCol="0" anchor="ctr"/>
          <a:lstStyle>
            <a:defPPr>
              <a:defRPr lang="en-US"/>
            </a:defPPr>
            <a:lvl1pPr algn="ctr" defTabSz="457200" rtl="0" fontAlgn="auto">
              <a:spcBef>
                <a:spcPts val="0"/>
              </a:spcBef>
              <a:spcAft>
                <a:spcPts val="0"/>
              </a:spcAft>
              <a:defRPr sz="1200" kern="1200">
                <a:solidFill>
                  <a:schemeClr val="tx1">
                    <a:tint val="75000"/>
                  </a:schemeClr>
                </a:solidFill>
                <a:latin typeface="+mn-lt"/>
                <a:ea typeface="+mn-ea"/>
                <a:cs typeface="+mn-cs"/>
              </a:defRPr>
            </a:lvl1pPr>
            <a:lvl2pPr marL="457200" algn="l" defTabSz="457200" rtl="0" fontAlgn="base">
              <a:spcBef>
                <a:spcPct val="0"/>
              </a:spcBef>
              <a:spcAft>
                <a:spcPct val="0"/>
              </a:spcAft>
              <a:defRPr kern="1200">
                <a:solidFill>
                  <a:schemeClr val="tx1"/>
                </a:solidFill>
                <a:latin typeface="Arial" charset="0"/>
                <a:ea typeface="+mn-ea"/>
                <a:cs typeface="+mn-cs"/>
              </a:defRPr>
            </a:lvl2pPr>
            <a:lvl3pPr marL="914400" algn="l" defTabSz="457200" rtl="0" fontAlgn="base">
              <a:spcBef>
                <a:spcPct val="0"/>
              </a:spcBef>
              <a:spcAft>
                <a:spcPct val="0"/>
              </a:spcAft>
              <a:defRPr kern="1200">
                <a:solidFill>
                  <a:schemeClr val="tx1"/>
                </a:solidFill>
                <a:latin typeface="Arial" charset="0"/>
                <a:ea typeface="+mn-ea"/>
                <a:cs typeface="+mn-cs"/>
              </a:defRPr>
            </a:lvl3pPr>
            <a:lvl4pPr marL="1371600" algn="l" defTabSz="457200" rtl="0" fontAlgn="base">
              <a:spcBef>
                <a:spcPct val="0"/>
              </a:spcBef>
              <a:spcAft>
                <a:spcPct val="0"/>
              </a:spcAft>
              <a:defRPr kern="1200">
                <a:solidFill>
                  <a:schemeClr val="tx1"/>
                </a:solidFill>
                <a:latin typeface="Arial" charset="0"/>
                <a:ea typeface="+mn-ea"/>
                <a:cs typeface="+mn-cs"/>
              </a:defRPr>
            </a:lvl4pPr>
            <a:lvl5pPr marL="1828800" algn="l" defTabSz="457200"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defRPr/>
            </a:pPr>
            <a:endParaRPr lang="en-US" dirty="0"/>
          </a:p>
        </p:txBody>
      </p:sp>
      <p:sp>
        <p:nvSpPr>
          <p:cNvPr id="7" name="Footer Placeholder 3"/>
          <p:cNvSpPr txBox="1">
            <a:spLocks/>
          </p:cNvSpPr>
          <p:nvPr/>
        </p:nvSpPr>
        <p:spPr>
          <a:xfrm>
            <a:off x="277653" y="6452234"/>
            <a:ext cx="3053405" cy="365125"/>
          </a:xfrm>
          <a:prstGeom prst="rect">
            <a:avLst/>
          </a:prstGeom>
        </p:spPr>
        <p:txBody>
          <a:bodyPr vert="horz" lIns="91440" tIns="45720" rIns="91440" bIns="45720" rtlCol="0" anchor="ctr"/>
          <a:lstStyle>
            <a:defPPr>
              <a:defRPr lang="en-US"/>
            </a:defPPr>
            <a:lvl1pPr algn="ctr" defTabSz="457200" rtl="0" fontAlgn="auto">
              <a:spcBef>
                <a:spcPts val="0"/>
              </a:spcBef>
              <a:spcAft>
                <a:spcPts val="0"/>
              </a:spcAft>
              <a:defRPr sz="1200" kern="1200">
                <a:solidFill>
                  <a:schemeClr val="tx1">
                    <a:tint val="75000"/>
                  </a:schemeClr>
                </a:solidFill>
                <a:latin typeface="+mn-lt"/>
                <a:ea typeface="+mn-ea"/>
                <a:cs typeface="+mn-cs"/>
              </a:defRPr>
            </a:lvl1pPr>
            <a:lvl2pPr marL="457200" algn="l" defTabSz="457200" rtl="0" fontAlgn="base">
              <a:spcBef>
                <a:spcPct val="0"/>
              </a:spcBef>
              <a:spcAft>
                <a:spcPct val="0"/>
              </a:spcAft>
              <a:defRPr kern="1200">
                <a:solidFill>
                  <a:schemeClr val="tx1"/>
                </a:solidFill>
                <a:latin typeface="Arial" charset="0"/>
                <a:ea typeface="+mn-ea"/>
                <a:cs typeface="+mn-cs"/>
              </a:defRPr>
            </a:lvl2pPr>
            <a:lvl3pPr marL="914400" algn="l" defTabSz="457200" rtl="0" fontAlgn="base">
              <a:spcBef>
                <a:spcPct val="0"/>
              </a:spcBef>
              <a:spcAft>
                <a:spcPct val="0"/>
              </a:spcAft>
              <a:defRPr kern="1200">
                <a:solidFill>
                  <a:schemeClr val="tx1"/>
                </a:solidFill>
                <a:latin typeface="Arial" charset="0"/>
                <a:ea typeface="+mn-ea"/>
                <a:cs typeface="+mn-cs"/>
              </a:defRPr>
            </a:lvl3pPr>
            <a:lvl4pPr marL="1371600" algn="l" defTabSz="457200" rtl="0" fontAlgn="base">
              <a:spcBef>
                <a:spcPct val="0"/>
              </a:spcBef>
              <a:spcAft>
                <a:spcPct val="0"/>
              </a:spcAft>
              <a:defRPr kern="1200">
                <a:solidFill>
                  <a:schemeClr val="tx1"/>
                </a:solidFill>
                <a:latin typeface="Arial" charset="0"/>
                <a:ea typeface="+mn-ea"/>
                <a:cs typeface="+mn-cs"/>
              </a:defRPr>
            </a:lvl4pPr>
            <a:lvl5pPr marL="1828800" algn="l" defTabSz="457200"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defRPr/>
            </a:pPr>
            <a:r>
              <a:rPr lang="en-US" dirty="0"/>
              <a:t>QI Brief 5.2: Released Spring 2019</a:t>
            </a:r>
          </a:p>
        </p:txBody>
      </p:sp>
    </p:spTree>
    <p:extLst>
      <p:ext uri="{BB962C8B-B14F-4D97-AF65-F5344CB8AC3E}">
        <p14:creationId xmlns:p14="http://schemas.microsoft.com/office/powerpoint/2010/main" val="37364396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437928"/>
            <a:ext cx="8229600" cy="1143000"/>
          </a:xfrm>
        </p:spPr>
        <p:txBody>
          <a:bodyPr/>
          <a:lstStyle/>
          <a:p>
            <a:r>
              <a:rPr lang="en-US" b="1" dirty="0"/>
              <a:t>Objectives</a:t>
            </a:r>
          </a:p>
        </p:txBody>
      </p:sp>
      <p:sp>
        <p:nvSpPr>
          <p:cNvPr id="3" name="Content Placeholder 2"/>
          <p:cNvSpPr>
            <a:spLocks noGrp="1"/>
          </p:cNvSpPr>
          <p:nvPr>
            <p:ph idx="1"/>
          </p:nvPr>
        </p:nvSpPr>
        <p:spPr>
          <a:xfrm>
            <a:off x="762507" y="2419334"/>
            <a:ext cx="8250865" cy="3375197"/>
          </a:xfrm>
        </p:spPr>
        <p:txBody>
          <a:bodyPr/>
          <a:lstStyle/>
          <a:p>
            <a:r>
              <a:rPr lang="en-US" dirty="0">
                <a:latin typeface="Helvetica"/>
                <a:cs typeface="Helvetica"/>
              </a:rPr>
              <a:t>Describe dissemination</a:t>
            </a:r>
          </a:p>
          <a:p>
            <a:r>
              <a:rPr lang="en-US" dirty="0">
                <a:latin typeface="Helvetica"/>
                <a:cs typeface="Helvetica"/>
              </a:rPr>
              <a:t>Discuss the benefits of disseminating your work</a:t>
            </a:r>
            <a:endParaRPr lang="en-US" dirty="0"/>
          </a:p>
          <a:p>
            <a:r>
              <a:rPr lang="en-US" dirty="0">
                <a:latin typeface="Helvetica"/>
                <a:cs typeface="Helvetica"/>
              </a:rPr>
              <a:t>Identify resources to support dissemination efforts</a:t>
            </a:r>
          </a:p>
        </p:txBody>
      </p:sp>
      <p:sp>
        <p:nvSpPr>
          <p:cNvPr id="5" name="Slide Number Placeholder 4"/>
          <p:cNvSpPr>
            <a:spLocks noGrp="1"/>
          </p:cNvSpPr>
          <p:nvPr>
            <p:ph type="sldNum" sz="quarter" idx="4"/>
          </p:nvPr>
        </p:nvSpPr>
        <p:spPr/>
        <p:txBody>
          <a:bodyPr/>
          <a:lstStyle/>
          <a:p>
            <a:pPr>
              <a:defRPr/>
            </a:pPr>
            <a:fld id="{3F360B98-5035-4E54-A076-EB906E00DDCF}" type="slidenum">
              <a:rPr lang="en-US" smtClean="0"/>
              <a:pPr>
                <a:defRPr/>
              </a:pPr>
              <a:t>2</a:t>
            </a:fld>
            <a:endParaRPr lang="en-US" dirty="0"/>
          </a:p>
        </p:txBody>
      </p:sp>
    </p:spTree>
    <p:extLst>
      <p:ext uri="{BB962C8B-B14F-4D97-AF65-F5344CB8AC3E}">
        <p14:creationId xmlns:p14="http://schemas.microsoft.com/office/powerpoint/2010/main" val="111723497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EA3300-105D-487B-8AB0-CD0E9FE4447E}"/>
              </a:ext>
            </a:extLst>
          </p:cNvPr>
          <p:cNvSpPr>
            <a:spLocks noGrp="1"/>
          </p:cNvSpPr>
          <p:nvPr>
            <p:ph type="title"/>
          </p:nvPr>
        </p:nvSpPr>
        <p:spPr>
          <a:xfrm>
            <a:off x="457200" y="1475201"/>
            <a:ext cx="8229600" cy="1143000"/>
          </a:xfrm>
        </p:spPr>
        <p:txBody>
          <a:bodyPr/>
          <a:lstStyle/>
          <a:p>
            <a:r>
              <a:rPr lang="en-US" b="1" dirty="0"/>
              <a:t>What is dissemination?</a:t>
            </a:r>
          </a:p>
        </p:txBody>
      </p:sp>
      <p:sp>
        <p:nvSpPr>
          <p:cNvPr id="3" name="Content Placeholder 2">
            <a:extLst>
              <a:ext uri="{FF2B5EF4-FFF2-40B4-BE49-F238E27FC236}">
                <a16:creationId xmlns:a16="http://schemas.microsoft.com/office/drawing/2014/main" id="{AAA42C06-F476-4377-85C6-FB7AC5E902C8}"/>
              </a:ext>
            </a:extLst>
          </p:cNvPr>
          <p:cNvSpPr>
            <a:spLocks noGrp="1"/>
          </p:cNvSpPr>
          <p:nvPr>
            <p:ph idx="1"/>
          </p:nvPr>
        </p:nvSpPr>
        <p:spPr>
          <a:xfrm>
            <a:off x="807522" y="2618201"/>
            <a:ext cx="8229600" cy="1992441"/>
          </a:xfrm>
        </p:spPr>
        <p:txBody>
          <a:bodyPr/>
          <a:lstStyle/>
          <a:p>
            <a:pPr marL="0" indent="0">
              <a:buNone/>
            </a:pPr>
            <a:r>
              <a:rPr lang="en-US" dirty="0">
                <a:latin typeface="Helvetica"/>
                <a:cs typeface="Helvetica"/>
              </a:rPr>
              <a:t>Cambridge Dictionary defines it as:</a:t>
            </a:r>
          </a:p>
          <a:p>
            <a:pPr marL="0" indent="0">
              <a:buNone/>
            </a:pPr>
            <a:r>
              <a:rPr lang="en-US" i="1" dirty="0">
                <a:solidFill>
                  <a:schemeClr val="accent1"/>
                </a:solidFill>
                <a:latin typeface="Helvetica"/>
                <a:cs typeface="Helvetica"/>
              </a:rPr>
              <a:t>“…to spread or give out news, information, ideas, to many people”</a:t>
            </a:r>
          </a:p>
        </p:txBody>
      </p:sp>
      <p:sp>
        <p:nvSpPr>
          <p:cNvPr id="5" name="Slide Number Placeholder 4">
            <a:extLst>
              <a:ext uri="{FF2B5EF4-FFF2-40B4-BE49-F238E27FC236}">
                <a16:creationId xmlns:a16="http://schemas.microsoft.com/office/drawing/2014/main" id="{80F6D5BB-6B03-4FA3-9A12-F5235A7D46F7}"/>
              </a:ext>
            </a:extLst>
          </p:cNvPr>
          <p:cNvSpPr>
            <a:spLocks noGrp="1"/>
          </p:cNvSpPr>
          <p:nvPr>
            <p:ph type="sldNum" sz="quarter" idx="4"/>
          </p:nvPr>
        </p:nvSpPr>
        <p:spPr/>
        <p:txBody>
          <a:bodyPr/>
          <a:lstStyle/>
          <a:p>
            <a:pPr>
              <a:defRPr/>
            </a:pPr>
            <a:fld id="{3F360B98-5035-4E54-A076-EB906E00DDCF}" type="slidenum">
              <a:rPr lang="en-US" smtClean="0"/>
              <a:pPr>
                <a:defRPr/>
              </a:pPr>
              <a:t>3</a:t>
            </a:fld>
            <a:endParaRPr lang="en-US" dirty="0"/>
          </a:p>
        </p:txBody>
      </p:sp>
    </p:spTree>
    <p:extLst>
      <p:ext uri="{BB962C8B-B14F-4D97-AF65-F5344CB8AC3E}">
        <p14:creationId xmlns:p14="http://schemas.microsoft.com/office/powerpoint/2010/main" val="267286963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EA3300-105D-487B-8AB0-CD0E9FE4447E}"/>
              </a:ext>
            </a:extLst>
          </p:cNvPr>
          <p:cNvSpPr>
            <a:spLocks noGrp="1"/>
          </p:cNvSpPr>
          <p:nvPr>
            <p:ph type="title"/>
          </p:nvPr>
        </p:nvSpPr>
        <p:spPr>
          <a:xfrm>
            <a:off x="362197" y="1325764"/>
            <a:ext cx="8229600" cy="1143000"/>
          </a:xfrm>
        </p:spPr>
        <p:txBody>
          <a:bodyPr/>
          <a:lstStyle/>
          <a:p>
            <a:r>
              <a:rPr lang="en-US" b="1" dirty="0"/>
              <a:t>Relevance to DNP project</a:t>
            </a:r>
          </a:p>
        </p:txBody>
      </p:sp>
      <p:sp>
        <p:nvSpPr>
          <p:cNvPr id="3" name="Content Placeholder 2">
            <a:extLst>
              <a:ext uri="{FF2B5EF4-FFF2-40B4-BE49-F238E27FC236}">
                <a16:creationId xmlns:a16="http://schemas.microsoft.com/office/drawing/2014/main" id="{AAA42C06-F476-4377-85C6-FB7AC5E902C8}"/>
              </a:ext>
            </a:extLst>
          </p:cNvPr>
          <p:cNvSpPr>
            <a:spLocks noGrp="1"/>
          </p:cNvSpPr>
          <p:nvPr>
            <p:ph idx="1"/>
          </p:nvPr>
        </p:nvSpPr>
        <p:spPr>
          <a:xfrm>
            <a:off x="1129623" y="2468764"/>
            <a:ext cx="4153577" cy="3718280"/>
          </a:xfrm>
        </p:spPr>
        <p:txBody>
          <a:bodyPr>
            <a:normAutofit/>
          </a:bodyPr>
          <a:lstStyle/>
          <a:p>
            <a:r>
              <a:rPr lang="en-US" sz="2400" dirty="0"/>
              <a:t>Internal</a:t>
            </a:r>
          </a:p>
          <a:p>
            <a:pPr lvl="1"/>
            <a:r>
              <a:rPr lang="en-US" dirty="0"/>
              <a:t>On site</a:t>
            </a:r>
          </a:p>
          <a:p>
            <a:pPr lvl="1"/>
            <a:r>
              <a:rPr lang="en-US" dirty="0"/>
              <a:t>UMSON</a:t>
            </a:r>
          </a:p>
          <a:p>
            <a:r>
              <a:rPr lang="en-US" sz="2400" dirty="0"/>
              <a:t>External</a:t>
            </a:r>
          </a:p>
          <a:p>
            <a:pPr lvl="1"/>
            <a:r>
              <a:rPr lang="en-US" dirty="0"/>
              <a:t>Local</a:t>
            </a:r>
          </a:p>
          <a:p>
            <a:pPr lvl="1"/>
            <a:r>
              <a:rPr lang="en-US" dirty="0"/>
              <a:t>Regional</a:t>
            </a:r>
          </a:p>
          <a:p>
            <a:pPr lvl="1"/>
            <a:r>
              <a:rPr lang="en-US" dirty="0"/>
              <a:t>National </a:t>
            </a:r>
          </a:p>
        </p:txBody>
      </p:sp>
      <p:sp>
        <p:nvSpPr>
          <p:cNvPr id="5" name="Slide Number Placeholder 4">
            <a:extLst>
              <a:ext uri="{FF2B5EF4-FFF2-40B4-BE49-F238E27FC236}">
                <a16:creationId xmlns:a16="http://schemas.microsoft.com/office/drawing/2014/main" id="{80F6D5BB-6B03-4FA3-9A12-F5235A7D46F7}"/>
              </a:ext>
            </a:extLst>
          </p:cNvPr>
          <p:cNvSpPr>
            <a:spLocks noGrp="1"/>
          </p:cNvSpPr>
          <p:nvPr>
            <p:ph type="sldNum" sz="quarter" idx="4"/>
          </p:nvPr>
        </p:nvSpPr>
        <p:spPr/>
        <p:txBody>
          <a:bodyPr/>
          <a:lstStyle/>
          <a:p>
            <a:pPr>
              <a:defRPr/>
            </a:pPr>
            <a:fld id="{3F360B98-5035-4E54-A076-EB906E00DDCF}" type="slidenum">
              <a:rPr lang="en-US" smtClean="0"/>
              <a:pPr>
                <a:defRPr/>
              </a:pPr>
              <a:t>4</a:t>
            </a:fld>
            <a:endParaRPr lang="en-US" dirty="0"/>
          </a:p>
        </p:txBody>
      </p:sp>
      <p:pic>
        <p:nvPicPr>
          <p:cNvPr id="7" name="Picture 6">
            <a:extLst>
              <a:ext uri="{FF2B5EF4-FFF2-40B4-BE49-F238E27FC236}">
                <a16:creationId xmlns:a16="http://schemas.microsoft.com/office/drawing/2014/main" id="{85879EDC-A5AC-4F3F-AF90-AA8CA93891DD}"/>
              </a:ext>
            </a:extLst>
          </p:cNvPr>
          <p:cNvPicPr>
            <a:picLocks noChangeAspect="1"/>
          </p:cNvPicPr>
          <p:nvPr/>
        </p:nvPicPr>
        <p:blipFill>
          <a:blip r:embed="rId3"/>
          <a:stretch>
            <a:fillRect/>
          </a:stretch>
        </p:blipFill>
        <p:spPr>
          <a:xfrm>
            <a:off x="4659925" y="3025422"/>
            <a:ext cx="3614830" cy="1922172"/>
          </a:xfrm>
          <a:prstGeom prst="rect">
            <a:avLst/>
          </a:prstGeom>
        </p:spPr>
      </p:pic>
    </p:spTree>
    <p:extLst>
      <p:ext uri="{BB962C8B-B14F-4D97-AF65-F5344CB8AC3E}">
        <p14:creationId xmlns:p14="http://schemas.microsoft.com/office/powerpoint/2010/main" val="125601401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5617AF-AB65-449F-9E29-CA36B49A4705}"/>
              </a:ext>
            </a:extLst>
          </p:cNvPr>
          <p:cNvSpPr>
            <a:spLocks noGrp="1"/>
          </p:cNvSpPr>
          <p:nvPr>
            <p:ph type="title"/>
          </p:nvPr>
        </p:nvSpPr>
        <p:spPr>
          <a:xfrm>
            <a:off x="571500" y="1111610"/>
            <a:ext cx="8229600" cy="1143000"/>
          </a:xfrm>
        </p:spPr>
        <p:txBody>
          <a:bodyPr/>
          <a:lstStyle/>
          <a:p>
            <a:r>
              <a:rPr lang="en-US" b="1" dirty="0"/>
              <a:t>Benefits of Dissemination</a:t>
            </a:r>
          </a:p>
        </p:txBody>
      </p:sp>
      <p:sp>
        <p:nvSpPr>
          <p:cNvPr id="3" name="Content Placeholder 2">
            <a:extLst>
              <a:ext uri="{FF2B5EF4-FFF2-40B4-BE49-F238E27FC236}">
                <a16:creationId xmlns:a16="http://schemas.microsoft.com/office/drawing/2014/main" id="{AB107BA3-6EB3-4281-A4F1-B6355A34B1F2}"/>
              </a:ext>
            </a:extLst>
          </p:cNvPr>
          <p:cNvSpPr>
            <a:spLocks noGrp="1"/>
          </p:cNvSpPr>
          <p:nvPr>
            <p:ph idx="1"/>
          </p:nvPr>
        </p:nvSpPr>
        <p:spPr>
          <a:xfrm>
            <a:off x="749727" y="2154813"/>
            <a:ext cx="8229600" cy="4042787"/>
          </a:xfrm>
        </p:spPr>
        <p:txBody>
          <a:bodyPr/>
          <a:lstStyle/>
          <a:p>
            <a:r>
              <a:rPr lang="en-US" sz="2400" dirty="0"/>
              <a:t>NDNP 813 focuses on </a:t>
            </a:r>
            <a:r>
              <a:rPr lang="en-US" sz="2400" i="1" dirty="0">
                <a:solidFill>
                  <a:srgbClr val="FF0000"/>
                </a:solidFill>
              </a:rPr>
              <a:t>evaluation and dissemination</a:t>
            </a:r>
          </a:p>
          <a:p>
            <a:r>
              <a:rPr lang="en-US" sz="2400" dirty="0"/>
              <a:t>Expand the # of people familiar with your work</a:t>
            </a:r>
          </a:p>
          <a:p>
            <a:r>
              <a:rPr lang="en-US" sz="2400" dirty="0"/>
              <a:t>Provide additional networking opportunities </a:t>
            </a:r>
          </a:p>
          <a:p>
            <a:r>
              <a:rPr lang="en-US" sz="2400" dirty="0"/>
              <a:t>Receive insights and input from others</a:t>
            </a:r>
            <a:endParaRPr lang="en-US" sz="2400" strike="sngStrike" dirty="0"/>
          </a:p>
          <a:p>
            <a:r>
              <a:rPr lang="en-US" sz="2400" dirty="0"/>
              <a:t>Expand your scholarly abilities</a:t>
            </a:r>
          </a:p>
          <a:p>
            <a:r>
              <a:rPr lang="en-US" sz="2400" dirty="0"/>
              <a:t>Add to your curriculum vitae (CV)</a:t>
            </a:r>
          </a:p>
          <a:p>
            <a:r>
              <a:rPr lang="en-US" sz="2400" dirty="0"/>
              <a:t>Add to and/or validate evidence on a topic</a:t>
            </a:r>
          </a:p>
          <a:p>
            <a:r>
              <a:rPr lang="en-US" sz="2400" dirty="0"/>
              <a:t>Help expand local and national efforts to improve healthcare and population health</a:t>
            </a:r>
          </a:p>
          <a:p>
            <a:endParaRPr lang="en-US" sz="2400" dirty="0"/>
          </a:p>
        </p:txBody>
      </p:sp>
      <p:sp>
        <p:nvSpPr>
          <p:cNvPr id="5" name="Slide Number Placeholder 4">
            <a:extLst>
              <a:ext uri="{FF2B5EF4-FFF2-40B4-BE49-F238E27FC236}">
                <a16:creationId xmlns:a16="http://schemas.microsoft.com/office/drawing/2014/main" id="{DFA482A5-2B26-4D9B-9700-05BCF200FEDF}"/>
              </a:ext>
            </a:extLst>
          </p:cNvPr>
          <p:cNvSpPr>
            <a:spLocks noGrp="1"/>
          </p:cNvSpPr>
          <p:nvPr>
            <p:ph type="sldNum" sz="quarter" idx="4"/>
          </p:nvPr>
        </p:nvSpPr>
        <p:spPr/>
        <p:txBody>
          <a:bodyPr/>
          <a:lstStyle/>
          <a:p>
            <a:pPr>
              <a:defRPr/>
            </a:pPr>
            <a:fld id="{3F360B98-5035-4E54-A076-EB906E00DDCF}" type="slidenum">
              <a:rPr lang="en-US" smtClean="0"/>
              <a:pPr>
                <a:defRPr/>
              </a:pPr>
              <a:t>5</a:t>
            </a:fld>
            <a:endParaRPr lang="en-US" dirty="0"/>
          </a:p>
        </p:txBody>
      </p:sp>
    </p:spTree>
    <p:extLst>
      <p:ext uri="{BB962C8B-B14F-4D97-AF65-F5344CB8AC3E}">
        <p14:creationId xmlns:p14="http://schemas.microsoft.com/office/powerpoint/2010/main" val="294608694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2C6090-8A76-4C04-B780-736DD8301C9A}"/>
              </a:ext>
            </a:extLst>
          </p:cNvPr>
          <p:cNvSpPr>
            <a:spLocks noGrp="1"/>
          </p:cNvSpPr>
          <p:nvPr>
            <p:ph type="title"/>
          </p:nvPr>
        </p:nvSpPr>
        <p:spPr>
          <a:xfrm>
            <a:off x="377775" y="1362111"/>
            <a:ext cx="8142051" cy="1143000"/>
          </a:xfrm>
        </p:spPr>
        <p:txBody>
          <a:bodyPr/>
          <a:lstStyle/>
          <a:p>
            <a:r>
              <a:rPr lang="en-US" b="1" dirty="0">
                <a:latin typeface="Helvetica" panose="020B0604020202020204" pitchFamily="34" charset="0"/>
                <a:cs typeface="Helvetica" panose="020B0604020202020204" pitchFamily="34" charset="0"/>
              </a:rPr>
              <a:t>Dissemination Strategies</a:t>
            </a:r>
            <a:endParaRPr lang="en-US" dirty="0"/>
          </a:p>
        </p:txBody>
      </p:sp>
      <p:sp>
        <p:nvSpPr>
          <p:cNvPr id="3" name="Content Placeholder 2">
            <a:extLst>
              <a:ext uri="{FF2B5EF4-FFF2-40B4-BE49-F238E27FC236}">
                <a16:creationId xmlns:a16="http://schemas.microsoft.com/office/drawing/2014/main" id="{982C17D0-53B7-4BD3-9CD1-DFA2C6CFD64C}"/>
              </a:ext>
            </a:extLst>
          </p:cNvPr>
          <p:cNvSpPr>
            <a:spLocks noGrp="1"/>
          </p:cNvSpPr>
          <p:nvPr>
            <p:ph sz="half" idx="1"/>
          </p:nvPr>
        </p:nvSpPr>
        <p:spPr>
          <a:xfrm>
            <a:off x="848801" y="2481664"/>
            <a:ext cx="7063301" cy="3303772"/>
          </a:xfrm>
        </p:spPr>
        <p:txBody>
          <a:bodyPr/>
          <a:lstStyle/>
          <a:p>
            <a:r>
              <a:rPr lang="en-US" sz="2400" dirty="0">
                <a:latin typeface="Helvetica"/>
                <a:cs typeface="Helvetica"/>
              </a:rPr>
              <a:t>Staff meetings</a:t>
            </a:r>
            <a:r>
              <a:rPr lang="en-US" sz="2400" dirty="0">
                <a:solidFill>
                  <a:srgbClr val="FF0000"/>
                </a:solidFill>
                <a:latin typeface="Helvetica"/>
                <a:cs typeface="Helvetica"/>
              </a:rPr>
              <a:t> </a:t>
            </a:r>
            <a:r>
              <a:rPr lang="en-US" sz="2400" dirty="0">
                <a:latin typeface="Helvetica"/>
                <a:cs typeface="Helvetica"/>
              </a:rPr>
              <a:t>and/or councils</a:t>
            </a:r>
          </a:p>
          <a:p>
            <a:r>
              <a:rPr lang="en-US" sz="2400" dirty="0">
                <a:latin typeface="Helvetica"/>
                <a:cs typeface="Helvetica"/>
              </a:rPr>
              <a:t>Grand rounds</a:t>
            </a:r>
          </a:p>
          <a:p>
            <a:r>
              <a:rPr lang="en-US" sz="2400" dirty="0">
                <a:latin typeface="Helvetica"/>
                <a:cs typeface="Helvetica"/>
              </a:rPr>
              <a:t>Publications, presentations, posters</a:t>
            </a:r>
          </a:p>
          <a:p>
            <a:r>
              <a:rPr lang="en-US" sz="2400" dirty="0">
                <a:latin typeface="Helvetica"/>
                <a:cs typeface="Helvetica"/>
              </a:rPr>
              <a:t>Social media, (Twitter, Facebook, Instagram, LinkedIn)</a:t>
            </a:r>
          </a:p>
          <a:p>
            <a:r>
              <a:rPr lang="en-US" sz="2400" dirty="0">
                <a:latin typeface="Helvetica"/>
                <a:cs typeface="Helvetica"/>
              </a:rPr>
              <a:t>Webinars, abstracts, newsletters</a:t>
            </a:r>
          </a:p>
          <a:p>
            <a:r>
              <a:rPr lang="en-US" sz="2400" dirty="0">
                <a:latin typeface="Helvetica"/>
                <a:cs typeface="Helvetica"/>
              </a:rPr>
              <a:t>Executive summaries</a:t>
            </a:r>
            <a:endParaRPr lang="en-US" sz="2400" strike="sngStrike" dirty="0">
              <a:latin typeface="Helvetica"/>
              <a:cs typeface="Helvetica"/>
            </a:endParaRPr>
          </a:p>
        </p:txBody>
      </p:sp>
      <p:grpSp>
        <p:nvGrpSpPr>
          <p:cNvPr id="6" name="Group 5"/>
          <p:cNvGrpSpPr/>
          <p:nvPr/>
        </p:nvGrpSpPr>
        <p:grpSpPr>
          <a:xfrm>
            <a:off x="7844297" y="2711674"/>
            <a:ext cx="1084202" cy="2059617"/>
            <a:chOff x="7091504" y="2712948"/>
            <a:chExt cx="1392087" cy="3283225"/>
          </a:xfrm>
        </p:grpSpPr>
        <p:pic>
          <p:nvPicPr>
            <p:cNvPr id="7" name="Content Placeholder 5">
              <a:extLst>
                <a:ext uri="{FF2B5EF4-FFF2-40B4-BE49-F238E27FC236}">
                  <a16:creationId xmlns:a16="http://schemas.microsoft.com/office/drawing/2014/main" id="{7AA54D2E-D2C8-4A06-BD3E-2538C6ECB352}"/>
                </a:ext>
              </a:extLst>
            </p:cNvPr>
            <p:cNvPicPr>
              <a:picLocks noChangeAspect="1"/>
            </p:cNvPicPr>
            <p:nvPr/>
          </p:nvPicPr>
          <p:blipFill>
            <a:blip r:embed="rId3"/>
            <a:stretch>
              <a:fillRect/>
            </a:stretch>
          </p:blipFill>
          <p:spPr bwMode="auto">
            <a:xfrm rot="5400000">
              <a:off x="6145935" y="3658517"/>
              <a:ext cx="3283225" cy="1392087"/>
            </a:xfrm>
            <a:prstGeom prst="rect">
              <a:avLst/>
            </a:prstGeom>
            <a:noFill/>
            <a:ln w="9525">
              <a:noFill/>
              <a:miter lim="800000"/>
              <a:headEnd/>
              <a:tailEnd/>
            </a:ln>
          </p:spPr>
        </p:pic>
        <p:sp>
          <p:nvSpPr>
            <p:cNvPr id="8" name="Rectangle 7">
              <a:extLst>
                <a:ext uri="{FF2B5EF4-FFF2-40B4-BE49-F238E27FC236}">
                  <a16:creationId xmlns:a16="http://schemas.microsoft.com/office/drawing/2014/main" id="{ED2C7460-3C01-4BE0-B9C1-35C92EA75351}"/>
                </a:ext>
              </a:extLst>
            </p:cNvPr>
            <p:cNvSpPr/>
            <p:nvPr/>
          </p:nvSpPr>
          <p:spPr>
            <a:xfrm>
              <a:off x="7187479" y="3285581"/>
              <a:ext cx="1126243" cy="375164"/>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a:latin typeface="Helvetica" panose="020B0604020202020204" pitchFamily="34" charset="0"/>
                  <a:cs typeface="Helvetica" panose="020B0604020202020204" pitchFamily="34" charset="0"/>
                </a:rPr>
                <a:t>DNP</a:t>
              </a:r>
            </a:p>
          </p:txBody>
        </p:sp>
      </p:grpSp>
    </p:spTree>
    <p:extLst>
      <p:ext uri="{BB962C8B-B14F-4D97-AF65-F5344CB8AC3E}">
        <p14:creationId xmlns:p14="http://schemas.microsoft.com/office/powerpoint/2010/main" val="429138473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2C6090-8A76-4C04-B780-736DD8301C9A}"/>
              </a:ext>
            </a:extLst>
          </p:cNvPr>
          <p:cNvSpPr>
            <a:spLocks noGrp="1"/>
          </p:cNvSpPr>
          <p:nvPr>
            <p:ph type="title"/>
          </p:nvPr>
        </p:nvSpPr>
        <p:spPr>
          <a:xfrm>
            <a:off x="675378" y="1059999"/>
            <a:ext cx="8142051" cy="1143000"/>
          </a:xfrm>
        </p:spPr>
        <p:txBody>
          <a:bodyPr/>
          <a:lstStyle/>
          <a:p>
            <a:r>
              <a:rPr lang="en-US" b="1" dirty="0"/>
              <a:t>Data Display Strategies</a:t>
            </a:r>
            <a:br>
              <a:rPr lang="en-US" dirty="0"/>
            </a:br>
            <a:endParaRPr lang="en-US" dirty="0"/>
          </a:p>
        </p:txBody>
      </p:sp>
      <p:pic>
        <p:nvPicPr>
          <p:cNvPr id="1026" name="Picture 2" descr="Image result for infographi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36334" y="1732165"/>
            <a:ext cx="2830434" cy="4902632"/>
          </a:xfrm>
          <a:prstGeom prst="rect">
            <a:avLst/>
          </a:prstGeom>
        </p:spPr>
        <p:style>
          <a:lnRef idx="2">
            <a:schemeClr val="accent1"/>
          </a:lnRef>
          <a:fillRef idx="1">
            <a:schemeClr val="lt1"/>
          </a:fillRef>
          <a:effectRef idx="0">
            <a:schemeClr val="accent1"/>
          </a:effectRef>
          <a:fontRef idx="minor">
            <a:schemeClr val="dk1"/>
          </a:fontRef>
        </p:style>
      </p:pic>
    </p:spTree>
    <p:extLst>
      <p:ext uri="{BB962C8B-B14F-4D97-AF65-F5344CB8AC3E}">
        <p14:creationId xmlns:p14="http://schemas.microsoft.com/office/powerpoint/2010/main" val="373481124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b="1" dirty="0"/>
              <a:t>Data Display Strategies</a:t>
            </a:r>
            <a:endParaRPr lang="en-US" dirty="0"/>
          </a:p>
        </p:txBody>
      </p:sp>
      <p:sp>
        <p:nvSpPr>
          <p:cNvPr id="6" name="Slide Number Placeholder 5"/>
          <p:cNvSpPr>
            <a:spLocks noGrp="1"/>
          </p:cNvSpPr>
          <p:nvPr>
            <p:ph type="sldNum" sz="quarter" idx="4294967295"/>
          </p:nvPr>
        </p:nvSpPr>
        <p:spPr>
          <a:xfrm>
            <a:off x="7010400" y="6356350"/>
            <a:ext cx="2133600" cy="365125"/>
          </a:xfrm>
        </p:spPr>
        <p:txBody>
          <a:bodyPr/>
          <a:lstStyle/>
          <a:p>
            <a:fld id="{6ADD0ED6-EF97-4F85-BCC3-0DB4FEB121A4}" type="slidenum">
              <a:rPr lang="en-US" smtClean="0"/>
              <a:t>8</a:t>
            </a:fld>
            <a:endParaRPr lang="en-US"/>
          </a:p>
        </p:txBody>
      </p:sp>
      <p:sp>
        <p:nvSpPr>
          <p:cNvPr id="9" name="AutoShape 2" descr="Image result for figure APA"/>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2054" name="Picture 6" descr="Image result for figure AP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40676" y="2081346"/>
            <a:ext cx="5726400" cy="4294799"/>
          </a:xfrm>
          <a:prstGeom prst="rect">
            <a:avLst/>
          </a:prstGeom>
        </p:spPr>
        <p:style>
          <a:lnRef idx="2">
            <a:schemeClr val="accent1"/>
          </a:lnRef>
          <a:fillRef idx="1">
            <a:schemeClr val="lt1"/>
          </a:fillRef>
          <a:effectRef idx="0">
            <a:schemeClr val="accent1"/>
          </a:effectRef>
          <a:fontRef idx="minor">
            <a:schemeClr val="dk1"/>
          </a:fontRef>
        </p:style>
      </p:pic>
    </p:spTree>
    <p:extLst>
      <p:ext uri="{BB962C8B-B14F-4D97-AF65-F5344CB8AC3E}">
        <p14:creationId xmlns:p14="http://schemas.microsoft.com/office/powerpoint/2010/main" val="270279020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71500" y="916354"/>
            <a:ext cx="8229600" cy="1143000"/>
          </a:xfrm>
        </p:spPr>
        <p:txBody>
          <a:bodyPr/>
          <a:lstStyle/>
          <a:p>
            <a:r>
              <a:rPr lang="en-US" b="1" dirty="0"/>
              <a:t>Posters</a:t>
            </a:r>
          </a:p>
        </p:txBody>
      </p:sp>
      <p:sp>
        <p:nvSpPr>
          <p:cNvPr id="5" name="Slide Number Placeholder 4"/>
          <p:cNvSpPr>
            <a:spLocks noGrp="1"/>
          </p:cNvSpPr>
          <p:nvPr>
            <p:ph type="sldNum" sz="quarter" idx="4"/>
          </p:nvPr>
        </p:nvSpPr>
        <p:spPr/>
        <p:txBody>
          <a:bodyPr/>
          <a:lstStyle/>
          <a:p>
            <a:pPr>
              <a:defRPr/>
            </a:pPr>
            <a:fld id="{3F360B98-5035-4E54-A076-EB906E00DDCF}" type="slidenum">
              <a:rPr lang="en-US" smtClean="0"/>
              <a:pPr>
                <a:defRPr/>
              </a:pPr>
              <a:t>9</a:t>
            </a:fld>
            <a:endParaRPr lang="en-US" dirty="0"/>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50026" y="1852551"/>
            <a:ext cx="7662554" cy="4710602"/>
          </a:xfrm>
          <a:prstGeom prst="rect">
            <a:avLst/>
          </a:prstGeom>
          <a:solidFill>
            <a:sysClr val="window" lastClr="FFFFFF"/>
          </a:solidFill>
          <a:ln w="25400" cap="flat" cmpd="sng" algn="ctr">
            <a:solidFill>
              <a:sysClr val="windowText" lastClr="000000"/>
            </a:solidFill>
            <a:prstDash val="solid"/>
          </a:ln>
          <a:effectLst/>
        </p:spPr>
      </p:pic>
    </p:spTree>
    <p:extLst>
      <p:ext uri="{BB962C8B-B14F-4D97-AF65-F5344CB8AC3E}">
        <p14:creationId xmlns:p14="http://schemas.microsoft.com/office/powerpoint/2010/main" val="341051655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68260"/>
            <a:ext cx="8229600" cy="1143000"/>
          </a:xfrm>
        </p:spPr>
        <p:txBody>
          <a:bodyPr/>
          <a:lstStyle/>
          <a:p>
            <a:r>
              <a:rPr lang="en-US" b="1" dirty="0"/>
              <a:t>Poster and Manuscripts Organization</a:t>
            </a:r>
          </a:p>
        </p:txBody>
      </p:sp>
      <p:sp>
        <p:nvSpPr>
          <p:cNvPr id="3" name="Content Placeholder 2"/>
          <p:cNvSpPr>
            <a:spLocks noGrp="1"/>
          </p:cNvSpPr>
          <p:nvPr>
            <p:ph idx="1"/>
          </p:nvPr>
        </p:nvSpPr>
        <p:spPr>
          <a:xfrm>
            <a:off x="582929" y="2711260"/>
            <a:ext cx="8229600" cy="2953848"/>
          </a:xfrm>
        </p:spPr>
        <p:txBody>
          <a:bodyPr/>
          <a:lstStyle/>
          <a:p>
            <a:r>
              <a:rPr lang="en-US" sz="2400" dirty="0"/>
              <a:t>Standards in Quality Improvement Reporting Excellence (</a:t>
            </a:r>
            <a:r>
              <a:rPr lang="en-US" sz="2400" dirty="0" err="1"/>
              <a:t>SQuIRE</a:t>
            </a:r>
            <a:r>
              <a:rPr lang="en-US" sz="2400" dirty="0"/>
              <a:t>) guidelines</a:t>
            </a:r>
          </a:p>
          <a:p>
            <a:r>
              <a:rPr lang="en-US" sz="2400" dirty="0"/>
              <a:t>Drives audience to focus on content rather than format</a:t>
            </a:r>
          </a:p>
          <a:p>
            <a:r>
              <a:rPr lang="en-US" sz="2400" dirty="0"/>
              <a:t>Review Part 1 and Part 2 QI Briefs about </a:t>
            </a:r>
            <a:r>
              <a:rPr lang="en-US" sz="2400" dirty="0" err="1"/>
              <a:t>SQuIRE</a:t>
            </a:r>
            <a:r>
              <a:rPr lang="en-US" sz="2400" dirty="0"/>
              <a:t> guidelines</a:t>
            </a:r>
          </a:p>
        </p:txBody>
      </p:sp>
      <p:sp>
        <p:nvSpPr>
          <p:cNvPr id="5" name="Slide Number Placeholder 4"/>
          <p:cNvSpPr>
            <a:spLocks noGrp="1"/>
          </p:cNvSpPr>
          <p:nvPr>
            <p:ph type="sldNum" sz="quarter" idx="4"/>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F360B98-5035-4E54-A076-EB906E00DDCF}"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410142481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685D3E-1500-4B67-B39A-F51BDA71A2B7}"/>
              </a:ext>
            </a:extLst>
          </p:cNvPr>
          <p:cNvSpPr>
            <a:spLocks noGrp="1"/>
          </p:cNvSpPr>
          <p:nvPr>
            <p:ph type="title"/>
          </p:nvPr>
        </p:nvSpPr>
        <p:spPr>
          <a:xfrm>
            <a:off x="571500" y="1490386"/>
            <a:ext cx="8229600" cy="1143000"/>
          </a:xfrm>
        </p:spPr>
        <p:txBody>
          <a:bodyPr/>
          <a:lstStyle/>
          <a:p>
            <a:r>
              <a:rPr lang="en-US" b="1" dirty="0"/>
              <a:t>Presentation and Poster Templates</a:t>
            </a:r>
          </a:p>
        </p:txBody>
      </p:sp>
      <p:sp>
        <p:nvSpPr>
          <p:cNvPr id="7" name="Content Placeholder 6">
            <a:extLst>
              <a:ext uri="{FF2B5EF4-FFF2-40B4-BE49-F238E27FC236}">
                <a16:creationId xmlns:a16="http://schemas.microsoft.com/office/drawing/2014/main" id="{6F601569-93E5-4161-8424-31B8DB5980FF}"/>
              </a:ext>
            </a:extLst>
          </p:cNvPr>
          <p:cNvSpPr>
            <a:spLocks noGrp="1"/>
          </p:cNvSpPr>
          <p:nvPr>
            <p:ph idx="1"/>
          </p:nvPr>
        </p:nvSpPr>
        <p:spPr>
          <a:xfrm>
            <a:off x="734418" y="2633386"/>
            <a:ext cx="8229600" cy="3655525"/>
          </a:xfrm>
        </p:spPr>
        <p:txBody>
          <a:bodyPr/>
          <a:lstStyle/>
          <a:p>
            <a:r>
              <a:rPr lang="en-US" sz="2400" dirty="0"/>
              <a:t>Use one of the approved UMSON presentation and poster templates when presenting your DNP project</a:t>
            </a:r>
          </a:p>
          <a:p>
            <a:r>
              <a:rPr lang="en-US" sz="2400" dirty="0"/>
              <a:t>Located at:  </a:t>
            </a:r>
            <a:r>
              <a:rPr lang="en-US" sz="2400" dirty="0">
                <a:hlinkClick r:id="rId3"/>
              </a:rPr>
              <a:t>http://www.nursing.umaryland.edu/about/administration/offices/comm/templates/</a:t>
            </a:r>
            <a:endParaRPr lang="en-US" sz="2400" dirty="0"/>
          </a:p>
          <a:p>
            <a:pPr marL="0" indent="0">
              <a:buNone/>
            </a:pPr>
            <a:endParaRPr lang="en-US" sz="2400" dirty="0"/>
          </a:p>
        </p:txBody>
      </p:sp>
      <p:sp>
        <p:nvSpPr>
          <p:cNvPr id="6" name="Slide Number Placeholder 5">
            <a:extLst>
              <a:ext uri="{FF2B5EF4-FFF2-40B4-BE49-F238E27FC236}">
                <a16:creationId xmlns:a16="http://schemas.microsoft.com/office/drawing/2014/main" id="{00B3DD58-249C-4879-8B8C-E5BC917A9C41}"/>
              </a:ext>
            </a:extLst>
          </p:cNvPr>
          <p:cNvSpPr>
            <a:spLocks noGrp="1"/>
          </p:cNvSpPr>
          <p:nvPr>
            <p:ph type="sldNum" sz="quarter" idx="4"/>
          </p:nvPr>
        </p:nvSpPr>
        <p:spPr/>
        <p:txBody>
          <a:bodyPr/>
          <a:lstStyle/>
          <a:p>
            <a:fld id="{6ADD0ED6-EF97-4F85-BCC3-0DB4FEB121A4}" type="slidenum">
              <a:rPr lang="en-US" smtClean="0"/>
              <a:t>11</a:t>
            </a:fld>
            <a:endParaRPr lang="en-US"/>
          </a:p>
        </p:txBody>
      </p:sp>
    </p:spTree>
    <p:extLst>
      <p:ext uri="{BB962C8B-B14F-4D97-AF65-F5344CB8AC3E}">
        <p14:creationId xmlns:p14="http://schemas.microsoft.com/office/powerpoint/2010/main" val="345342507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55E83F-2A49-4F6E-9637-C1ECAA7EA462}"/>
              </a:ext>
            </a:extLst>
          </p:cNvPr>
          <p:cNvSpPr>
            <a:spLocks noGrp="1"/>
          </p:cNvSpPr>
          <p:nvPr>
            <p:ph type="title"/>
          </p:nvPr>
        </p:nvSpPr>
        <p:spPr>
          <a:xfrm>
            <a:off x="457200" y="1534917"/>
            <a:ext cx="8229600" cy="875560"/>
          </a:xfrm>
        </p:spPr>
        <p:txBody>
          <a:bodyPr/>
          <a:lstStyle/>
          <a:p>
            <a:r>
              <a:rPr lang="en-US" b="1" dirty="0"/>
              <a:t>Social Media Tips</a:t>
            </a:r>
          </a:p>
        </p:txBody>
      </p:sp>
      <p:sp>
        <p:nvSpPr>
          <p:cNvPr id="3" name="Content Placeholder 2">
            <a:extLst>
              <a:ext uri="{FF2B5EF4-FFF2-40B4-BE49-F238E27FC236}">
                <a16:creationId xmlns:a16="http://schemas.microsoft.com/office/drawing/2014/main" id="{A57E58E7-884F-49D3-8473-FD0C42AFA428}"/>
              </a:ext>
            </a:extLst>
          </p:cNvPr>
          <p:cNvSpPr>
            <a:spLocks noGrp="1"/>
          </p:cNvSpPr>
          <p:nvPr>
            <p:ph idx="1"/>
          </p:nvPr>
        </p:nvSpPr>
        <p:spPr>
          <a:xfrm>
            <a:off x="914400" y="2412736"/>
            <a:ext cx="8229600" cy="4144575"/>
          </a:xfrm>
        </p:spPr>
        <p:txBody>
          <a:bodyPr/>
          <a:lstStyle/>
          <a:p>
            <a:r>
              <a:rPr lang="en-US" sz="2400" dirty="0"/>
              <a:t>Sign-up for a professional Twitter account</a:t>
            </a:r>
          </a:p>
          <a:p>
            <a:r>
              <a:rPr lang="en-US" sz="2400" dirty="0"/>
              <a:t>Follow, like, and share UMSON news!</a:t>
            </a:r>
          </a:p>
          <a:p>
            <a:r>
              <a:rPr lang="en-US" sz="2400" i="1" dirty="0"/>
              <a:t>All </a:t>
            </a:r>
            <a:r>
              <a:rPr lang="en-US" sz="2400" dirty="0"/>
              <a:t>social media is public</a:t>
            </a:r>
          </a:p>
          <a:p>
            <a:r>
              <a:rPr lang="en-US" sz="2400" dirty="0"/>
              <a:t>Be cognizant of your personal </a:t>
            </a:r>
            <a:r>
              <a:rPr lang="en-US" sz="2400" i="1" dirty="0"/>
              <a:t>and</a:t>
            </a:r>
            <a:r>
              <a:rPr lang="en-US" sz="2400" dirty="0"/>
              <a:t> UMSON brand</a:t>
            </a:r>
          </a:p>
          <a:p>
            <a:r>
              <a:rPr lang="en-US" sz="2400" dirty="0"/>
              <a:t>Do not share patient or staff personal information</a:t>
            </a:r>
          </a:p>
          <a:p>
            <a:r>
              <a:rPr lang="en-US" sz="2400" dirty="0"/>
              <a:t>Do not share the name of the site or other identifying information about your DNP project </a:t>
            </a:r>
          </a:p>
          <a:p>
            <a:r>
              <a:rPr lang="en-US" sz="2400" dirty="0"/>
              <a:t>Read the UMSON social media </a:t>
            </a:r>
            <a:r>
              <a:rPr lang="en-US" sz="2400" dirty="0">
                <a:hlinkClick r:id="rId3"/>
              </a:rPr>
              <a:t>Policy!</a:t>
            </a:r>
            <a:endParaRPr lang="en-US" sz="2400" dirty="0"/>
          </a:p>
        </p:txBody>
      </p:sp>
      <p:sp>
        <p:nvSpPr>
          <p:cNvPr id="5" name="Slide Number Placeholder 4">
            <a:extLst>
              <a:ext uri="{FF2B5EF4-FFF2-40B4-BE49-F238E27FC236}">
                <a16:creationId xmlns:a16="http://schemas.microsoft.com/office/drawing/2014/main" id="{EA137CA2-B3C4-4F7C-B482-3ECC63E858CB}"/>
              </a:ext>
            </a:extLst>
          </p:cNvPr>
          <p:cNvSpPr>
            <a:spLocks noGrp="1"/>
          </p:cNvSpPr>
          <p:nvPr>
            <p:ph type="sldNum" sz="quarter" idx="4"/>
          </p:nvPr>
        </p:nvSpPr>
        <p:spPr/>
        <p:txBody>
          <a:bodyPr/>
          <a:lstStyle/>
          <a:p>
            <a:pPr>
              <a:defRPr/>
            </a:pPr>
            <a:fld id="{3F360B98-5035-4E54-A076-EB906E00DDCF}" type="slidenum">
              <a:rPr lang="en-US" smtClean="0"/>
              <a:pPr>
                <a:defRPr/>
              </a:pPr>
              <a:t>12</a:t>
            </a:fld>
            <a:endParaRPr lang="en-US" dirty="0"/>
          </a:p>
        </p:txBody>
      </p:sp>
    </p:spTree>
    <p:extLst>
      <p:ext uri="{BB962C8B-B14F-4D97-AF65-F5344CB8AC3E}">
        <p14:creationId xmlns:p14="http://schemas.microsoft.com/office/powerpoint/2010/main" val="423674589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7BDF11-4FB2-4B40-B0C1-CCED35A7C824}"/>
              </a:ext>
            </a:extLst>
          </p:cNvPr>
          <p:cNvSpPr>
            <a:spLocks noGrp="1"/>
          </p:cNvSpPr>
          <p:nvPr>
            <p:ph type="title"/>
          </p:nvPr>
        </p:nvSpPr>
        <p:spPr>
          <a:xfrm>
            <a:off x="661933" y="1574128"/>
            <a:ext cx="8229600" cy="972307"/>
          </a:xfrm>
        </p:spPr>
        <p:txBody>
          <a:bodyPr/>
          <a:lstStyle/>
          <a:p>
            <a:r>
              <a:rPr lang="en-US" b="1" dirty="0"/>
              <a:t>Confidence</a:t>
            </a:r>
          </a:p>
        </p:txBody>
      </p:sp>
      <p:sp>
        <p:nvSpPr>
          <p:cNvPr id="3" name="Content Placeholder 2">
            <a:extLst>
              <a:ext uri="{FF2B5EF4-FFF2-40B4-BE49-F238E27FC236}">
                <a16:creationId xmlns:a16="http://schemas.microsoft.com/office/drawing/2014/main" id="{8BC23304-E59B-48AE-84D8-6ADAEB23EFC9}"/>
              </a:ext>
            </a:extLst>
          </p:cNvPr>
          <p:cNvSpPr>
            <a:spLocks noGrp="1"/>
          </p:cNvSpPr>
          <p:nvPr>
            <p:ph idx="1"/>
          </p:nvPr>
        </p:nvSpPr>
        <p:spPr>
          <a:xfrm>
            <a:off x="914400" y="2675389"/>
            <a:ext cx="8229600" cy="1972359"/>
          </a:xfrm>
        </p:spPr>
        <p:txBody>
          <a:bodyPr/>
          <a:lstStyle/>
          <a:p>
            <a:r>
              <a:rPr lang="en-US" sz="2400" dirty="0"/>
              <a:t>Ask your peers to review your work</a:t>
            </a:r>
          </a:p>
          <a:p>
            <a:r>
              <a:rPr lang="en-US" sz="2400" dirty="0"/>
              <a:t>Be specific in your request</a:t>
            </a:r>
          </a:p>
          <a:p>
            <a:r>
              <a:rPr lang="en-US" sz="2400" dirty="0"/>
              <a:t>Welcome constructive feedback</a:t>
            </a:r>
          </a:p>
          <a:p>
            <a:r>
              <a:rPr lang="en-US" sz="2400" dirty="0"/>
              <a:t>Peer reviewers will help you avoid gaps or missteps</a:t>
            </a:r>
          </a:p>
        </p:txBody>
      </p:sp>
      <p:sp>
        <p:nvSpPr>
          <p:cNvPr id="5" name="Slide Number Placeholder 4">
            <a:extLst>
              <a:ext uri="{FF2B5EF4-FFF2-40B4-BE49-F238E27FC236}">
                <a16:creationId xmlns:a16="http://schemas.microsoft.com/office/drawing/2014/main" id="{4003B015-2C96-4B89-BE84-ADF05FD5979C}"/>
              </a:ext>
            </a:extLst>
          </p:cNvPr>
          <p:cNvSpPr>
            <a:spLocks noGrp="1"/>
          </p:cNvSpPr>
          <p:nvPr>
            <p:ph type="sldNum" sz="quarter" idx="4"/>
          </p:nvPr>
        </p:nvSpPr>
        <p:spPr/>
        <p:txBody>
          <a:bodyPr/>
          <a:lstStyle/>
          <a:p>
            <a:pPr>
              <a:defRPr/>
            </a:pPr>
            <a:fld id="{3F360B98-5035-4E54-A076-EB906E00DDCF}" type="slidenum">
              <a:rPr lang="en-US" smtClean="0"/>
              <a:pPr>
                <a:defRPr/>
              </a:pPr>
              <a:t>13</a:t>
            </a:fld>
            <a:endParaRPr lang="en-US" dirty="0"/>
          </a:p>
        </p:txBody>
      </p:sp>
    </p:spTree>
    <p:extLst>
      <p:ext uri="{BB962C8B-B14F-4D97-AF65-F5344CB8AC3E}">
        <p14:creationId xmlns:p14="http://schemas.microsoft.com/office/powerpoint/2010/main" val="50568890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431F12-A050-4E15-8766-642FEAA134CE}"/>
              </a:ext>
            </a:extLst>
          </p:cNvPr>
          <p:cNvSpPr>
            <a:spLocks noGrp="1"/>
          </p:cNvSpPr>
          <p:nvPr>
            <p:ph type="title"/>
          </p:nvPr>
        </p:nvSpPr>
        <p:spPr>
          <a:xfrm>
            <a:off x="638685" y="1493747"/>
            <a:ext cx="8229600" cy="1143000"/>
          </a:xfrm>
        </p:spPr>
        <p:txBody>
          <a:bodyPr/>
          <a:lstStyle/>
          <a:p>
            <a:r>
              <a:rPr lang="en-US" b="1" dirty="0"/>
              <a:t>Let UMSON faculty know if you…</a:t>
            </a:r>
          </a:p>
        </p:txBody>
      </p:sp>
      <p:sp>
        <p:nvSpPr>
          <p:cNvPr id="3" name="Content Placeholder 2">
            <a:extLst>
              <a:ext uri="{FF2B5EF4-FFF2-40B4-BE49-F238E27FC236}">
                <a16:creationId xmlns:a16="http://schemas.microsoft.com/office/drawing/2014/main" id="{CE22F3D4-75E7-44C9-B456-9BD3AADDE2C3}"/>
              </a:ext>
            </a:extLst>
          </p:cNvPr>
          <p:cNvSpPr>
            <a:spLocks noGrp="1"/>
          </p:cNvSpPr>
          <p:nvPr>
            <p:ph idx="1"/>
          </p:nvPr>
        </p:nvSpPr>
        <p:spPr>
          <a:xfrm>
            <a:off x="914400" y="2416906"/>
            <a:ext cx="8229600" cy="3655525"/>
          </a:xfrm>
        </p:spPr>
        <p:txBody>
          <a:bodyPr/>
          <a:lstStyle/>
          <a:p>
            <a:r>
              <a:rPr lang="en-US" sz="2400" dirty="0"/>
              <a:t>Present a poster at a state or national conference</a:t>
            </a:r>
          </a:p>
          <a:p>
            <a:r>
              <a:rPr lang="en-US" sz="2400" dirty="0"/>
              <a:t>Give a presentation at a state or national conference</a:t>
            </a:r>
          </a:p>
          <a:p>
            <a:r>
              <a:rPr lang="en-US" sz="2400" dirty="0"/>
              <a:t>Have a paper published about your work</a:t>
            </a:r>
          </a:p>
          <a:p>
            <a:endParaRPr lang="en-US" sz="2400" dirty="0"/>
          </a:p>
        </p:txBody>
      </p:sp>
      <p:sp>
        <p:nvSpPr>
          <p:cNvPr id="5" name="Slide Number Placeholder 4">
            <a:extLst>
              <a:ext uri="{FF2B5EF4-FFF2-40B4-BE49-F238E27FC236}">
                <a16:creationId xmlns:a16="http://schemas.microsoft.com/office/drawing/2014/main" id="{272CE733-A5DA-4073-A6B9-2B9D65F14CD0}"/>
              </a:ext>
            </a:extLst>
          </p:cNvPr>
          <p:cNvSpPr>
            <a:spLocks noGrp="1"/>
          </p:cNvSpPr>
          <p:nvPr>
            <p:ph type="sldNum" sz="quarter" idx="4"/>
          </p:nvPr>
        </p:nvSpPr>
        <p:spPr/>
        <p:txBody>
          <a:bodyPr/>
          <a:lstStyle/>
          <a:p>
            <a:pPr>
              <a:defRPr/>
            </a:pPr>
            <a:fld id="{3F360B98-5035-4E54-A076-EB906E00DDCF}" type="slidenum">
              <a:rPr lang="en-US" smtClean="0"/>
              <a:pPr>
                <a:defRPr/>
              </a:pPr>
              <a:t>14</a:t>
            </a:fld>
            <a:endParaRPr lang="en-US" dirty="0"/>
          </a:p>
        </p:txBody>
      </p:sp>
      <p:pic>
        <p:nvPicPr>
          <p:cNvPr id="4" name="Picture 3"/>
          <p:cNvPicPr>
            <a:picLocks noChangeAspect="1"/>
          </p:cNvPicPr>
          <p:nvPr/>
        </p:nvPicPr>
        <p:blipFill>
          <a:blip r:embed="rId3"/>
          <a:stretch>
            <a:fillRect/>
          </a:stretch>
        </p:blipFill>
        <p:spPr>
          <a:xfrm>
            <a:off x="2956955" y="4239130"/>
            <a:ext cx="3230488" cy="1833301"/>
          </a:xfrm>
          <a:prstGeom prst="rect">
            <a:avLst/>
          </a:prstGeom>
        </p:spPr>
        <p:style>
          <a:lnRef idx="2">
            <a:schemeClr val="accent1"/>
          </a:lnRef>
          <a:fillRef idx="1">
            <a:schemeClr val="lt1"/>
          </a:fillRef>
          <a:effectRef idx="0">
            <a:schemeClr val="accent1"/>
          </a:effectRef>
          <a:fontRef idx="minor">
            <a:schemeClr val="dk1"/>
          </a:fontRef>
        </p:style>
      </p:pic>
    </p:spTree>
    <p:extLst>
      <p:ext uri="{BB962C8B-B14F-4D97-AF65-F5344CB8AC3E}">
        <p14:creationId xmlns:p14="http://schemas.microsoft.com/office/powerpoint/2010/main" val="52444958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7DFCBF-1D58-4452-912A-73AB2A67AD8B}"/>
              </a:ext>
            </a:extLst>
          </p:cNvPr>
          <p:cNvSpPr>
            <a:spLocks noGrp="1"/>
          </p:cNvSpPr>
          <p:nvPr>
            <p:ph type="title"/>
          </p:nvPr>
        </p:nvSpPr>
        <p:spPr>
          <a:xfrm>
            <a:off x="582929" y="1458623"/>
            <a:ext cx="8229600" cy="1143000"/>
          </a:xfrm>
        </p:spPr>
        <p:txBody>
          <a:bodyPr/>
          <a:lstStyle/>
          <a:p>
            <a:r>
              <a:rPr lang="en-US" b="1" dirty="0"/>
              <a:t>Give credit to collaborators</a:t>
            </a:r>
            <a:endParaRPr lang="en-US" b="1" strike="sngStrike" dirty="0"/>
          </a:p>
        </p:txBody>
      </p:sp>
      <p:sp>
        <p:nvSpPr>
          <p:cNvPr id="3" name="Content Placeholder 2">
            <a:extLst>
              <a:ext uri="{FF2B5EF4-FFF2-40B4-BE49-F238E27FC236}">
                <a16:creationId xmlns:a16="http://schemas.microsoft.com/office/drawing/2014/main" id="{9AC6109A-EA8F-4530-9B32-023D0067F97C}"/>
              </a:ext>
            </a:extLst>
          </p:cNvPr>
          <p:cNvSpPr>
            <a:spLocks noGrp="1"/>
          </p:cNvSpPr>
          <p:nvPr>
            <p:ph idx="1"/>
          </p:nvPr>
        </p:nvSpPr>
        <p:spPr>
          <a:xfrm>
            <a:off x="813713" y="2563782"/>
            <a:ext cx="8229600" cy="2725250"/>
          </a:xfrm>
        </p:spPr>
        <p:txBody>
          <a:bodyPr/>
          <a:lstStyle/>
          <a:p>
            <a:r>
              <a:rPr lang="en-US" sz="2400" dirty="0"/>
              <a:t>Faculty who advised you on your work</a:t>
            </a:r>
          </a:p>
          <a:p>
            <a:r>
              <a:rPr lang="en-US" sz="2400" dirty="0"/>
              <a:t>Individuals at the site who made major contributions </a:t>
            </a:r>
          </a:p>
          <a:p>
            <a:r>
              <a:rPr lang="en-US" sz="2400" dirty="0"/>
              <a:t>Differentiate between “acknowledgement” and “co-author”</a:t>
            </a:r>
          </a:p>
        </p:txBody>
      </p:sp>
      <p:sp>
        <p:nvSpPr>
          <p:cNvPr id="5" name="Slide Number Placeholder 4">
            <a:extLst>
              <a:ext uri="{FF2B5EF4-FFF2-40B4-BE49-F238E27FC236}">
                <a16:creationId xmlns:a16="http://schemas.microsoft.com/office/drawing/2014/main" id="{C797A32A-CC69-49B5-9EEE-0A67A7724EBA}"/>
              </a:ext>
            </a:extLst>
          </p:cNvPr>
          <p:cNvSpPr>
            <a:spLocks noGrp="1"/>
          </p:cNvSpPr>
          <p:nvPr>
            <p:ph type="sldNum" sz="quarter" idx="4"/>
          </p:nvPr>
        </p:nvSpPr>
        <p:spPr/>
        <p:txBody>
          <a:bodyPr/>
          <a:lstStyle/>
          <a:p>
            <a:pPr>
              <a:defRPr/>
            </a:pPr>
            <a:fld id="{3F360B98-5035-4E54-A076-EB906E00DDCF}" type="slidenum">
              <a:rPr lang="en-US" smtClean="0"/>
              <a:pPr>
                <a:defRPr/>
              </a:pPr>
              <a:t>15</a:t>
            </a:fld>
            <a:endParaRPr lang="en-US" dirty="0"/>
          </a:p>
        </p:txBody>
      </p:sp>
      <p:pic>
        <p:nvPicPr>
          <p:cNvPr id="4" name="Picture 3" descr="Team:SYSU-China - 2012.igem.or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65784" y="4405382"/>
            <a:ext cx="2972850" cy="1767300"/>
          </a:xfrm>
          <a:prstGeom prst="rect">
            <a:avLst/>
          </a:prstGeom>
        </p:spPr>
      </p:pic>
    </p:spTree>
    <p:extLst>
      <p:ext uri="{BB962C8B-B14F-4D97-AF65-F5344CB8AC3E}">
        <p14:creationId xmlns:p14="http://schemas.microsoft.com/office/powerpoint/2010/main" val="217599134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ctrTitle"/>
          </p:nvPr>
        </p:nvSpPr>
        <p:spPr/>
        <p:txBody>
          <a:bodyPr/>
          <a:lstStyle/>
          <a:p>
            <a:r>
              <a:rPr lang="en-US" b="1" dirty="0"/>
              <a:t>Questions? Comments?</a:t>
            </a:r>
          </a:p>
        </p:txBody>
      </p:sp>
      <p:sp>
        <p:nvSpPr>
          <p:cNvPr id="8" name="Subtitle 7"/>
          <p:cNvSpPr>
            <a:spLocks noGrp="1"/>
          </p:cNvSpPr>
          <p:nvPr>
            <p:ph type="subTitle" idx="1"/>
          </p:nvPr>
        </p:nvSpPr>
        <p:spPr/>
        <p:txBody>
          <a:bodyPr/>
          <a:lstStyle/>
          <a:p>
            <a:r>
              <a:rPr lang="en-US" dirty="0"/>
              <a:t>Email: </a:t>
            </a:r>
            <a:r>
              <a:rPr lang="en-US" dirty="0">
                <a:hlinkClick r:id="rId3"/>
              </a:rPr>
              <a:t>NRSDoctoral@umaryland.edu</a:t>
            </a:r>
            <a:endParaRPr lang="en-US" dirty="0"/>
          </a:p>
        </p:txBody>
      </p:sp>
      <p:sp>
        <p:nvSpPr>
          <p:cNvPr id="5" name="Slide Number Placeholder 4"/>
          <p:cNvSpPr>
            <a:spLocks noGrp="1"/>
          </p:cNvSpPr>
          <p:nvPr>
            <p:ph type="sldNum" sz="quarter" idx="4294967295"/>
          </p:nvPr>
        </p:nvSpPr>
        <p:spPr>
          <a:xfrm>
            <a:off x="6800790" y="6429049"/>
            <a:ext cx="2133600" cy="365125"/>
          </a:xfrm>
        </p:spPr>
        <p:txBody>
          <a:bodyPr/>
          <a:lstStyle/>
          <a:p>
            <a:pPr>
              <a:defRPr/>
            </a:pPr>
            <a:fld id="{3F360B98-5035-4E54-A076-EB906E00DDCF}" type="slidenum">
              <a:rPr lang="en-US" smtClean="0"/>
              <a:pPr>
                <a:defRPr/>
              </a:pPr>
              <a:t>16</a:t>
            </a:fld>
            <a:endParaRPr lang="en-US" dirty="0"/>
          </a:p>
        </p:txBody>
      </p:sp>
      <p:sp>
        <p:nvSpPr>
          <p:cNvPr id="6" name="AutoShape 2" descr="https://blackboard.umaryland.edu/bbcswebdav/pid-1072882-dt-content-rid-4110682_1/xid-4110682_1"/>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 name="Flowchart: Decision 9"/>
          <p:cNvSpPr/>
          <p:nvPr/>
        </p:nvSpPr>
        <p:spPr>
          <a:xfrm>
            <a:off x="7293935" y="118761"/>
            <a:ext cx="1640455" cy="1610088"/>
          </a:xfrm>
          <a:prstGeom prst="flowChartDecision">
            <a:avLst/>
          </a:prstGeom>
          <a:solidFill>
            <a:srgbClr val="FFCC00"/>
          </a:solidFill>
          <a:ln w="47625" cmpd="sng">
            <a:solidFill>
              <a:schemeClr val="accent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b="1" dirty="0">
                <a:solidFill>
                  <a:schemeClr val="tx1"/>
                </a:solidFill>
              </a:rPr>
              <a:t>QI Brief</a:t>
            </a:r>
          </a:p>
        </p:txBody>
      </p:sp>
    </p:spTree>
    <p:extLst>
      <p:ext uri="{BB962C8B-B14F-4D97-AF65-F5344CB8AC3E}">
        <p14:creationId xmlns:p14="http://schemas.microsoft.com/office/powerpoint/2010/main" val="3603259517"/>
      </p:ext>
    </p:extLst>
  </p:cSld>
  <p:clrMapOvr>
    <a:masterClrMapping/>
  </p:clrMapOvr>
</p:sld>
</file>

<file path=ppt/theme/theme1.xml><?xml version="1.0" encoding="utf-8"?>
<a:theme xmlns:a="http://schemas.openxmlformats.org/drawingml/2006/main" name="Office Theme">
  <a:themeElements>
    <a:clrScheme name="NewsPrint">
      <a:dk1>
        <a:sysClr val="windowText" lastClr="000000"/>
      </a:dk1>
      <a:lt1>
        <a:sysClr val="window" lastClr="FFFFFF"/>
      </a:lt1>
      <a:dk2>
        <a:srgbClr val="303030"/>
      </a:dk2>
      <a:lt2>
        <a:srgbClr val="DEDEE0"/>
      </a:lt2>
      <a:accent1>
        <a:srgbClr val="AD0101"/>
      </a:accent1>
      <a:accent2>
        <a:srgbClr val="726056"/>
      </a:accent2>
      <a:accent3>
        <a:srgbClr val="AC956E"/>
      </a:accent3>
      <a:accent4>
        <a:srgbClr val="808DA9"/>
      </a:accent4>
      <a:accent5>
        <a:srgbClr val="424E5B"/>
      </a:accent5>
      <a:accent6>
        <a:srgbClr val="730E00"/>
      </a:accent6>
      <a:hlink>
        <a:srgbClr val="D26900"/>
      </a:hlink>
      <a:folHlink>
        <a:srgbClr val="D89243"/>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Elemental">
      <a:fillStyleLst>
        <a:solidFill>
          <a:schemeClr val="phClr"/>
        </a:solidFill>
        <a:gradFill rotWithShape="1">
          <a:gsLst>
            <a:gs pos="0">
              <a:schemeClr val="phClr">
                <a:tint val="90000"/>
              </a:schemeClr>
            </a:gs>
            <a:gs pos="48000">
              <a:schemeClr val="phClr">
                <a:tint val="54000"/>
                <a:satMod val="140000"/>
              </a:schemeClr>
            </a:gs>
            <a:gs pos="100000">
              <a:schemeClr val="phClr">
                <a:tint val="24000"/>
                <a:satMod val="260000"/>
              </a:schemeClr>
            </a:gs>
          </a:gsLst>
          <a:lin ang="16200000" scaled="1"/>
        </a:gradFill>
        <a:gradFill rotWithShape="1">
          <a:gsLst>
            <a:gs pos="0">
              <a:schemeClr val="phClr"/>
            </a:gs>
            <a:gs pos="100000">
              <a:schemeClr val="phClr">
                <a:shade val="48000"/>
                <a:satMod val="180000"/>
                <a:lumMod val="94000"/>
              </a:schemeClr>
            </a:gs>
            <a:gs pos="100000">
              <a:schemeClr val="phClr">
                <a:shade val="48000"/>
                <a:satMod val="180000"/>
                <a:lumMod val="94000"/>
              </a:schemeClr>
            </a:gs>
          </a:gsLst>
          <a:lin ang="4140000" scaled="1"/>
        </a:gradFill>
      </a:fillStyleLst>
      <a:lnStyleLst>
        <a:ln w="12700" cap="flat" cmpd="sng" algn="ctr">
          <a:solidFill>
            <a:schemeClr val="phClr"/>
          </a:solidFill>
          <a:prstDash val="solid"/>
        </a:ln>
        <a:ln w="19050" cap="flat" cmpd="sng" algn="ctr">
          <a:solidFill>
            <a:schemeClr val="phClr"/>
          </a:solidFill>
          <a:prstDash val="solid"/>
        </a:ln>
        <a:ln w="28575" cap="flat" cmpd="sng" algn="ctr">
          <a:solidFill>
            <a:schemeClr val="phClr"/>
          </a:solidFill>
          <a:prstDash val="solid"/>
        </a:ln>
      </a:lnStyleLst>
      <a:effectStyleLst>
        <a:effectStyle>
          <a:effectLst>
            <a:outerShdw blurRad="63500" dist="12700" dir="5400000" sx="102000" sy="102000" rotWithShape="0">
              <a:srgbClr val="000000">
                <a:alpha val="32000"/>
              </a:srgbClr>
            </a:outerShdw>
          </a:effectLst>
        </a:effectStyle>
        <a:effectStyle>
          <a:effectLst>
            <a:outerShdw blurRad="76200" dist="38100" dir="5400000" rotWithShape="0">
              <a:srgbClr val="000000">
                <a:alpha val="60000"/>
              </a:srgbClr>
            </a:outerShdw>
          </a:effectLst>
          <a:scene3d>
            <a:camera prst="orthographicFront">
              <a:rot lat="0" lon="0" rev="0"/>
            </a:camera>
            <a:lightRig rig="glow" dir="tl">
              <a:rot lat="0" lon="0" rev="19800000"/>
            </a:lightRig>
          </a:scene3d>
          <a:sp3d prstMaterial="metal">
            <a:bevelT w="38100" h="38100"/>
          </a:sp3d>
        </a:effectStyle>
        <a:effectStyle>
          <a:effectLst>
            <a:outerShdw blurRad="114300" dist="114300" dir="5400000" rotWithShape="0">
              <a:srgbClr val="000000">
                <a:alpha val="70000"/>
              </a:srgbClr>
            </a:outerShdw>
          </a:effectLst>
          <a:scene3d>
            <a:camera prst="orthographicFront">
              <a:rot lat="0" lon="0" rev="0"/>
            </a:camera>
            <a:lightRig rig="threePt" dir="t">
              <a:rot lat="0" lon="0" rev="19800000"/>
            </a:lightRig>
          </a:scene3d>
          <a:sp3d prstMaterial="plastic">
            <a:bevelT w="50800" h="508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Office Theme">
  <a:themeElements>
    <a:clrScheme name="">
      <a:dk1>
        <a:srgbClr val="63666A"/>
      </a:dk1>
      <a:lt1>
        <a:srgbClr val="FFFFFF"/>
      </a:lt1>
      <a:dk2>
        <a:srgbClr val="580F8B"/>
      </a:dk2>
      <a:lt2>
        <a:srgbClr val="505050"/>
      </a:lt2>
      <a:accent1>
        <a:srgbClr val="FED900"/>
      </a:accent1>
      <a:accent2>
        <a:srgbClr val="FF6A13"/>
      </a:accent2>
      <a:accent3>
        <a:srgbClr val="FFFFFF"/>
      </a:accent3>
      <a:accent4>
        <a:srgbClr val="535659"/>
      </a:accent4>
      <a:accent5>
        <a:srgbClr val="FEE9AA"/>
      </a:accent5>
      <a:accent6>
        <a:srgbClr val="E75F10"/>
      </a:accent6>
      <a:hlink>
        <a:srgbClr val="00778B"/>
      </a:hlink>
      <a:folHlink>
        <a:srgbClr val="43B02A"/>
      </a:folHlink>
    </a:clrScheme>
    <a:fontScheme name="Office Theme">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ea typeface="ＭＳ Ｐゴシック" pitchFamily="-48"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ea typeface="ＭＳ Ｐゴシック" pitchFamily="-48" charset="-128"/>
          </a:defRPr>
        </a:defPPr>
      </a:lstStyle>
    </a:lnDef>
  </a:objectDefaults>
  <a:extraClrSchemeLst>
    <a:extraClrScheme>
      <a:clrScheme name="Office Them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Office Them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Office Them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Office Them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Office Them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Office Them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Office Theme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Office Them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Office Them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Office Them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Office Them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Office Them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Poster Option B">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23532</TotalTime>
  <Words>1990</Words>
  <Application>Microsoft Macintosh PowerPoint</Application>
  <PresentationFormat>On-screen Show (4:3)</PresentationFormat>
  <Paragraphs>174</Paragraphs>
  <Slides>16</Slides>
  <Notes>16</Notes>
  <HiddenSlides>0</HiddenSlides>
  <MMClips>0</MMClips>
  <ScaleCrop>false</ScaleCrop>
  <HeadingPairs>
    <vt:vector size="6" baseType="variant">
      <vt:variant>
        <vt:lpstr>Fonts Used</vt:lpstr>
      </vt:variant>
      <vt:variant>
        <vt:i4>5</vt:i4>
      </vt:variant>
      <vt:variant>
        <vt:lpstr>Theme</vt:lpstr>
      </vt:variant>
      <vt:variant>
        <vt:i4>4</vt:i4>
      </vt:variant>
      <vt:variant>
        <vt:lpstr>Slide Titles</vt:lpstr>
      </vt:variant>
      <vt:variant>
        <vt:i4>16</vt:i4>
      </vt:variant>
    </vt:vector>
  </HeadingPairs>
  <TitlesOfParts>
    <vt:vector size="25" baseType="lpstr">
      <vt:lpstr>Arial</vt:lpstr>
      <vt:lpstr>Calibri</vt:lpstr>
      <vt:lpstr>Calibri Light</vt:lpstr>
      <vt:lpstr>Helvetica</vt:lpstr>
      <vt:lpstr>Times</vt:lpstr>
      <vt:lpstr>Office Theme</vt:lpstr>
      <vt:lpstr>Custom Design</vt:lpstr>
      <vt:lpstr>1_Office Theme</vt:lpstr>
      <vt:lpstr>Poster Option B</vt:lpstr>
      <vt:lpstr>Dissemination of DNP Quality  Improvement Projects  Presented by: Susan Bindon, DNP, RN-BC, CNE, CNE-cl Assistant Professor, Institute for Educators and  Director, Post-Master's DNP Program sbindon@umaryland.edu</vt:lpstr>
      <vt:lpstr>Objectives</vt:lpstr>
      <vt:lpstr>What is dissemination?</vt:lpstr>
      <vt:lpstr>Relevance to DNP project</vt:lpstr>
      <vt:lpstr>Benefits of Dissemination</vt:lpstr>
      <vt:lpstr>Dissemination Strategies</vt:lpstr>
      <vt:lpstr>Data Display Strategies </vt:lpstr>
      <vt:lpstr>Data Display Strategies</vt:lpstr>
      <vt:lpstr>Posters</vt:lpstr>
      <vt:lpstr>Poster and Manuscripts Organization</vt:lpstr>
      <vt:lpstr>Presentation and Poster Templates</vt:lpstr>
      <vt:lpstr>Social Media Tips</vt:lpstr>
      <vt:lpstr>Confidence</vt:lpstr>
      <vt:lpstr>Let UMSON faculty know if you…</vt:lpstr>
      <vt:lpstr>Give credit to collaborators</vt:lpstr>
      <vt:lpstr>Questions? Comments?</vt:lpstr>
    </vt:vector>
  </TitlesOfParts>
  <Company>Univ of Maryland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Jenna Meol</dc:creator>
  <cp:lastModifiedBy>Buckley, Kathleen</cp:lastModifiedBy>
  <cp:revision>1023</cp:revision>
  <cp:lastPrinted>2017-03-28T12:33:07Z</cp:lastPrinted>
  <dcterms:created xsi:type="dcterms:W3CDTF">2011-06-24T14:29:15Z</dcterms:created>
  <dcterms:modified xsi:type="dcterms:W3CDTF">2020-01-31T13:57:38Z</dcterms:modified>
</cp:coreProperties>
</file>