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6"/>
  </p:notesMasterIdLst>
  <p:handoutMasterIdLst>
    <p:handoutMasterId r:id="rId17"/>
  </p:handoutMasterIdLst>
  <p:sldIdLst>
    <p:sldId id="306" r:id="rId2"/>
    <p:sldId id="265" r:id="rId3"/>
    <p:sldId id="330" r:id="rId4"/>
    <p:sldId id="314" r:id="rId5"/>
    <p:sldId id="316" r:id="rId6"/>
    <p:sldId id="318" r:id="rId7"/>
    <p:sldId id="351" r:id="rId8"/>
    <p:sldId id="320" r:id="rId9"/>
    <p:sldId id="321" r:id="rId10"/>
    <p:sldId id="281" r:id="rId11"/>
    <p:sldId id="357" r:id="rId12"/>
    <p:sldId id="358" r:id="rId13"/>
    <p:sldId id="359" r:id="rId14"/>
    <p:sldId id="3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s, Kristina" initials="KKD" lastIdx="9" clrIdx="0"/>
  <p:cmAuthor id="1" name="Disharoon, Amy" initials="DA" lastIdx="7" clrIdx="1"/>
  <p:cmAuthor id="2" name="Winsper, Sheri" initials="sw" lastIdx="29" clrIdx="2"/>
  <p:cmAuthor id="3" name="Windows User" initials="WU" lastIdx="19" clrIdx="3"/>
  <p:cmAuthor id="4" name="Wojcik, Anna" initials="AW" lastIdx="16" clrIdx="4"/>
  <p:cmAuthor id="5" name="Wojcik" initials="W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5" autoAdjust="0"/>
    <p:restoredTop sz="84871" autoAdjust="0"/>
  </p:normalViewPr>
  <p:slideViewPr>
    <p:cSldViewPr>
      <p:cViewPr varScale="1">
        <p:scale>
          <a:sx n="96" d="100"/>
          <a:sy n="96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0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D75CA-4940-410B-9F83-A5BADC74902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1F7935-CFCF-46B5-BA27-C1A7EAF6F9A7}">
      <dgm:prSet phldrT="[Text]"/>
      <dgm:spPr/>
      <dgm:t>
        <a:bodyPr/>
        <a:lstStyle/>
        <a:p>
          <a:r>
            <a:rPr lang="en-US" dirty="0"/>
            <a:t>Sustainability</a:t>
          </a:r>
        </a:p>
      </dgm:t>
    </dgm:pt>
    <dgm:pt modelId="{D8C5FBB8-DA8A-47E5-9AAB-0FB75D9F0387}" type="parTrans" cxnId="{F2B5100D-5E5C-4900-BBC3-BE8810718144}">
      <dgm:prSet/>
      <dgm:spPr/>
      <dgm:t>
        <a:bodyPr/>
        <a:lstStyle/>
        <a:p>
          <a:endParaRPr lang="en-US"/>
        </a:p>
      </dgm:t>
    </dgm:pt>
    <dgm:pt modelId="{873990CA-F8D3-4643-BA1C-F37043CAEAFE}" type="sibTrans" cxnId="{F2B5100D-5E5C-4900-BBC3-BE8810718144}">
      <dgm:prSet/>
      <dgm:spPr/>
      <dgm:t>
        <a:bodyPr/>
        <a:lstStyle/>
        <a:p>
          <a:endParaRPr lang="en-US"/>
        </a:p>
      </dgm:t>
    </dgm:pt>
    <dgm:pt modelId="{5627C0DF-0DC3-49D0-8588-526D7400922A}">
      <dgm:prSet phldrT="[Text]"/>
      <dgm:spPr/>
      <dgm:t>
        <a:bodyPr/>
        <a:lstStyle/>
        <a:p>
          <a:r>
            <a:rPr lang="en-US" dirty="0"/>
            <a:t>Embedding a successful improvement  into the culture and norms of a facility</a:t>
          </a:r>
        </a:p>
      </dgm:t>
    </dgm:pt>
    <dgm:pt modelId="{661D9B06-4344-46E3-A6FC-E2C2DEEFB1B0}" type="parTrans" cxnId="{9D90A93B-8AD4-4B75-8E2F-ED4D01B462A4}">
      <dgm:prSet/>
      <dgm:spPr/>
      <dgm:t>
        <a:bodyPr/>
        <a:lstStyle/>
        <a:p>
          <a:endParaRPr lang="en-US"/>
        </a:p>
      </dgm:t>
    </dgm:pt>
    <dgm:pt modelId="{7C1F74C0-77C5-4FF7-A912-B2CFA118A4A1}" type="sibTrans" cxnId="{9D90A93B-8AD4-4B75-8E2F-ED4D01B462A4}">
      <dgm:prSet/>
      <dgm:spPr/>
      <dgm:t>
        <a:bodyPr/>
        <a:lstStyle/>
        <a:p>
          <a:endParaRPr lang="en-US"/>
        </a:p>
      </dgm:t>
    </dgm:pt>
    <dgm:pt modelId="{C36822A2-CE77-4D97-8C50-EDF5521DE9EE}">
      <dgm:prSet phldrT="[Text]"/>
      <dgm:spPr/>
      <dgm:t>
        <a:bodyPr/>
        <a:lstStyle/>
        <a:p>
          <a:r>
            <a:rPr lang="en-US" dirty="0"/>
            <a:t>Spread</a:t>
          </a:r>
        </a:p>
      </dgm:t>
      <dgm:extLst>
        <a:ext uri="{E40237B7-FDA0-4F09-8148-C483321AD2D9}">
          <dgm14:cNvPr xmlns:dgm14="http://schemas.microsoft.com/office/drawing/2010/diagram" id="0" name="" descr="Sustainability means embedding a successful improvement into the culture and norms of a facility. In contrast, spread refers to implementing a successful improvement across multiple settings or facilities. "/>
        </a:ext>
      </dgm:extLst>
    </dgm:pt>
    <dgm:pt modelId="{AE6CE5FB-F63D-406C-976D-46FCE15B58AD}" type="parTrans" cxnId="{703D8418-70D2-4CC8-B144-88F0EC11012A}">
      <dgm:prSet/>
      <dgm:spPr/>
      <dgm:t>
        <a:bodyPr/>
        <a:lstStyle/>
        <a:p>
          <a:endParaRPr lang="en-US"/>
        </a:p>
      </dgm:t>
    </dgm:pt>
    <dgm:pt modelId="{44813856-4355-47A3-B087-59FAA22F7FC5}" type="sibTrans" cxnId="{703D8418-70D2-4CC8-B144-88F0EC11012A}">
      <dgm:prSet/>
      <dgm:spPr/>
      <dgm:t>
        <a:bodyPr/>
        <a:lstStyle/>
        <a:p>
          <a:endParaRPr lang="en-US"/>
        </a:p>
      </dgm:t>
    </dgm:pt>
    <dgm:pt modelId="{8AE662BB-065D-4E88-832A-79FB574F2865}">
      <dgm:prSet phldrT="[Text]"/>
      <dgm:spPr/>
      <dgm:t>
        <a:bodyPr/>
        <a:lstStyle/>
        <a:p>
          <a:r>
            <a:rPr lang="en-US" dirty="0"/>
            <a:t>Implementing a successful improvement across multiple settings and/or facilities</a:t>
          </a:r>
        </a:p>
      </dgm:t>
    </dgm:pt>
    <dgm:pt modelId="{0E502694-FE25-41E1-860D-903C595EC72B}" type="parTrans" cxnId="{173056C3-C8B8-485E-92D4-5AEBB1DCE440}">
      <dgm:prSet/>
      <dgm:spPr/>
      <dgm:t>
        <a:bodyPr/>
        <a:lstStyle/>
        <a:p>
          <a:endParaRPr lang="en-US"/>
        </a:p>
      </dgm:t>
    </dgm:pt>
    <dgm:pt modelId="{EA9DEDC5-224E-4639-AA0A-C5A71F0DA839}" type="sibTrans" cxnId="{173056C3-C8B8-485E-92D4-5AEBB1DCE440}">
      <dgm:prSet/>
      <dgm:spPr/>
      <dgm:t>
        <a:bodyPr/>
        <a:lstStyle/>
        <a:p>
          <a:endParaRPr lang="en-US"/>
        </a:p>
      </dgm:t>
    </dgm:pt>
    <dgm:pt modelId="{0C238A5C-E313-4C3A-9FD8-FF164BFF58CD}" type="pres">
      <dgm:prSet presAssocID="{D55D75CA-4940-410B-9F83-A5BADC749022}" presName="theList" presStyleCnt="0">
        <dgm:presLayoutVars>
          <dgm:dir/>
          <dgm:animLvl val="lvl"/>
          <dgm:resizeHandles val="exact"/>
        </dgm:presLayoutVars>
      </dgm:prSet>
      <dgm:spPr/>
    </dgm:pt>
    <dgm:pt modelId="{139AD046-C8DD-4F5B-A958-86E2DDB0930F}" type="pres">
      <dgm:prSet presAssocID="{161F7935-CFCF-46B5-BA27-C1A7EAF6F9A7}" presName="compNode" presStyleCnt="0"/>
      <dgm:spPr/>
    </dgm:pt>
    <dgm:pt modelId="{246222EF-6A33-43AA-A098-A99500C1F95C}" type="pres">
      <dgm:prSet presAssocID="{161F7935-CFCF-46B5-BA27-C1A7EAF6F9A7}" presName="aNode" presStyleLbl="bgShp" presStyleIdx="0" presStyleCnt="2"/>
      <dgm:spPr/>
    </dgm:pt>
    <dgm:pt modelId="{9176C279-B451-4255-B511-2E62080476F0}" type="pres">
      <dgm:prSet presAssocID="{161F7935-CFCF-46B5-BA27-C1A7EAF6F9A7}" presName="textNode" presStyleLbl="bgShp" presStyleIdx="0" presStyleCnt="2"/>
      <dgm:spPr/>
    </dgm:pt>
    <dgm:pt modelId="{2EB335B7-C221-411A-9042-3B8C6412821E}" type="pres">
      <dgm:prSet presAssocID="{161F7935-CFCF-46B5-BA27-C1A7EAF6F9A7}" presName="compChildNode" presStyleCnt="0"/>
      <dgm:spPr/>
    </dgm:pt>
    <dgm:pt modelId="{1201E393-CE48-4330-BD14-E5ED8CCAF56C}" type="pres">
      <dgm:prSet presAssocID="{161F7935-CFCF-46B5-BA27-C1A7EAF6F9A7}" presName="theInnerList" presStyleCnt="0"/>
      <dgm:spPr/>
    </dgm:pt>
    <dgm:pt modelId="{CE4B3070-B0CF-42D5-8D6A-6709C158547F}" type="pres">
      <dgm:prSet presAssocID="{5627C0DF-0DC3-49D0-8588-526D7400922A}" presName="childNode" presStyleLbl="node1" presStyleIdx="0" presStyleCnt="2">
        <dgm:presLayoutVars>
          <dgm:bulletEnabled val="1"/>
        </dgm:presLayoutVars>
      </dgm:prSet>
      <dgm:spPr/>
    </dgm:pt>
    <dgm:pt modelId="{31A3C493-5135-467D-B3BB-D2BB0C60C60A}" type="pres">
      <dgm:prSet presAssocID="{161F7935-CFCF-46B5-BA27-C1A7EAF6F9A7}" presName="aSpace" presStyleCnt="0"/>
      <dgm:spPr/>
    </dgm:pt>
    <dgm:pt modelId="{8854A2AE-BB43-40BC-BBAE-6D23DD315534}" type="pres">
      <dgm:prSet presAssocID="{C36822A2-CE77-4D97-8C50-EDF5521DE9EE}" presName="compNode" presStyleCnt="0"/>
      <dgm:spPr/>
    </dgm:pt>
    <dgm:pt modelId="{97CE9366-EAE1-451A-9D16-C8FE574499CF}" type="pres">
      <dgm:prSet presAssocID="{C36822A2-CE77-4D97-8C50-EDF5521DE9EE}" presName="aNode" presStyleLbl="bgShp" presStyleIdx="1" presStyleCnt="2"/>
      <dgm:spPr/>
    </dgm:pt>
    <dgm:pt modelId="{8E19F886-27BC-47AB-BECC-618A8E2C4648}" type="pres">
      <dgm:prSet presAssocID="{C36822A2-CE77-4D97-8C50-EDF5521DE9EE}" presName="textNode" presStyleLbl="bgShp" presStyleIdx="1" presStyleCnt="2"/>
      <dgm:spPr/>
    </dgm:pt>
    <dgm:pt modelId="{17014C84-994F-45D3-8E80-07A0F23E5D0B}" type="pres">
      <dgm:prSet presAssocID="{C36822A2-CE77-4D97-8C50-EDF5521DE9EE}" presName="compChildNode" presStyleCnt="0"/>
      <dgm:spPr/>
    </dgm:pt>
    <dgm:pt modelId="{880DBF38-372A-4E00-A8F8-8957B66DD8B1}" type="pres">
      <dgm:prSet presAssocID="{C36822A2-CE77-4D97-8C50-EDF5521DE9EE}" presName="theInnerList" presStyleCnt="0"/>
      <dgm:spPr/>
    </dgm:pt>
    <dgm:pt modelId="{41BFE804-F0D9-46E9-B0CE-C83206632527}" type="pres">
      <dgm:prSet presAssocID="{8AE662BB-065D-4E88-832A-79FB574F286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2B5100D-5E5C-4900-BBC3-BE8810718144}" srcId="{D55D75CA-4940-410B-9F83-A5BADC749022}" destId="{161F7935-CFCF-46B5-BA27-C1A7EAF6F9A7}" srcOrd="0" destOrd="0" parTransId="{D8C5FBB8-DA8A-47E5-9AAB-0FB75D9F0387}" sibTransId="{873990CA-F8D3-4643-BA1C-F37043CAEAFE}"/>
    <dgm:cxn modelId="{703D8418-70D2-4CC8-B144-88F0EC11012A}" srcId="{D55D75CA-4940-410B-9F83-A5BADC749022}" destId="{C36822A2-CE77-4D97-8C50-EDF5521DE9EE}" srcOrd="1" destOrd="0" parTransId="{AE6CE5FB-F63D-406C-976D-46FCE15B58AD}" sibTransId="{44813856-4355-47A3-B087-59FAA22F7FC5}"/>
    <dgm:cxn modelId="{05D3281F-9B2B-4A6C-B4C7-60D7D053A2CD}" type="presOf" srcId="{8AE662BB-065D-4E88-832A-79FB574F2865}" destId="{41BFE804-F0D9-46E9-B0CE-C83206632527}" srcOrd="0" destOrd="0" presId="urn:microsoft.com/office/officeart/2005/8/layout/lProcess2"/>
    <dgm:cxn modelId="{8E0BAA29-B6BB-4797-9C8D-658453CBAE3C}" type="presOf" srcId="{161F7935-CFCF-46B5-BA27-C1A7EAF6F9A7}" destId="{9176C279-B451-4255-B511-2E62080476F0}" srcOrd="1" destOrd="0" presId="urn:microsoft.com/office/officeart/2005/8/layout/lProcess2"/>
    <dgm:cxn modelId="{DA08352A-3BF5-45D4-8455-BF4CC6B2431E}" type="presOf" srcId="{5627C0DF-0DC3-49D0-8588-526D7400922A}" destId="{CE4B3070-B0CF-42D5-8D6A-6709C158547F}" srcOrd="0" destOrd="0" presId="urn:microsoft.com/office/officeart/2005/8/layout/lProcess2"/>
    <dgm:cxn modelId="{17AE3E34-43C6-4938-A87E-1CD89BA35040}" type="presOf" srcId="{D55D75CA-4940-410B-9F83-A5BADC749022}" destId="{0C238A5C-E313-4C3A-9FD8-FF164BFF58CD}" srcOrd="0" destOrd="0" presId="urn:microsoft.com/office/officeart/2005/8/layout/lProcess2"/>
    <dgm:cxn modelId="{9D90A93B-8AD4-4B75-8E2F-ED4D01B462A4}" srcId="{161F7935-CFCF-46B5-BA27-C1A7EAF6F9A7}" destId="{5627C0DF-0DC3-49D0-8588-526D7400922A}" srcOrd="0" destOrd="0" parTransId="{661D9B06-4344-46E3-A6FC-E2C2DEEFB1B0}" sibTransId="{7C1F74C0-77C5-4FF7-A912-B2CFA118A4A1}"/>
    <dgm:cxn modelId="{0FE11B75-B642-4A4E-B0AC-9B7705817A39}" type="presOf" srcId="{C36822A2-CE77-4D97-8C50-EDF5521DE9EE}" destId="{97CE9366-EAE1-451A-9D16-C8FE574499CF}" srcOrd="0" destOrd="0" presId="urn:microsoft.com/office/officeart/2005/8/layout/lProcess2"/>
    <dgm:cxn modelId="{0FA9AE7C-5331-4A27-B21A-A4473371054F}" type="presOf" srcId="{161F7935-CFCF-46B5-BA27-C1A7EAF6F9A7}" destId="{246222EF-6A33-43AA-A098-A99500C1F95C}" srcOrd="0" destOrd="0" presId="urn:microsoft.com/office/officeart/2005/8/layout/lProcess2"/>
    <dgm:cxn modelId="{173056C3-C8B8-485E-92D4-5AEBB1DCE440}" srcId="{C36822A2-CE77-4D97-8C50-EDF5521DE9EE}" destId="{8AE662BB-065D-4E88-832A-79FB574F2865}" srcOrd="0" destOrd="0" parTransId="{0E502694-FE25-41E1-860D-903C595EC72B}" sibTransId="{EA9DEDC5-224E-4639-AA0A-C5A71F0DA839}"/>
    <dgm:cxn modelId="{0F6E8CCB-84E0-425F-8BD7-E1A552F89D4B}" type="presOf" srcId="{C36822A2-CE77-4D97-8C50-EDF5521DE9EE}" destId="{8E19F886-27BC-47AB-BECC-618A8E2C4648}" srcOrd="1" destOrd="0" presId="urn:microsoft.com/office/officeart/2005/8/layout/lProcess2"/>
    <dgm:cxn modelId="{D1D425F4-C67C-4F6E-AADC-691C3F6A3A6A}" type="presParOf" srcId="{0C238A5C-E313-4C3A-9FD8-FF164BFF58CD}" destId="{139AD046-C8DD-4F5B-A958-86E2DDB0930F}" srcOrd="0" destOrd="0" presId="urn:microsoft.com/office/officeart/2005/8/layout/lProcess2"/>
    <dgm:cxn modelId="{FE34209E-8EB9-4CB2-A058-18D1EE012F5F}" type="presParOf" srcId="{139AD046-C8DD-4F5B-A958-86E2DDB0930F}" destId="{246222EF-6A33-43AA-A098-A99500C1F95C}" srcOrd="0" destOrd="0" presId="urn:microsoft.com/office/officeart/2005/8/layout/lProcess2"/>
    <dgm:cxn modelId="{01ABC67C-6438-41DA-A058-756AF417E3E6}" type="presParOf" srcId="{139AD046-C8DD-4F5B-A958-86E2DDB0930F}" destId="{9176C279-B451-4255-B511-2E62080476F0}" srcOrd="1" destOrd="0" presId="urn:microsoft.com/office/officeart/2005/8/layout/lProcess2"/>
    <dgm:cxn modelId="{D79A5442-0E26-4C0C-9AB8-CB471992A3E3}" type="presParOf" srcId="{139AD046-C8DD-4F5B-A958-86E2DDB0930F}" destId="{2EB335B7-C221-411A-9042-3B8C6412821E}" srcOrd="2" destOrd="0" presId="urn:microsoft.com/office/officeart/2005/8/layout/lProcess2"/>
    <dgm:cxn modelId="{F718C348-C006-486F-822A-BC0B370765D4}" type="presParOf" srcId="{2EB335B7-C221-411A-9042-3B8C6412821E}" destId="{1201E393-CE48-4330-BD14-E5ED8CCAF56C}" srcOrd="0" destOrd="0" presId="urn:microsoft.com/office/officeart/2005/8/layout/lProcess2"/>
    <dgm:cxn modelId="{1EB3025F-0D16-4887-B2EC-050B0D516824}" type="presParOf" srcId="{1201E393-CE48-4330-BD14-E5ED8CCAF56C}" destId="{CE4B3070-B0CF-42D5-8D6A-6709C158547F}" srcOrd="0" destOrd="0" presId="urn:microsoft.com/office/officeart/2005/8/layout/lProcess2"/>
    <dgm:cxn modelId="{99FB3924-2A29-4BAF-B8AA-3C41955D154D}" type="presParOf" srcId="{0C238A5C-E313-4C3A-9FD8-FF164BFF58CD}" destId="{31A3C493-5135-467D-B3BB-D2BB0C60C60A}" srcOrd="1" destOrd="0" presId="urn:microsoft.com/office/officeart/2005/8/layout/lProcess2"/>
    <dgm:cxn modelId="{E817ADCA-5F41-4BA6-A65E-AD314637C52D}" type="presParOf" srcId="{0C238A5C-E313-4C3A-9FD8-FF164BFF58CD}" destId="{8854A2AE-BB43-40BC-BBAE-6D23DD315534}" srcOrd="2" destOrd="0" presId="urn:microsoft.com/office/officeart/2005/8/layout/lProcess2"/>
    <dgm:cxn modelId="{30E6460D-FDE7-4E41-9F6E-1D6A1A9240BD}" type="presParOf" srcId="{8854A2AE-BB43-40BC-BBAE-6D23DD315534}" destId="{97CE9366-EAE1-451A-9D16-C8FE574499CF}" srcOrd="0" destOrd="0" presId="urn:microsoft.com/office/officeart/2005/8/layout/lProcess2"/>
    <dgm:cxn modelId="{AF37A228-D87D-4EE9-BB99-85B6252324DF}" type="presParOf" srcId="{8854A2AE-BB43-40BC-BBAE-6D23DD315534}" destId="{8E19F886-27BC-47AB-BECC-618A8E2C4648}" srcOrd="1" destOrd="0" presId="urn:microsoft.com/office/officeart/2005/8/layout/lProcess2"/>
    <dgm:cxn modelId="{0759614A-61E4-4823-8702-3CD8ED01CE11}" type="presParOf" srcId="{8854A2AE-BB43-40BC-BBAE-6D23DD315534}" destId="{17014C84-994F-45D3-8E80-07A0F23E5D0B}" srcOrd="2" destOrd="0" presId="urn:microsoft.com/office/officeart/2005/8/layout/lProcess2"/>
    <dgm:cxn modelId="{FD3B23F3-B091-4C4D-AFBF-A14FD4D28E26}" type="presParOf" srcId="{17014C84-994F-45D3-8E80-07A0F23E5D0B}" destId="{880DBF38-372A-4E00-A8F8-8957B66DD8B1}" srcOrd="0" destOrd="0" presId="urn:microsoft.com/office/officeart/2005/8/layout/lProcess2"/>
    <dgm:cxn modelId="{583149DA-6F7F-4BF7-BFC1-C4E734329F93}" type="presParOf" srcId="{880DBF38-372A-4E00-A8F8-8957B66DD8B1}" destId="{41BFE804-F0D9-46E9-B0CE-C8320663252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222EF-6A33-43AA-A098-A99500C1F95C}">
      <dsp:nvSpPr>
        <dsp:cNvPr id="0" name=""/>
        <dsp:cNvSpPr/>
      </dsp:nvSpPr>
      <dsp:spPr>
        <a:xfrm>
          <a:off x="2745" y="0"/>
          <a:ext cx="2641401" cy="3124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Sustainability</a:t>
          </a:r>
        </a:p>
      </dsp:txBody>
      <dsp:txXfrm>
        <a:off x="2745" y="0"/>
        <a:ext cx="2641401" cy="937260"/>
      </dsp:txXfrm>
    </dsp:sp>
    <dsp:sp modelId="{CE4B3070-B0CF-42D5-8D6A-6709C158547F}">
      <dsp:nvSpPr>
        <dsp:cNvPr id="0" name=""/>
        <dsp:cNvSpPr/>
      </dsp:nvSpPr>
      <dsp:spPr>
        <a:xfrm>
          <a:off x="266886" y="937260"/>
          <a:ext cx="2113121" cy="20307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Embedding a successful improvement  into the culture and norms of a facility</a:t>
          </a:r>
        </a:p>
      </dsp:txBody>
      <dsp:txXfrm>
        <a:off x="326364" y="996738"/>
        <a:ext cx="1994165" cy="1911774"/>
      </dsp:txXfrm>
    </dsp:sp>
    <dsp:sp modelId="{97CE9366-EAE1-451A-9D16-C8FE574499CF}">
      <dsp:nvSpPr>
        <dsp:cNvPr id="0" name=""/>
        <dsp:cNvSpPr/>
      </dsp:nvSpPr>
      <dsp:spPr>
        <a:xfrm>
          <a:off x="2842252" y="0"/>
          <a:ext cx="2641401" cy="3124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Spread</a:t>
          </a:r>
        </a:p>
      </dsp:txBody>
      <dsp:txXfrm>
        <a:off x="2842252" y="0"/>
        <a:ext cx="2641401" cy="937260"/>
      </dsp:txXfrm>
    </dsp:sp>
    <dsp:sp modelId="{41BFE804-F0D9-46E9-B0CE-C83206632527}">
      <dsp:nvSpPr>
        <dsp:cNvPr id="0" name=""/>
        <dsp:cNvSpPr/>
      </dsp:nvSpPr>
      <dsp:spPr>
        <a:xfrm>
          <a:off x="3106392" y="937260"/>
          <a:ext cx="2113121" cy="20307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Implementing a successful improvement across multiple settings and/or facilities</a:t>
          </a:r>
        </a:p>
      </dsp:txBody>
      <dsp:txXfrm>
        <a:off x="3165870" y="996738"/>
        <a:ext cx="1994165" cy="191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9B9C4-E1A5-4BEF-90FD-AC3E7D71D218}" type="datetimeFigureOut">
              <a:rPr lang="en-US" smtClean="0"/>
              <a:pPr/>
              <a:t>6/27/22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2F394B-1283-4B69-89E9-E10FB4D0B6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1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44C48C-EDE0-4178-A57B-0F6FBF6D6E90}" type="datetimeFigureOut">
              <a:rPr lang="en-US" smtClean="0"/>
              <a:pPr/>
              <a:t>6/27/22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44432-B47F-4822-B69A-7D4AF8D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7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8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7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6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1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0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7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team will be different for LTC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9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9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5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AHRQ Safety Program for Long-Term Care: HAIs/CAUTI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Long-Term Care Safety Modules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05600" y="64770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4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2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8675" y="6607175"/>
            <a:ext cx="445325" cy="26445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07B00A-00F3-40B4-9FBC-773D3E654F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63938" y="6607175"/>
            <a:ext cx="1822862" cy="26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8675" y="6607175"/>
            <a:ext cx="445325" cy="264453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63938" y="6607175"/>
            <a:ext cx="1822862" cy="26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</a:t>
            </a:r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modules/nursing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Facilitators of Sustainable Change</a:t>
            </a:r>
            <a:r>
              <a:rPr lang="en-US" baseline="30000" dirty="0"/>
              <a:t>5</a:t>
            </a:r>
            <a:endParaRPr lang="en-US" dirty="0"/>
          </a:p>
        </p:txBody>
      </p:sp>
      <p:pic>
        <p:nvPicPr>
          <p:cNvPr id="10" name="Picture 5" descr="Illustration from the TeamSTEPPS program of Kotter's 8 Steps of Change, showing penguins climbing up ledges of an iceberg to reach the top step.&#10;&#10;The eight steps are:&#10;Create a new culture&#10;Don't let up- be relentless&#10;Short-term wins&#10;Empower others&#10;Understanding and buy-in&#10;Develop a change vision and strategy&#10;Build the guiding team&#10;Creat sense of urgenc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1"/>
          <a:stretch/>
        </p:blipFill>
        <p:spPr bwMode="auto">
          <a:xfrm>
            <a:off x="1585980" y="971906"/>
            <a:ext cx="5775328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5980" y="6160411"/>
            <a:ext cx="24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A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seen in TeamSTEPPS</a:t>
            </a:r>
            <a:r>
              <a:rPr lang="en-US" sz="1400" i="1" baseline="30000" dirty="0">
                <a:solidFill>
                  <a:srgbClr val="00A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7" name="Picture 6" descr="alt=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5214023"/>
            <a:ext cx="1591235" cy="131572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Steps for Sustaining Efforts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Collect, review and share data with facility administration and frontline staff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Communicate and engage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How is staff reminded of the project on an ongoing basis? </a:t>
            </a:r>
            <a:r>
              <a:rPr lang="en-US" sz="1000" dirty="0"/>
              <a:t> </a:t>
            </a:r>
            <a:r>
              <a:rPr lang="en-US" dirty="0"/>
              <a:t>Posters with CAUTI rates? Announcements such as “100 days since the last CAUTI”?</a:t>
            </a:r>
          </a:p>
          <a:p>
            <a:pPr>
              <a:lnSpc>
                <a:spcPct val="120000"/>
              </a:lnSpc>
            </a:pPr>
            <a:r>
              <a:rPr lang="en-US" dirty="0"/>
              <a:t>Align with other QAPI efforts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Celebrate successes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Incorporate into orientation and training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Address barriers to sustainability with workable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0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Barriers to Sustainability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391" y="1680359"/>
            <a:ext cx="4853609" cy="51776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Lack of organizational infrastructure and resources</a:t>
            </a:r>
          </a:p>
          <a:p>
            <a:pPr>
              <a:spcAft>
                <a:spcPts val="1200"/>
              </a:spcAft>
            </a:pPr>
            <a:r>
              <a:rPr lang="en-US" dirty="0"/>
              <a:t>Staff turnover</a:t>
            </a:r>
          </a:p>
          <a:p>
            <a:pPr>
              <a:spcAft>
                <a:spcPts val="1200"/>
              </a:spcAft>
            </a:pPr>
            <a:r>
              <a:rPr lang="en-US" dirty="0"/>
              <a:t>Organizational skepticism</a:t>
            </a:r>
          </a:p>
          <a:p>
            <a:pPr>
              <a:spcAft>
                <a:spcPts val="1200"/>
              </a:spcAft>
            </a:pPr>
            <a:r>
              <a:rPr lang="en-US" dirty="0"/>
              <a:t>Individual resistance to change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  <p:pic>
        <p:nvPicPr>
          <p:cNvPr id="2052" name="Picture 4" descr="Sustainability">
            <a:extLst>
              <a:ext uri="{FF2B5EF4-FFF2-40B4-BE49-F238E27FC236}">
                <a16:creationId xmlns:a16="http://schemas.microsoft.com/office/drawing/2014/main" id="{8229F104-A781-03EB-2421-E1A6883A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06" y="2667000"/>
            <a:ext cx="3684794" cy="29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0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Workable Solutions to Sustainability Barriers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Lack of organizational infrastructure and resources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Develop strategies and flexibility to account for resource fluctuation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Plan financial resources for maintaining improvements beyond the project end</a:t>
            </a:r>
          </a:p>
          <a:p>
            <a:pPr>
              <a:spcAft>
                <a:spcPts val="1200"/>
              </a:spcAft>
            </a:pPr>
            <a:r>
              <a:rPr lang="en-US" dirty="0"/>
              <a:t>Staff turnover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Embed newly developed processes into new staff orientation and organizational policies 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Train staff continuously, including train-the-trainer education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Develop volunteer network to assist in case of staffing fluctuations and/or shortage (funding, staff turnover)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2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9144000" cy="660070"/>
          </a:xfrm>
        </p:spPr>
        <p:txBody>
          <a:bodyPr>
            <a:normAutofit fontScale="90000"/>
          </a:bodyPr>
          <a:lstStyle/>
          <a:p>
            <a:r>
              <a:rPr lang="en-US" dirty="0"/>
              <a:t>Workable Solutions to Sustainability Barriers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Managing  skepticism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Present ongoing evidence that the new process is a better one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Show staff and stakeholders real data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Reserve staff time away from normal duties to work on proposed improvements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Encourage active senior leader engagement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Consider measuring how frequently senior leaders/administrators review sustainability data/outcomes as indicator of engagement at this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0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your Sustainability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What is your sustainability measurement plan?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What data will be acceptable?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often will it be reviewed?</a:t>
            </a:r>
          </a:p>
          <a:p>
            <a:pPr>
              <a:spcAft>
                <a:spcPts val="1200"/>
              </a:spcAft>
            </a:pPr>
            <a:r>
              <a:rPr lang="en-US" dirty="0"/>
              <a:t>How will you make this as part of daily operations? 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Included in orientation of new staff?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Included in competency of existing staff? 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will you make sure excitement will be the same in a year or two as it is today? 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7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Sustainability and Spread</a:t>
            </a:r>
            <a:r>
              <a:rPr lang="en-US" sz="4000" baseline="30000" dirty="0"/>
              <a:t>6</a:t>
            </a:r>
            <a:endParaRPr lang="en-US" sz="4000" dirty="0"/>
          </a:p>
        </p:txBody>
      </p:sp>
      <p:graphicFrame>
        <p:nvGraphicFramePr>
          <p:cNvPr id="7" name="Diagram 6" descr="Sustainability is defined as embedding a successful improvement  into the culture and norms of a facility&#10;Spread means implementing a successful improvement across multiple facilities&#10;"/>
          <p:cNvGraphicFramePr/>
          <p:nvPr>
            <p:extLst>
              <p:ext uri="{D42A27DB-BD31-4B8C-83A1-F6EECF244321}">
                <p14:modId xmlns:p14="http://schemas.microsoft.com/office/powerpoint/2010/main" val="1108701014"/>
              </p:ext>
            </p:extLst>
          </p:nvPr>
        </p:nvGraphicFramePr>
        <p:xfrm>
          <a:off x="1678057" y="2214771"/>
          <a:ext cx="5486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533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Steps to Creating a Sustainability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06863"/>
            <a:ext cx="8229600" cy="51776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and develop program champion(s)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the implementation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Empower frontline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Establish a sustainability measurement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and Address Barriers to Sustainability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Engage staff with stories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Recognize and celebrate success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00457" cy="660070"/>
          </a:xfrm>
        </p:spPr>
        <p:txBody>
          <a:bodyPr>
            <a:noAutofit/>
          </a:bodyPr>
          <a:lstStyle/>
          <a:p>
            <a:r>
              <a:rPr lang="en-US" sz="3200" dirty="0"/>
              <a:t>Identify and Develop Program Champion(s)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champion(s) will— </a:t>
            </a:r>
          </a:p>
          <a:p>
            <a:pPr lvl="1" indent="-342900"/>
            <a:r>
              <a:rPr lang="en-US" dirty="0"/>
              <a:t>Communicate and reinforce resident safety and program goals as a priority</a:t>
            </a:r>
          </a:p>
          <a:p>
            <a:pPr lvl="1" indent="-342900"/>
            <a:r>
              <a:rPr lang="en-US" dirty="0"/>
              <a:t>Have physician, nursing, and administrative support</a:t>
            </a:r>
          </a:p>
          <a:p>
            <a:pPr lvl="1" indent="-342900"/>
            <a:r>
              <a:rPr lang="en-US" dirty="0"/>
              <a:t>Be motivational and inspiring</a:t>
            </a:r>
          </a:p>
          <a:p>
            <a:pPr lvl="1"/>
            <a:r>
              <a:rPr lang="en-US" dirty="0"/>
              <a:t>Have influence</a:t>
            </a:r>
          </a:p>
          <a:p>
            <a:pPr lvl="1"/>
            <a:r>
              <a:rPr lang="en-US" dirty="0"/>
              <a:t>Be able to communicate the vision</a:t>
            </a:r>
          </a:p>
          <a:p>
            <a:pPr lvl="1"/>
            <a:r>
              <a:rPr lang="en-US" dirty="0"/>
              <a:t>Serve as a coach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more information on coaching, please see the </a:t>
            </a:r>
            <a:r>
              <a:rPr lang="en-US" dirty="0">
                <a:hlinkClick r:id="rId3"/>
              </a:rPr>
              <a:t>Role of the Nurse Manager module within the AHRQ CUSP toolkit </a:t>
            </a:r>
            <a:endParaRPr lang="en-US" dirty="0"/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the Implementation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>
              <a:spcAft>
                <a:spcPts val="1200"/>
              </a:spcAft>
            </a:pPr>
            <a:r>
              <a:rPr lang="en-US" dirty="0"/>
              <a:t>This team will ideally include the following members: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>
                <a:ea typeface="ＭＳ Ｐゴシック" pitchFamily="34" charset="-128"/>
              </a:rPr>
              <a:t>Facility team lead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>
                <a:ea typeface="ＭＳ Ｐゴシック" pitchFamily="34" charset="-128"/>
              </a:rPr>
              <a:t>Administrator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>
                <a:ea typeface="ＭＳ Ｐゴシック" pitchFamily="34" charset="-128"/>
              </a:rPr>
              <a:t>Data coordinator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>
                <a:ea typeface="ＭＳ Ｐゴシック" pitchFamily="34" charset="-128"/>
              </a:rPr>
              <a:t>Survey coordinator</a:t>
            </a:r>
            <a:endParaRPr lang="en-US" dirty="0"/>
          </a:p>
          <a:p>
            <a:pPr marL="285750">
              <a:spcAft>
                <a:spcPts val="1200"/>
              </a:spcAft>
            </a:pPr>
            <a:r>
              <a:rPr lang="en-US" dirty="0"/>
              <a:t>Identify a team leader to address team member concerns throughout the project</a:t>
            </a:r>
          </a:p>
          <a:p>
            <a:pPr>
              <a:spcAft>
                <a:spcPts val="1200"/>
              </a:spcAft>
            </a:pPr>
            <a:r>
              <a:rPr lang="en-US" dirty="0"/>
              <a:t>Include your program champion to persuade and motivate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 the program goals and components</a:t>
            </a:r>
          </a:p>
          <a:p>
            <a:pPr marL="400050" lvl="1" indent="0">
              <a:buNone/>
            </a:pPr>
            <a:endParaRPr lang="en-US" sz="1800" dirty="0"/>
          </a:p>
        </p:txBody>
      </p:sp>
      <p:pic>
        <p:nvPicPr>
          <p:cNvPr id="6" name="Picture 5" descr="image of a group of staff walki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1905000" cy="178109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8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n-US" sz="3200" dirty="0"/>
              <a:t>Establish a Sustainability Measurement Plan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Assess readiness for sustainability</a:t>
            </a:r>
          </a:p>
          <a:p>
            <a:pPr lvl="0"/>
            <a:r>
              <a:rPr lang="en-US" dirty="0"/>
              <a:t>Build measurement system for collecting process, outcomes, and quality improvement data</a:t>
            </a:r>
          </a:p>
          <a:p>
            <a:pPr lvl="0"/>
            <a:r>
              <a:rPr lang="en-US" dirty="0"/>
              <a:t>Determine what, when, and how to measure performance and who will collect the data</a:t>
            </a:r>
          </a:p>
          <a:p>
            <a:r>
              <a:rPr lang="en-US" dirty="0"/>
              <a:t>Establish robust followup and transparent feedback system that uses data to continuously improve performance</a:t>
            </a:r>
          </a:p>
          <a:p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60070"/>
          </a:xfrm>
        </p:spPr>
        <p:txBody>
          <a:bodyPr>
            <a:normAutofit/>
          </a:bodyPr>
          <a:lstStyle/>
          <a:p>
            <a:r>
              <a:rPr lang="en-US" sz="3200" dirty="0"/>
              <a:t>Identify and Address Barriers to Sustainability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involvement of administrative and clinical champions can address barriers by—</a:t>
            </a:r>
          </a:p>
          <a:p>
            <a:pPr lvl="1"/>
            <a:r>
              <a:rPr lang="en-US" dirty="0"/>
              <a:t>Motivating team members to support program interventions</a:t>
            </a:r>
          </a:p>
          <a:p>
            <a:pPr lvl="1"/>
            <a:r>
              <a:rPr lang="en-US" dirty="0"/>
              <a:t>Highlighting positive staff experiences as a result of new procedures</a:t>
            </a:r>
          </a:p>
          <a:p>
            <a:pPr lvl="1"/>
            <a:r>
              <a:rPr lang="en-US" dirty="0"/>
              <a:t>Dedicating time and resources to help carry out the interventions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2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 Staff With Stories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Stories are a powerful way to engage staff in ways that numbers cannot</a:t>
            </a:r>
          </a:p>
          <a:p>
            <a:pPr>
              <a:spcAft>
                <a:spcPts val="1200"/>
              </a:spcAft>
            </a:pPr>
            <a:r>
              <a:rPr lang="en-US" dirty="0"/>
              <a:t>Encourage your team leaders to discuss actual resident stories to drive home important lessons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7" name="Picture 6" descr="image of staff next to a resident in a wheelchai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925456"/>
            <a:ext cx="3581400" cy="24270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6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and Celebrate Success 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4267200" cy="40262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Recognizing success, large and small and both early on and long term, is important to sustainability.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Modules  </a:t>
            </a:r>
            <a:endParaRPr lang="en-US" dirty="0"/>
          </a:p>
        </p:txBody>
      </p:sp>
      <p:pic>
        <p:nvPicPr>
          <p:cNvPr id="1026" name="Picture 2" descr="RECOGNIZE AND REINFORCE | Clawson's Bloggity">
            <a:extLst>
              <a:ext uri="{FF2B5EF4-FFF2-40B4-BE49-F238E27FC236}">
                <a16:creationId xmlns:a16="http://schemas.microsoft.com/office/drawing/2014/main" id="{B4C636C6-5EFD-CCBD-1F54-BC1E5FAC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07676"/>
            <a:ext cx="4114800" cy="30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84632"/>
      </p:ext>
    </p:extLst>
  </p:cSld>
  <p:clrMapOvr>
    <a:masterClrMapping/>
  </p:clrMapOvr>
</p:sld>
</file>

<file path=ppt/theme/theme1.xml><?xml version="1.0" encoding="utf-8"?>
<a:theme xmlns:a="http://schemas.openxmlformats.org/drawingml/2006/main" name="1_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25819</TotalTime>
  <Words>846</Words>
  <Application>Microsoft Macintosh PowerPoint</Application>
  <PresentationFormat>On-screen Show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1_HAI Cusp Slide template</vt:lpstr>
      <vt:lpstr>Facilitators of Sustainable Change5</vt:lpstr>
      <vt:lpstr>Sustainability and Spread6</vt:lpstr>
      <vt:lpstr>Steps to Creating a Sustainability Plan</vt:lpstr>
      <vt:lpstr>Identify and Develop Program Champion(s)</vt:lpstr>
      <vt:lpstr>Build the Implementation Team</vt:lpstr>
      <vt:lpstr>Establish a Sustainability Measurement Plan</vt:lpstr>
      <vt:lpstr>Identify and Address Barriers to Sustainability</vt:lpstr>
      <vt:lpstr>Engage Staff With Stories</vt:lpstr>
      <vt:lpstr>Recognize and Celebrate Success </vt:lpstr>
      <vt:lpstr>Steps for Sustaining Efforts</vt:lpstr>
      <vt:lpstr>Potential Barriers to Sustainability</vt:lpstr>
      <vt:lpstr>Workable Solutions to Sustainability Barriers </vt:lpstr>
      <vt:lpstr>Workable Solutions to Sustainability Barriers1 </vt:lpstr>
      <vt:lpstr>Assessing your Sustainability Plan</vt:lpstr>
    </vt:vector>
  </TitlesOfParts>
  <Company>The 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Katy O'Shea</dc:creator>
  <cp:lastModifiedBy>Franquiz, Renee</cp:lastModifiedBy>
  <cp:revision>560</cp:revision>
  <cp:lastPrinted>2013-07-16T15:44:20Z</cp:lastPrinted>
  <dcterms:created xsi:type="dcterms:W3CDTF">2012-03-06T21:09:36Z</dcterms:created>
  <dcterms:modified xsi:type="dcterms:W3CDTF">2022-06-27T13:47:37Z</dcterms:modified>
</cp:coreProperties>
</file>