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2"/>
  </p:sldMasterIdLst>
  <p:notesMasterIdLst>
    <p:notesMasterId r:id="rId31"/>
  </p:notesMasterIdLst>
  <p:handoutMasterIdLst>
    <p:handoutMasterId r:id="rId32"/>
  </p:handoutMasterIdLst>
  <p:sldIdLst>
    <p:sldId id="289" r:id="rId3"/>
    <p:sldId id="258" r:id="rId4"/>
    <p:sldId id="259" r:id="rId5"/>
    <p:sldId id="260" r:id="rId6"/>
    <p:sldId id="290" r:id="rId7"/>
    <p:sldId id="261" r:id="rId8"/>
    <p:sldId id="29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92" r:id="rId28"/>
    <p:sldId id="294" r:id="rId29"/>
    <p:sldId id="295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0FF1CE12-B100-0000-0000-000000000002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9982" autoAdjust="0"/>
  </p:normalViewPr>
  <p:slideViewPr>
    <p:cSldViewPr>
      <p:cViewPr>
        <p:scale>
          <a:sx n="65" d="100"/>
          <a:sy n="65" d="100"/>
        </p:scale>
        <p:origin x="-1302" y="-624"/>
      </p:cViewPr>
      <p:guideLst>
        <p:guide orient="horz" pos="2160"/>
        <p:guide pos="2880"/>
      </p:guideLst>
    </p:cSldViewPr>
  </p:slideViewPr>
  <p:outlineViewPr>
    <p:cViewPr>
      <p:scale>
        <a:sx n="1" d="1"/>
        <a:sy n="1" d="1"/>
      </p:scale>
      <p:origin x="174" y="32076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commentAuthors" Target="commentAuthor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n-US" smtClean="0"/>
          </a:p>
        </p:txBody>
      </p:sp>
      <p:sp>
        <p:nvSpPr>
          <p:cNvPr id="24" name="Rectangle 24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/>
          <a:lstStyle/>
          <a:p>
            <a:fld id="{A849C5AD-4428-4E9C-9C84-11B72C9365FB}" type="datetimeFigureOut">
              <a:rPr lang="en-US" smtClean="0"/>
              <a:pPr/>
              <a:t>9/21/2016</a:t>
            </a:fld>
            <a:endParaRPr lang="en-US" smtClean="0"/>
          </a:p>
        </p:txBody>
      </p:sp>
      <p:sp>
        <p:nvSpPr>
          <p:cNvPr id="30" name="Rectangle 30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n-US" smtClean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8C596567-A38F-4CEF-B37F-9B9D120D62CE}" type="slidenum">
              <a:rPr lang="en-US" smtClean="0"/>
              <a:pPr/>
              <a:t>‹#›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915925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4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n-US" smtClean="0"/>
          </a:p>
        </p:txBody>
      </p:sp>
      <p:sp>
        <p:nvSpPr>
          <p:cNvPr id="15" name="Rectangle 15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/>
          <a:lstStyle/>
          <a:p>
            <a:fld id="{D7547E60-4BE7-4E4E-9AAA-5EE35AEC995C}" type="datetimeFigureOut">
              <a:rPr lang="en-US" smtClean="0"/>
              <a:pPr/>
              <a:t>9/21/2016</a:t>
            </a:fld>
            <a:endParaRPr lang="en-US" smtClean="0"/>
          </a:p>
        </p:txBody>
      </p:sp>
      <p:sp>
        <p:nvSpPr>
          <p:cNvPr id="23" name="Rectangle 2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anchor="ctr"/>
          <a:lstStyle/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n-US" smtClean="0"/>
          </a:p>
        </p:txBody>
      </p:sp>
      <p:sp>
        <p:nvSpPr>
          <p:cNvPr id="28" name="Rectangle 28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CA077768-21C8-4125-A345-258E48D2EED0}" type="slidenum">
              <a:rPr lang="en-US" smtClean="0"/>
              <a:pPr/>
              <a:t>‹#›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586451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3B89E6-E504-46F6-A356-A8265FFD8354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837694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071007-1ADC-4B47-B6AD-A1920736B848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720100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BD2E31-693F-4BC9-A830-DA2CA04061C6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852598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B45D6D-78C2-44BC-B5F5-B64E4A7C5F4E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0857780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77962E6-F5DF-4152-B883-213251984DD8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7437891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89263D-E9EE-41A8-A988-5281E0679D57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878473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AD3D5F-675C-4E63-8105-36FCA46D4901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3203524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3F9CAC-D945-41FA-B991-93EC00A024A1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lvl="1" eaLnBrk="1" hangingPunct="1"/>
            <a:r>
              <a:rPr lang="en-US" sz="2400" smtClean="0"/>
              <a:t>Done by professional team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**Singular use for “usability test”, “performance test”, etc. works fine.</a:t>
            </a:r>
          </a:p>
        </p:txBody>
      </p:sp>
    </p:spTree>
    <p:extLst>
      <p:ext uri="{BB962C8B-B14F-4D97-AF65-F5344CB8AC3E}">
        <p14:creationId xmlns:p14="http://schemas.microsoft.com/office/powerpoint/2010/main" val="32396735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A028C4C-A7C4-4BF0-85A3-65B6DAC21FE3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lvl="1" eaLnBrk="1" hangingPunct="1"/>
            <a:r>
              <a:rPr lang="en-US" sz="2400" smtClean="0"/>
              <a:t>Done by professional team</a:t>
            </a:r>
          </a:p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5907728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760574-DCC8-42C9-A9DC-E4291C27A342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58277689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E9AA57-2DBE-4A6A-B773-B76350D55D63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9767691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718C85-2A77-4658-9944-812BF754DB99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1213283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14DCAE-F2C2-4510-832C-8B969F843734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3056229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2DE356-C276-4100-BBBA-C22BACB648FC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CBT – computer-based training</a:t>
            </a:r>
          </a:p>
        </p:txBody>
      </p:sp>
    </p:spTree>
    <p:extLst>
      <p:ext uri="{BB962C8B-B14F-4D97-AF65-F5344CB8AC3E}">
        <p14:creationId xmlns:p14="http://schemas.microsoft.com/office/powerpoint/2010/main" val="2691413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DAE503-6DEF-42CD-9233-4BF5BFCED03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2217221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5CEDCF-C9AA-44B6-A436-19D6DBA3F563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2538044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3989C2-58BE-407D-9E4B-EBF7F0247B5C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011814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CBCFC3-BB2E-4ECE-AB06-1E0BA3D19F22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4085536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EA8D35-984A-4DD5-AB55-1B3FFFF67FC8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584428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8A6D93-DD5C-419D-BC60-A8E43FE33BA1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5427399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850F59-C564-46F6-8945-971F13B95472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998157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1.jpg"/>
          <p:cNvPicPr>
            <a:picLocks noChangeAspect="1"/>
          </p:cNvPicPr>
          <p:nvPr/>
        </p:nvPicPr>
        <p:blipFill>
          <a:blip r:embed="rId2" cstate="print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2.png"/>
          <p:cNvPicPr>
            <a:picLocks noChangeAspect="1"/>
          </p:cNvPicPr>
          <p:nvPr/>
        </p:nvPicPr>
        <p:blipFill>
          <a:blip r:embed="rId3" cstate="print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3.png"/>
          <p:cNvPicPr>
            <a:picLocks noChangeAspect="1"/>
          </p:cNvPicPr>
          <p:nvPr/>
        </p:nvPicPr>
        <p:blipFill>
          <a:blip r:embed="rId4" cstate="print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4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Rectangle 31"/>
          <p:cNvSpPr>
            <a:spLocks noGrp="1"/>
          </p:cNvSpPr>
          <p:nvPr>
            <p:ph type="subTitle" idx="1"/>
          </p:nvPr>
        </p:nvSpPr>
        <p:spPr>
          <a:xfrm>
            <a:off x="2492734" y="5094577"/>
            <a:ext cx="6194066" cy="925223"/>
          </a:xfrm>
        </p:spPr>
        <p:txBody>
          <a:bodyPr/>
          <a:lstStyle>
            <a:lvl1pPr marL="0" indent="0" algn="r">
              <a:buNone/>
              <a:defRPr sz="2800"/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ctrTitle"/>
          </p:nvPr>
        </p:nvSpPr>
        <p:spPr>
          <a:xfrm>
            <a:off x="1108986" y="3606800"/>
            <a:ext cx="7577814" cy="1470025"/>
          </a:xfrm>
        </p:spPr>
        <p:txBody>
          <a:bodyPr anchor="b" anchorCtr="0"/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-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spcBef>
                <a:spcPts val="670"/>
              </a:spcBef>
              <a:defRPr>
                <a:latin typeface="Calibri" pitchFamily="34" charset="0"/>
              </a:defRPr>
            </a:lvl2pPr>
            <a:lvl3pPr>
              <a:spcBef>
                <a:spcPts val="670"/>
              </a:spcBef>
              <a:defRPr>
                <a:latin typeface="Calibri" pitchFamily="34" charset="0"/>
              </a:defRPr>
            </a:lvl3pPr>
            <a:lvl4pPr>
              <a:spcBef>
                <a:spcPts val="400"/>
              </a:spcBef>
              <a:defRPr>
                <a:latin typeface="Calibri" pitchFamily="34" charset="0"/>
              </a:defRPr>
            </a:lvl4pPr>
            <a:lvl5pPr>
              <a:spcBef>
                <a:spcPts val="400"/>
              </a:spcBef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1" name="Rectangle 11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spcBef>
                <a:spcPts val="670"/>
              </a:spcBef>
              <a:defRPr>
                <a:latin typeface="Calibri" pitchFamily="34" charset="0"/>
              </a:defRPr>
            </a:lvl2pPr>
            <a:lvl3pPr>
              <a:spcBef>
                <a:spcPts val="670"/>
              </a:spcBef>
              <a:defRPr>
                <a:latin typeface="Calibri" pitchFamily="34" charset="0"/>
              </a:defRPr>
            </a:lvl3pPr>
            <a:lvl4pPr>
              <a:spcBef>
                <a:spcPts val="400"/>
              </a:spcBef>
              <a:defRPr>
                <a:latin typeface="Calibri" pitchFamily="34" charset="0"/>
              </a:defRPr>
            </a:lvl4pPr>
            <a:lvl5pPr>
              <a:spcBef>
                <a:spcPts val="400"/>
              </a:spcBef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algn="l"/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6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spcBef>
                <a:spcPts val="670"/>
              </a:spcBef>
              <a:defRPr>
                <a:latin typeface="Calibri" pitchFamily="34" charset="0"/>
              </a:defRPr>
            </a:lvl2pPr>
            <a:lvl3pPr>
              <a:spcBef>
                <a:spcPts val="670"/>
              </a:spcBef>
              <a:defRPr>
                <a:latin typeface="Calibri" pitchFamily="34" charset="0"/>
              </a:defRPr>
            </a:lvl3pPr>
            <a:lvl4pPr>
              <a:spcAft>
                <a:spcPts val="300"/>
              </a:spcAft>
              <a:defRPr>
                <a:latin typeface="Calibri" pitchFamily="34" charset="0"/>
              </a:defRPr>
            </a:lvl4pPr>
            <a:lvl5pPr>
              <a:spcAft>
                <a:spcPts val="300"/>
              </a:spcAft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algn="l"/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30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spcBef>
                <a:spcPts val="670"/>
              </a:spcBef>
              <a:defRPr>
                <a:latin typeface="Calibri" pitchFamily="34" charset="0"/>
              </a:defRPr>
            </a:lvl2pPr>
            <a:lvl3pPr>
              <a:spcBef>
                <a:spcPts val="670"/>
              </a:spcBef>
              <a:defRPr>
                <a:latin typeface="Calibri" pitchFamily="34" charset="0"/>
              </a:defRPr>
            </a:lvl3pPr>
            <a:lvl4pPr>
              <a:spcBef>
                <a:spcPts val="300"/>
              </a:spcBef>
              <a:defRPr>
                <a:latin typeface="Calibri" pitchFamily="34" charset="0"/>
              </a:defRPr>
            </a:lvl4pPr>
            <a:lvl5pPr>
              <a:spcBef>
                <a:spcPts val="300"/>
              </a:spcBef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7" name="Rectangle 17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spcBef>
                <a:spcPts val="670"/>
              </a:spcBef>
              <a:defRPr>
                <a:latin typeface="Calibri" pitchFamily="34" charset="0"/>
              </a:defRPr>
            </a:lvl2pPr>
            <a:lvl3pPr>
              <a:spcBef>
                <a:spcPts val="670"/>
              </a:spcBef>
              <a:defRPr>
                <a:latin typeface="Calibri" pitchFamily="34" charset="0"/>
              </a:defRPr>
            </a:lvl3pPr>
            <a:lvl4pPr>
              <a:spcBef>
                <a:spcPts val="300"/>
              </a:spcBef>
              <a:defRPr>
                <a:latin typeface="Calibri" pitchFamily="34" charset="0"/>
              </a:defRPr>
            </a:lvl4pPr>
            <a:lvl5pPr>
              <a:spcBef>
                <a:spcPts val="300"/>
              </a:spcBef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algn="l"/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shade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5.png"/>
          <p:cNvPicPr>
            <a:picLocks noChangeAspect="1"/>
          </p:cNvPicPr>
          <p:nvPr/>
        </p:nvPicPr>
        <p:blipFill>
          <a:blip r:embed="rId9" cstate="print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6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Rectangle 30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Rectangl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" name="Rectangle 6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+mn-lt"/>
              </a:defRPr>
            </a:lvl1pPr>
          </a:lstStyle>
          <a:p>
            <a:fld id="{5C14FD69-4A85-4715-A222-ABB225B63BC6}" type="datetimeFigureOut">
              <a:rPr lang="en-US" smtClean="0"/>
              <a:pPr/>
              <a:t>9/21/2016</a:t>
            </a:fld>
            <a:endParaRPr lang="en-US" sz="1000" dirty="0" smtClean="0"/>
          </a:p>
        </p:txBody>
      </p:sp>
      <p:sp>
        <p:nvSpPr>
          <p:cNvPr id="20" name="Rectangle 20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algn="ctr">
              <a:defRPr sz="1000">
                <a:latin typeface="+mn-lt"/>
              </a:defRPr>
            </a:lvl1pPr>
          </a:lstStyle>
          <a:p>
            <a:pPr algn="ctr"/>
            <a:endParaRPr lang="en-US" sz="1000" smtClean="0"/>
          </a:p>
        </p:txBody>
      </p:sp>
      <p:sp>
        <p:nvSpPr>
          <p:cNvPr id="21" name="Rectangle 21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+mn-lt"/>
              </a:defRPr>
            </a:lvl1pPr>
          </a:lstStyle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 sz="100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defPPr>
        <a:defRPr sz="4400">
          <a:solidFill>
            <a:schemeClr val="tx1"/>
          </a:solidFill>
          <a:latin typeface="+mj-lt"/>
          <a:ea typeface="+mj-ea"/>
          <a:cs typeface="+mj-cs"/>
        </a:defRPr>
      </a:defPPr>
      <a:lvl1pPr algn="l" eaLnBrk="1" hangingPunct="1">
        <a:buNone/>
        <a:defRPr sz="3600">
          <a:solidFill>
            <a:schemeClr val="tx1">
              <a:alpha val="100000"/>
            </a:schemeClr>
          </a:solidFill>
          <a:latin typeface="+mj-lt"/>
        </a:defRPr>
      </a:lvl1pPr>
    </p:titleStyle>
    <p:body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342900" indent="-342900" eaLnBrk="1" hangingPunct="1">
        <a:buChar char="•"/>
        <a:defRPr sz="2800">
          <a:latin typeface="+mn-lt"/>
        </a:defRPr>
      </a:lvl1pPr>
      <a:lvl2pPr marL="742950" indent="-285750" eaLnBrk="1" hangingPunct="1">
        <a:buChar char="–"/>
        <a:defRPr sz="2400">
          <a:latin typeface="+mn-lt"/>
        </a:defRPr>
      </a:lvl2pPr>
      <a:lvl3pPr marL="1143000" indent="-228600" eaLnBrk="1" hangingPunct="1">
        <a:buChar char="•"/>
        <a:defRPr sz="2400">
          <a:latin typeface="+mn-lt"/>
        </a:defRPr>
      </a:lvl3pPr>
      <a:lvl4pPr marL="1600200" indent="-228600" eaLnBrk="1" hangingPunct="1">
        <a:buChar char="–"/>
        <a:defRPr sz="2000">
          <a:latin typeface="+mn-lt"/>
        </a:defRPr>
      </a:lvl4pPr>
      <a:lvl5pPr marL="2057400" indent="-228600" eaLnBrk="1" hangingPunct="1">
        <a:buChar char="»"/>
        <a:defRPr sz="2000">
          <a:latin typeface="+mn-lt"/>
        </a:defRPr>
      </a:lvl5pPr>
      <a:lvl6pPr marL="2514600" indent="-228600" eaLnBrk="1" hangingPunct="1">
        <a:buChar char="•"/>
        <a:defRPr sz="2000"/>
      </a:lvl6pPr>
      <a:lvl7pPr marL="2971800" indent="-228600" eaLnBrk="1" hangingPunct="1">
        <a:buChar char="•"/>
        <a:defRPr sz="2000"/>
      </a:lvl7pPr>
      <a:lvl8pPr marL="3429000" indent="-228600" eaLnBrk="1" hangingPunct="1">
        <a:buChar char="•"/>
        <a:defRPr sz="2000"/>
      </a:lvl8pPr>
      <a:lvl9pPr marL="3886200" indent="-228600" eaLnBrk="1" hangingPunct="1">
        <a:buChar char="•"/>
        <a:defRPr sz="2000"/>
      </a:lvl9pPr>
    </p:bodyStyle>
    <p:other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0" eaLnBrk="1" hangingPunct="1"/>
      <a:lvl2pPr marL="457200" eaLnBrk="1" hangingPunct="1"/>
      <a:lvl3pPr marL="914400" eaLnBrk="1" hangingPunct="1"/>
      <a:lvl4pPr marL="1371600" eaLnBrk="1" hangingPunct="1"/>
      <a:lvl5pPr marL="1828800" eaLnBrk="1" hangingPunct="1"/>
      <a:lvl6pPr marL="2286000" eaLnBrk="1" hangingPunct="1"/>
      <a:lvl7pPr marL="2743200" eaLnBrk="1" hangingPunct="1"/>
      <a:lvl8pPr marL="3200400" eaLnBrk="1" hangingPunct="1"/>
      <a:lvl9pPr marL="3657600" eaLnBrk="1" hangingPunct="1"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ealthit.gov/providers-professionals/ehr-implementation-steps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ealthit.gov/providers-professionals/medical-practice-efficiencies-cost-savings" TargetMode="External"/><Relationship Id="rId2" Type="http://schemas.openxmlformats.org/officeDocument/2006/relationships/hyperlink" Target="http://www.healthit.gov/providers-professionals/health-information-exchange/what-hie" TargetMode="Externa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609600"/>
            <a:ext cx="8382000" cy="15240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2800" dirty="0" smtClean="0">
                <a:solidFill>
                  <a:schemeClr val="tx2"/>
                </a:solidFill>
                <a:latin typeface="Calibri" pitchFamily="34" charset="0"/>
              </a:rPr>
              <a:t>NURS 737: Concepts in Nursing Informatics</a:t>
            </a:r>
            <a:br>
              <a:rPr lang="en-US" sz="2800" dirty="0" smtClean="0">
                <a:solidFill>
                  <a:schemeClr val="tx2"/>
                </a:solidFill>
                <a:latin typeface="Calibri" pitchFamily="34" charset="0"/>
              </a:rPr>
            </a:br>
            <a:r>
              <a:rPr lang="en-US" sz="2800" dirty="0" smtClean="0">
                <a:solidFill>
                  <a:schemeClr val="tx2"/>
                </a:solidFill>
                <a:latin typeface="Calibri" pitchFamily="34" charset="0"/>
              </a:rPr>
              <a:t>Module 6</a:t>
            </a:r>
            <a:r>
              <a:rPr lang="en-US" sz="2800" dirty="0" smtClean="0">
                <a:solidFill>
                  <a:schemeClr val="tx2"/>
                </a:solidFill>
                <a:latin typeface="Arial" charset="0"/>
              </a:rPr>
              <a:t/>
            </a:r>
            <a:br>
              <a:rPr lang="en-US" sz="2800" dirty="0" smtClean="0">
                <a:solidFill>
                  <a:schemeClr val="tx2"/>
                </a:solidFill>
                <a:latin typeface="Arial" charset="0"/>
              </a:rPr>
            </a:br>
            <a:endParaRPr lang="en-US" sz="2800" dirty="0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609600" y="2209800"/>
            <a:ext cx="80772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600" b="1" dirty="0">
                <a:latin typeface="Calibri" pitchFamily="34" charset="0"/>
              </a:rPr>
              <a:t>Implementation of Nursing/Health Care Informatics </a:t>
            </a:r>
            <a:r>
              <a:rPr lang="en-US" sz="3600" b="1" dirty="0" smtClean="0">
                <a:latin typeface="Calibri" pitchFamily="34" charset="0"/>
              </a:rPr>
              <a:t>Solutions (Part I)</a:t>
            </a:r>
            <a:endParaRPr lang="en-US" sz="3600" b="1" dirty="0">
              <a:latin typeface="Calibri" pitchFamily="34" charset="0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1295400" y="5943600"/>
            <a:ext cx="6781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600" dirty="0">
                <a:latin typeface="Calibri" pitchFamily="34" charset="0"/>
              </a:rPr>
              <a:t>This document is intended solely for the use of N737. Not for </a:t>
            </a:r>
            <a:r>
              <a:rPr lang="en-US" sz="1600" dirty="0" smtClean="0">
                <a:latin typeface="Calibri" pitchFamily="34" charset="0"/>
              </a:rPr>
              <a:t>distribution.</a:t>
            </a:r>
            <a:endParaRPr lang="en-US" sz="16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543800" cy="4191000"/>
          </a:xfrm>
        </p:spPr>
        <p:txBody>
          <a:bodyPr/>
          <a:lstStyle/>
          <a:p>
            <a:pPr marL="461963" indent="-461963" eaLnBrk="1" hangingPunct="1">
              <a:buFont typeface="Wingdings" pitchFamily="2" charset="2"/>
              <a:buAutoNum type="arabicPeriod"/>
            </a:pP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Planning</a:t>
            </a:r>
          </a:p>
          <a:p>
            <a:pPr marL="461963" indent="-461963" eaLnBrk="1" hangingPunct="1">
              <a:buFont typeface="Wingdings" pitchFamily="2" charset="2"/>
              <a:buAutoNum type="arabicPeriod"/>
            </a:pP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Hardware/software installation</a:t>
            </a:r>
          </a:p>
          <a:p>
            <a:pPr marL="461963" indent="-461963" eaLnBrk="1" hangingPunct="1">
              <a:buFont typeface="Wingdings" pitchFamily="2" charset="2"/>
              <a:buAutoNum type="arabicPeriod"/>
            </a:pP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Implementation task force training &amp; education</a:t>
            </a:r>
          </a:p>
          <a:p>
            <a:pPr marL="461963" indent="-461963" eaLnBrk="1" hangingPunct="1">
              <a:buFont typeface="Wingdings" pitchFamily="2" charset="2"/>
              <a:buAutoNum type="arabicPeriod"/>
            </a:pP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Customization/Modification</a:t>
            </a:r>
          </a:p>
          <a:p>
            <a:pPr marL="461963" indent="-461963" eaLnBrk="1" hangingPunct="1">
              <a:buFont typeface="Wingdings" pitchFamily="2" charset="2"/>
              <a:buAutoNum type="arabicPeriod"/>
            </a:pP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System testing</a:t>
            </a:r>
          </a:p>
        </p:txBody>
      </p:sp>
      <p:sp>
        <p:nvSpPr>
          <p:cNvPr id="4" name="Rectangle 1129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001000" y="6361113"/>
            <a:ext cx="381000" cy="268287"/>
          </a:xfrm>
          <a:prstGeom prst="rect">
            <a:avLst/>
          </a:prstGeom>
          <a:noFill/>
        </p:spPr>
        <p:txBody>
          <a:bodyPr/>
          <a:lstStyle/>
          <a:p>
            <a:fld id="{3B9187AC-D90F-4249-9BF0-A150EC0FA289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10</a:t>
            </a:fld>
            <a:endParaRPr lang="en-US" sz="1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762000" y="304800"/>
            <a:ext cx="7315200" cy="816665"/>
          </a:xfrm>
          <a:prstGeom prst="rect">
            <a:avLst/>
          </a:prstGeom>
        </p:spPr>
        <p:txBody>
          <a:bodyPr anchor="b" anchorCtr="0">
            <a:noAutofit/>
          </a:bodyPr>
          <a:lstStyle/>
          <a:p>
            <a:pPr lvl="0"/>
            <a:r>
              <a:rPr lang="en-US" sz="3600" b="1" dirty="0" smtClean="0">
                <a:latin typeface="Calibri" pitchFamily="34" charset="0"/>
                <a:cs typeface="Arial" pitchFamily="34" charset="0"/>
              </a:rPr>
              <a:t>Steps in Implementation Process</a:t>
            </a:r>
            <a:endParaRPr kumimoji="0" lang="en-US" sz="3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185150" cy="41910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AutoNum type="arabicPeriod" startAt="6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Documentation development</a:t>
            </a:r>
          </a:p>
          <a:p>
            <a:pPr marL="609600" indent="-609600" eaLnBrk="1" hangingPunct="1">
              <a:buFont typeface="Wingdings" pitchFamily="2" charset="2"/>
              <a:buAutoNum type="arabicPeriod" startAt="6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User education and training</a:t>
            </a:r>
          </a:p>
          <a:p>
            <a:pPr marL="609600" indent="-609600" eaLnBrk="1" hangingPunct="1">
              <a:buFont typeface="Wingdings" pitchFamily="2" charset="2"/>
              <a:buAutoNum type="arabicPeriod" startAt="6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Parallel testing</a:t>
            </a:r>
          </a:p>
          <a:p>
            <a:pPr marL="609600" indent="-609600" eaLnBrk="1" hangingPunct="1">
              <a:buFont typeface="Wingdings" pitchFamily="2" charset="2"/>
              <a:buAutoNum type="arabicPeriod" startAt="6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“Go Live”</a:t>
            </a:r>
          </a:p>
          <a:p>
            <a:pPr marL="609600" indent="-609600" eaLnBrk="1" hangingPunct="1">
              <a:buFont typeface="Wingdings" pitchFamily="2" charset="2"/>
              <a:buAutoNum type="arabicPeriod" startAt="6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Post-implementation review</a:t>
            </a:r>
          </a:p>
        </p:txBody>
      </p:sp>
      <p:sp>
        <p:nvSpPr>
          <p:cNvPr id="4" name="Rectangle 1129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001000" y="6361113"/>
            <a:ext cx="381000" cy="268287"/>
          </a:xfrm>
          <a:prstGeom prst="rect">
            <a:avLst/>
          </a:prstGeom>
          <a:noFill/>
        </p:spPr>
        <p:txBody>
          <a:bodyPr/>
          <a:lstStyle/>
          <a:p>
            <a:fld id="{3B9187AC-D90F-4249-9BF0-A150EC0FA289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11</a:t>
            </a:fld>
            <a:endParaRPr lang="en-US" sz="1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762000" y="304800"/>
            <a:ext cx="7924800" cy="816665"/>
          </a:xfrm>
          <a:prstGeom prst="rect">
            <a:avLst/>
          </a:prstGeom>
        </p:spPr>
        <p:txBody>
          <a:bodyPr anchor="b" anchorCtr="0">
            <a:noAutofit/>
          </a:bodyPr>
          <a:lstStyle/>
          <a:p>
            <a:pPr lvl="0"/>
            <a:r>
              <a:rPr lang="en-US" sz="3600" b="1" dirty="0" smtClean="0">
                <a:latin typeface="Arial" pitchFamily="34" charset="0"/>
                <a:cs typeface="Arial" pitchFamily="34" charset="0"/>
              </a:rPr>
              <a:t>Steps in Implementation Process</a:t>
            </a:r>
            <a:endParaRPr kumimoji="0" lang="en-US" sz="3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620000" cy="4191000"/>
          </a:xfrm>
        </p:spPr>
        <p:txBody>
          <a:bodyPr/>
          <a:lstStyle/>
          <a:p>
            <a:pPr marL="338138" indent="-338138" eaLnBrk="1" hangingPunct="1">
              <a:buFont typeface="Wingdings" pitchFamily="2" charset="2"/>
              <a:buNone/>
            </a:pP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1. Communication plan</a:t>
            </a:r>
          </a:p>
          <a:p>
            <a:pPr marL="914400" lvl="1" indent="-339725" eaLnBrk="1" hangingPunct="1"/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Stakeholders, including users, need frequent communication to facilitate buy-in </a:t>
            </a:r>
          </a:p>
          <a:p>
            <a:pPr marL="914400" lvl="1" indent="-339725" eaLnBrk="1" hangingPunct="1"/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Presentations, posters, newsletters, e-mails, etc. </a:t>
            </a:r>
          </a:p>
          <a:p>
            <a:pPr marL="914400" lvl="1" indent="-339725" eaLnBrk="1" hangingPunct="1"/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Other creative approaches</a:t>
            </a: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  </a:t>
            </a:r>
          </a:p>
          <a:p>
            <a:pPr marL="338138" indent="-338138" eaLnBrk="1" hangingPunct="1">
              <a:buFont typeface="Wingdings" pitchFamily="2" charset="2"/>
              <a:buNone/>
            </a:pP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2. Policy and Procedure  development </a:t>
            </a:r>
          </a:p>
        </p:txBody>
      </p:sp>
      <p:sp>
        <p:nvSpPr>
          <p:cNvPr id="4" name="Rectangle 1129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001000" y="6361113"/>
            <a:ext cx="381000" cy="268287"/>
          </a:xfrm>
          <a:prstGeom prst="rect">
            <a:avLst/>
          </a:prstGeom>
          <a:noFill/>
        </p:spPr>
        <p:txBody>
          <a:bodyPr/>
          <a:lstStyle/>
          <a:p>
            <a:fld id="{3B9187AC-D90F-4249-9BF0-A150EC0FA289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12</a:t>
            </a:fld>
            <a:endParaRPr lang="en-US" sz="1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838200" y="304800"/>
            <a:ext cx="7315200" cy="816665"/>
          </a:xfrm>
          <a:prstGeom prst="rect">
            <a:avLst/>
          </a:prstGeom>
        </p:spPr>
        <p:txBody>
          <a:bodyPr anchor="b" anchorCtr="0">
            <a:noAutofit/>
          </a:bodyPr>
          <a:lstStyle/>
          <a:p>
            <a:pPr lvl="0"/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Arial" pitchFamily="34" charset="0"/>
              </a:rPr>
              <a:t>Planning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543800" cy="46482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3. Training plan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4. Resource management plan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5. Plans for implementation outcome assessment   </a:t>
            </a:r>
          </a:p>
        </p:txBody>
      </p:sp>
      <p:sp>
        <p:nvSpPr>
          <p:cNvPr id="4" name="Rectangle 1129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001000" y="6361113"/>
            <a:ext cx="381000" cy="268287"/>
          </a:xfrm>
          <a:prstGeom prst="rect">
            <a:avLst/>
          </a:prstGeom>
          <a:noFill/>
        </p:spPr>
        <p:txBody>
          <a:bodyPr/>
          <a:lstStyle/>
          <a:p>
            <a:fld id="{3B9187AC-D90F-4249-9BF0-A150EC0FA289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13</a:t>
            </a:fld>
            <a:endParaRPr lang="en-US" sz="1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838200" y="304800"/>
            <a:ext cx="7315200" cy="816665"/>
          </a:xfrm>
          <a:prstGeom prst="rect">
            <a:avLst/>
          </a:prstGeom>
        </p:spPr>
        <p:txBody>
          <a:bodyPr anchor="b" anchorCtr="0">
            <a:noAutofit/>
          </a:bodyPr>
          <a:lstStyle/>
          <a:p>
            <a:pPr lvl="0"/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Arial" pitchFamily="34" charset="0"/>
              </a:rPr>
              <a:t>Planning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543800" cy="4114800"/>
          </a:xfrm>
        </p:spPr>
        <p:txBody>
          <a:bodyPr/>
          <a:lstStyle/>
          <a:p>
            <a:pPr eaLnBrk="1" hangingPunct="1"/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Location and types of existing hardware </a:t>
            </a:r>
          </a:p>
          <a:p>
            <a:pPr lvl="1" eaLnBrk="1" hangingPunct="1"/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Outlets, lighting, ambient noise, privacy</a:t>
            </a:r>
          </a:p>
          <a:p>
            <a:pPr eaLnBrk="1" hangingPunct="1"/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Walk-through with installers</a:t>
            </a:r>
          </a:p>
          <a:p>
            <a:pPr lvl="1" eaLnBrk="1" hangingPunct="1"/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Re-evaluate safety and proper location</a:t>
            </a:r>
          </a:p>
          <a:p>
            <a:pPr eaLnBrk="1" hangingPunct="1"/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Ask for a system demo</a:t>
            </a:r>
          </a:p>
        </p:txBody>
      </p:sp>
      <p:sp>
        <p:nvSpPr>
          <p:cNvPr id="4" name="Rectangle 1129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001000" y="6361113"/>
            <a:ext cx="381000" cy="268287"/>
          </a:xfrm>
          <a:prstGeom prst="rect">
            <a:avLst/>
          </a:prstGeom>
          <a:noFill/>
        </p:spPr>
        <p:txBody>
          <a:bodyPr/>
          <a:lstStyle/>
          <a:p>
            <a:fld id="{3B9187AC-D90F-4249-9BF0-A150EC0FA289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14</a:t>
            </a:fld>
            <a:endParaRPr lang="en-US" sz="1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762000" y="381000"/>
            <a:ext cx="7315200" cy="816665"/>
          </a:xfrm>
          <a:prstGeom prst="rect">
            <a:avLst/>
          </a:prstGeom>
        </p:spPr>
        <p:txBody>
          <a:bodyPr anchor="b" anchorCtr="0">
            <a:noAutofit/>
          </a:bodyPr>
          <a:lstStyle/>
          <a:p>
            <a:pPr lvl="0"/>
            <a:r>
              <a:rPr lang="en-US" sz="3600" b="1" dirty="0" smtClean="0">
                <a:latin typeface="Calibri" pitchFamily="34" charset="0"/>
                <a:cs typeface="Arial" pitchFamily="34" charset="0"/>
              </a:rPr>
              <a:t>Hardware/Software Installation</a:t>
            </a:r>
            <a:endParaRPr kumimoji="0" lang="en-US" sz="3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5438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Training and Education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Team </a:t>
            </a:r>
            <a:r>
              <a:rPr lang="en-US" sz="2800" i="1" dirty="0" smtClean="0">
                <a:solidFill>
                  <a:schemeClr val="tx1"/>
                </a:solidFill>
                <a:cs typeface="Arial" pitchFamily="34" charset="0"/>
              </a:rPr>
              <a:t>educated</a:t>
            </a: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 about mission of system, how it fits with strategy, system limitations, individual duties, disaster recovery, etc.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i="1" dirty="0" smtClean="0">
                <a:solidFill>
                  <a:schemeClr val="tx1"/>
                </a:solidFill>
                <a:cs typeface="Arial" pitchFamily="34" charset="0"/>
              </a:rPr>
              <a:t>Initial training</a:t>
            </a: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 is usually done by the vendor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Depending on contract 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Selected implementation team members and Super users must understand and be comfortable with overall functionalities so that they can teach/support other users. </a:t>
            </a:r>
          </a:p>
        </p:txBody>
      </p:sp>
      <p:sp>
        <p:nvSpPr>
          <p:cNvPr id="4" name="Rectangle 1129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001000" y="6361113"/>
            <a:ext cx="381000" cy="268287"/>
          </a:xfrm>
          <a:prstGeom prst="rect">
            <a:avLst/>
          </a:prstGeom>
          <a:noFill/>
        </p:spPr>
        <p:txBody>
          <a:bodyPr/>
          <a:lstStyle/>
          <a:p>
            <a:fld id="{3B9187AC-D90F-4249-9BF0-A150EC0FA289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15</a:t>
            </a:fld>
            <a:endParaRPr lang="en-US" sz="1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762000" y="685800"/>
            <a:ext cx="7772400" cy="816665"/>
          </a:xfrm>
          <a:prstGeom prst="rect">
            <a:avLst/>
          </a:prstGeom>
        </p:spPr>
        <p:txBody>
          <a:bodyPr anchor="b" anchorCtr="0">
            <a:noAutofit/>
          </a:bodyPr>
          <a:lstStyle/>
          <a:p>
            <a:pPr lvl="0" algn="ctr"/>
            <a:endParaRPr kumimoji="0" lang="en-US" sz="3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762000" y="86967"/>
            <a:ext cx="7315200" cy="1197665"/>
          </a:xfrm>
          <a:prstGeom prst="rect">
            <a:avLst/>
          </a:prstGeom>
        </p:spPr>
        <p:txBody>
          <a:bodyPr anchor="b" anchorCtr="0">
            <a:noAutofit/>
          </a:bodyPr>
          <a:lstStyle/>
          <a:p>
            <a:pPr lvl="0"/>
            <a:r>
              <a:rPr lang="en-US" sz="3600" b="1" dirty="0" smtClean="0">
                <a:latin typeface="Calibri" pitchFamily="34" charset="0"/>
                <a:cs typeface="Arial" pitchFamily="34" charset="0"/>
              </a:rPr>
              <a:t>Training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and Education of the Implementation Team</a:t>
            </a:r>
            <a:endParaRPr kumimoji="0" lang="en-US" sz="3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543800" cy="4724400"/>
          </a:xfrm>
          <a:noFill/>
        </p:spPr>
        <p:txBody>
          <a:bodyPr bIns="0"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Beginning phases require formative evaluations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May spawn the need for customization or modification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Team is responsible for reviewing the requested changes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Are they sensible?  Utility?  80% rule?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Are there any opportunities for changes in workflow for better outcomes? 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Remember, too much customization may require a higher maintenance fee (or potential issues) in the future when the system needs updates. </a:t>
            </a:r>
          </a:p>
        </p:txBody>
      </p:sp>
      <p:sp>
        <p:nvSpPr>
          <p:cNvPr id="4" name="Rectangle 1129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001000" y="6361113"/>
            <a:ext cx="381000" cy="268287"/>
          </a:xfrm>
          <a:prstGeom prst="rect">
            <a:avLst/>
          </a:prstGeom>
          <a:noFill/>
        </p:spPr>
        <p:txBody>
          <a:bodyPr/>
          <a:lstStyle/>
          <a:p>
            <a:fld id="{3B9187AC-D90F-4249-9BF0-A150EC0FA289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16</a:t>
            </a:fld>
            <a:endParaRPr lang="en-US" sz="1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914400" y="279925"/>
            <a:ext cx="7315200" cy="816665"/>
          </a:xfrm>
          <a:prstGeom prst="rect">
            <a:avLst/>
          </a:prstGeom>
        </p:spPr>
        <p:txBody>
          <a:bodyPr anchor="b" anchorCtr="0">
            <a:noAutofit/>
          </a:bodyPr>
          <a:lstStyle/>
          <a:p>
            <a:pPr lvl="0"/>
            <a:r>
              <a:rPr lang="en-US" sz="3600" b="1" dirty="0" smtClean="0">
                <a:latin typeface="Calibri" pitchFamily="34" charset="0"/>
                <a:cs typeface="Arial" pitchFamily="34" charset="0"/>
              </a:rPr>
              <a:t>Customization/Modification</a:t>
            </a:r>
            <a:endParaRPr kumimoji="0" lang="en-US" sz="3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620000" cy="4953000"/>
          </a:xfrm>
        </p:spPr>
        <p:txBody>
          <a:bodyPr/>
          <a:lstStyle/>
          <a:p>
            <a:pPr eaLnBrk="1" hangingPunct="1"/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Change management – use formalized request forms for customization requests and document follow ups </a:t>
            </a:r>
            <a:r>
              <a:rPr lang="en-US" sz="2800" i="1" dirty="0" smtClean="0">
                <a:solidFill>
                  <a:schemeClr val="tx1"/>
                </a:solidFill>
                <a:cs typeface="Arial" pitchFamily="34" charset="0"/>
              </a:rPr>
              <a:t>(see change management slides in Section II of this module)</a:t>
            </a:r>
          </a:p>
          <a:p>
            <a:pPr eaLnBrk="1" hangingPunct="1"/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Often vendors require some time period  before changes can be done</a:t>
            </a:r>
          </a:p>
          <a:p>
            <a:pPr eaLnBrk="1" hangingPunct="1"/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Change management procedures must be included in the contract</a:t>
            </a:r>
          </a:p>
        </p:txBody>
      </p:sp>
      <p:sp>
        <p:nvSpPr>
          <p:cNvPr id="4" name="Rectangle 1129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001000" y="6361113"/>
            <a:ext cx="381000" cy="268287"/>
          </a:xfrm>
          <a:prstGeom prst="rect">
            <a:avLst/>
          </a:prstGeom>
          <a:noFill/>
        </p:spPr>
        <p:txBody>
          <a:bodyPr/>
          <a:lstStyle/>
          <a:p>
            <a:fld id="{3B9187AC-D90F-4249-9BF0-A150EC0FA289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17</a:t>
            </a:fld>
            <a:endParaRPr lang="en-US" sz="1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911942" y="381000"/>
            <a:ext cx="7315200" cy="816665"/>
          </a:xfrm>
          <a:prstGeom prst="rect">
            <a:avLst/>
          </a:prstGeom>
        </p:spPr>
        <p:txBody>
          <a:bodyPr anchor="b" anchorCtr="0">
            <a:noAutofit/>
          </a:bodyPr>
          <a:lstStyle/>
          <a:p>
            <a:pPr lvl="0"/>
            <a:r>
              <a:rPr lang="en-US" sz="3600" b="1" dirty="0" smtClean="0">
                <a:latin typeface="Calibri" pitchFamily="34" charset="0"/>
                <a:cs typeface="Arial" pitchFamily="34" charset="0"/>
              </a:rPr>
              <a:t>Customization/Modification</a:t>
            </a:r>
            <a:endParaRPr kumimoji="0" lang="en-US" sz="3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543800" cy="4648200"/>
          </a:xfrm>
        </p:spPr>
        <p:txBody>
          <a:bodyPr/>
          <a:lstStyle/>
          <a:p>
            <a:pPr eaLnBrk="1" hangingPunct="1"/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Who tests the systems?</a:t>
            </a:r>
          </a:p>
          <a:p>
            <a:pPr lvl="1" eaLnBrk="1" hangingPunct="1"/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A team comprised of users, technical experts, quality assurance personnel, etc. </a:t>
            </a:r>
          </a:p>
          <a:p>
            <a:pPr lvl="1" eaLnBrk="1" hangingPunct="1"/>
            <a:endParaRPr lang="en-US" sz="1000" dirty="0" smtClean="0">
              <a:solidFill>
                <a:schemeClr val="tx1"/>
              </a:solidFill>
              <a:cs typeface="Arial" pitchFamily="34" charset="0"/>
            </a:endParaRPr>
          </a:p>
          <a:p>
            <a:pPr eaLnBrk="1" hangingPunct="1"/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Several types of testing, including:  </a:t>
            </a:r>
          </a:p>
          <a:p>
            <a:pPr lvl="1" eaLnBrk="1" hangingPunct="1"/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Usability test (before and/or after go-live)</a:t>
            </a:r>
          </a:p>
          <a:p>
            <a:pPr lvl="1" eaLnBrk="1" hangingPunct="1"/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Performance test  (before go-live)</a:t>
            </a:r>
          </a:p>
          <a:p>
            <a:pPr lvl="2" eaLnBrk="1" hangingPunct="1"/>
            <a:r>
              <a:rPr lang="en-US" sz="2000" dirty="0" smtClean="0">
                <a:solidFill>
                  <a:schemeClr val="tx1"/>
                </a:solidFill>
                <a:cs typeface="Arial" pitchFamily="34" charset="0"/>
              </a:rPr>
              <a:t>Response time requirement </a:t>
            </a:r>
          </a:p>
          <a:p>
            <a:pPr lvl="2" eaLnBrk="1" hangingPunct="1"/>
            <a:r>
              <a:rPr lang="en-US" sz="2000" dirty="0" smtClean="0">
                <a:solidFill>
                  <a:schemeClr val="tx1"/>
                </a:solidFill>
                <a:cs typeface="Arial" pitchFamily="34" charset="0"/>
              </a:rPr>
              <a:t>Throughput requirement </a:t>
            </a:r>
          </a:p>
          <a:p>
            <a:pPr lvl="1" eaLnBrk="1" hangingPunct="1"/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Acceptance test (final product acceptance after go-live) </a:t>
            </a:r>
          </a:p>
          <a:p>
            <a:pPr lvl="1" eaLnBrk="1" hangingPunct="1">
              <a:buFont typeface="Wingdings" pitchFamily="2" charset="2"/>
              <a:buNone/>
            </a:pPr>
            <a:endParaRPr lang="en-US" sz="1000" dirty="0" smtClean="0">
              <a:solidFill>
                <a:schemeClr val="tx1"/>
              </a:solidFill>
              <a:cs typeface="Arial" pitchFamily="34" charset="0"/>
            </a:endParaRPr>
          </a:p>
          <a:p>
            <a:pPr lvl="1" eaLnBrk="1" hangingPunct="1"/>
            <a:endParaRPr lang="en-US" sz="2400" dirty="0" smtClean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4" name="Rectangle 1129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001000" y="6361113"/>
            <a:ext cx="381000" cy="268287"/>
          </a:xfrm>
          <a:prstGeom prst="rect">
            <a:avLst/>
          </a:prstGeom>
          <a:noFill/>
        </p:spPr>
        <p:txBody>
          <a:bodyPr/>
          <a:lstStyle/>
          <a:p>
            <a:fld id="{3B9187AC-D90F-4249-9BF0-A150EC0FA289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18</a:t>
            </a:fld>
            <a:endParaRPr lang="en-US" sz="1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838200" y="381000"/>
            <a:ext cx="7620000" cy="816665"/>
          </a:xfrm>
          <a:prstGeom prst="rect">
            <a:avLst/>
          </a:prstGeom>
        </p:spPr>
        <p:txBody>
          <a:bodyPr anchor="b" anchorCtr="0">
            <a:noAutofit/>
          </a:bodyPr>
          <a:lstStyle/>
          <a:p>
            <a:pPr lvl="0"/>
            <a:r>
              <a:rPr lang="en-US" sz="3600" b="1" dirty="0" smtClean="0">
                <a:latin typeface="Calibri" pitchFamily="34" charset="0"/>
                <a:cs typeface="Arial" pitchFamily="34" charset="0"/>
              </a:rPr>
              <a:t>System Testing</a:t>
            </a:r>
            <a:endParaRPr kumimoji="0" lang="en-US" sz="3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26265"/>
            <a:ext cx="7543800" cy="4648200"/>
          </a:xfrm>
        </p:spPr>
        <p:txBody>
          <a:bodyPr/>
          <a:lstStyle/>
          <a:p>
            <a:pPr eaLnBrk="1" hangingPunct="1"/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The final full system-level test before go-live</a:t>
            </a:r>
          </a:p>
          <a:p>
            <a:pPr lvl="1" eaLnBrk="1" hangingPunct="1"/>
            <a:r>
              <a:rPr lang="en-US" dirty="0">
                <a:solidFill>
                  <a:schemeClr val="tx1"/>
                </a:solidFill>
                <a:cs typeface="Arial" pitchFamily="34" charset="0"/>
              </a:rPr>
              <a:t>A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dry run in the test system prior to go-live </a:t>
            </a:r>
          </a:p>
          <a:p>
            <a:pPr lvl="1" eaLnBrk="1" hangingPunct="1"/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Tests the entire hardware and software</a:t>
            </a:r>
          </a:p>
          <a:p>
            <a:pPr lvl="1" eaLnBrk="1" hangingPunct="1">
              <a:buFont typeface="Wingdings" pitchFamily="2" charset="2"/>
              <a:buNone/>
            </a:pPr>
            <a:endParaRPr lang="en-US" sz="1000" dirty="0" smtClean="0">
              <a:solidFill>
                <a:schemeClr val="tx1"/>
              </a:solidFill>
              <a:cs typeface="Arial" pitchFamily="34" charset="0"/>
            </a:endParaRPr>
          </a:p>
          <a:p>
            <a:pPr eaLnBrk="1" hangingPunct="1"/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Deployment testing </a:t>
            </a:r>
          </a:p>
          <a:p>
            <a:pPr lvl="1" eaLnBrk="1" hangingPunct="1"/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Tests full functionality in the live system </a:t>
            </a:r>
          </a:p>
          <a:p>
            <a:pPr lvl="1" eaLnBrk="1" hangingPunct="1"/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Can be accomplished carefully by preloading the first small set of data</a:t>
            </a:r>
          </a:p>
          <a:p>
            <a:pPr marL="457200" lvl="1" indent="0" eaLnBrk="1" hangingPunct="1">
              <a:buNone/>
            </a:pPr>
            <a:endParaRPr lang="en-US" sz="2400" dirty="0" smtClean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4" name="Rectangle 1129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001000" y="6361113"/>
            <a:ext cx="381000" cy="268287"/>
          </a:xfrm>
          <a:prstGeom prst="rect">
            <a:avLst/>
          </a:prstGeom>
          <a:noFill/>
        </p:spPr>
        <p:txBody>
          <a:bodyPr/>
          <a:lstStyle/>
          <a:p>
            <a:fld id="{3B9187AC-D90F-4249-9BF0-A150EC0FA289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19</a:t>
            </a:fld>
            <a:endParaRPr lang="en-US" sz="1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894735" y="381000"/>
            <a:ext cx="7620000" cy="816665"/>
          </a:xfrm>
          <a:prstGeom prst="rect">
            <a:avLst/>
          </a:prstGeom>
        </p:spPr>
        <p:txBody>
          <a:bodyPr anchor="b" anchorCtr="0">
            <a:noAutofit/>
          </a:bodyPr>
          <a:lstStyle/>
          <a:p>
            <a:pPr lvl="0"/>
            <a:r>
              <a:rPr lang="en-US" sz="3600" b="1" dirty="0" smtClean="0">
                <a:latin typeface="Calibri" pitchFamily="34" charset="0"/>
                <a:cs typeface="Arial" pitchFamily="34" charset="0"/>
              </a:rPr>
              <a:t>System Testing </a:t>
            </a:r>
            <a:r>
              <a:rPr lang="en-US" sz="3600" dirty="0" smtClean="0">
                <a:latin typeface="Calibri" pitchFamily="34" charset="0"/>
                <a:cs typeface="Arial" pitchFamily="34" charset="0"/>
              </a:rPr>
              <a:t>(cont.)</a:t>
            </a:r>
            <a:endParaRPr kumimoji="0" lang="en-US" sz="36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457200"/>
            <a:ext cx="7391400" cy="609600"/>
          </a:xfrm>
        </p:spPr>
        <p:txBody>
          <a:bodyPr>
            <a:noAutofit/>
          </a:bodyPr>
          <a:lstStyle/>
          <a:p>
            <a:pPr eaLnBrk="1" hangingPunct="1"/>
            <a:r>
              <a:rPr lang="en-US" b="1" dirty="0" smtClean="0">
                <a:solidFill>
                  <a:schemeClr val="tx1"/>
                </a:solidFill>
                <a:cs typeface="Arial" pitchFamily="34" charset="0"/>
              </a:rPr>
              <a:t>What is an Implementation?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543800" cy="4495800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An implementation includes more than the </a:t>
            </a:r>
            <a:r>
              <a:rPr lang="en-US" b="1" i="1" dirty="0" smtClean="0">
                <a:solidFill>
                  <a:schemeClr val="tx1"/>
                </a:solidFill>
                <a:cs typeface="Arial" pitchFamily="34" charset="0"/>
              </a:rPr>
              <a:t>installation</a:t>
            </a: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 of a new system.  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It also includes the </a:t>
            </a:r>
            <a:r>
              <a:rPr lang="en-US" b="1" i="1" dirty="0" smtClean="0">
                <a:solidFill>
                  <a:schemeClr val="tx1"/>
                </a:solidFill>
                <a:cs typeface="Arial" pitchFamily="34" charset="0"/>
              </a:rPr>
              <a:t>changes</a:t>
            </a: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 in workflow processes and organizational structures necessary to support the new technology and correct the business processes for which new technology is designed. 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i="1" dirty="0" smtClean="0">
                <a:solidFill>
                  <a:schemeClr val="tx1"/>
                </a:solidFill>
                <a:cs typeface="Arial" pitchFamily="34" charset="0"/>
              </a:rPr>
              <a:t>(For change management, see Module 7)</a:t>
            </a:r>
          </a:p>
        </p:txBody>
      </p:sp>
      <p:sp>
        <p:nvSpPr>
          <p:cNvPr id="4" name="Rectangle 1129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001000" y="6361113"/>
            <a:ext cx="381000" cy="268287"/>
          </a:xfrm>
          <a:prstGeom prst="rect">
            <a:avLst/>
          </a:prstGeom>
          <a:noFill/>
        </p:spPr>
        <p:txBody>
          <a:bodyPr/>
          <a:lstStyle/>
          <a:p>
            <a:fld id="{3B9187AC-D90F-4249-9BF0-A150EC0FA289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2</a:t>
            </a:fld>
            <a:endParaRPr lang="en-US" sz="1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6974" y="1600200"/>
            <a:ext cx="7620000" cy="3886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Acceptance testing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Verification of operating procedures using checklists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Done by users with developers / vendors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Simulates real world loading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Data entry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Data Retrieval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Accessing connected modules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Trying to get it to break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914400" y="5257800"/>
            <a:ext cx="7315200" cy="757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14300" lvl="1" algn="ctr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0000"/>
              <a:buFont typeface="Wingdings" pitchFamily="2" charset="2"/>
              <a:buNone/>
            </a:pPr>
            <a:r>
              <a:rPr lang="en-US" sz="2400" i="1" dirty="0">
                <a:latin typeface="Arial" pitchFamily="34" charset="0"/>
                <a:cs typeface="Arial" pitchFamily="34" charset="0"/>
              </a:rPr>
              <a:t>Major milestone - if passed, system now “belongs”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to organization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129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001000" y="6361113"/>
            <a:ext cx="381000" cy="268287"/>
          </a:xfrm>
          <a:prstGeom prst="rect">
            <a:avLst/>
          </a:prstGeom>
          <a:noFill/>
        </p:spPr>
        <p:txBody>
          <a:bodyPr/>
          <a:lstStyle/>
          <a:p>
            <a:fld id="{3B9187AC-D90F-4249-9BF0-A150EC0FA289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20</a:t>
            </a:fld>
            <a:endParaRPr lang="en-US" sz="1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914400" y="381000"/>
            <a:ext cx="7620000" cy="816665"/>
          </a:xfrm>
          <a:prstGeom prst="rect">
            <a:avLst/>
          </a:prstGeom>
        </p:spPr>
        <p:txBody>
          <a:bodyPr anchor="b" anchorCtr="0">
            <a:noAutofit/>
          </a:bodyPr>
          <a:lstStyle/>
          <a:p>
            <a:pPr lvl="0"/>
            <a:r>
              <a:rPr lang="en-US" sz="3600" b="1" dirty="0" smtClean="0">
                <a:latin typeface="Arial" pitchFamily="34" charset="0"/>
                <a:cs typeface="Arial" pitchFamily="34" charset="0"/>
              </a:rPr>
              <a:t>System </a:t>
            </a:r>
            <a:r>
              <a:rPr lang="en-US" sz="3600" b="1" dirty="0" smtClean="0">
                <a:latin typeface="Calibri" pitchFamily="34" charset="0"/>
                <a:cs typeface="Arial" pitchFamily="34" charset="0"/>
              </a:rPr>
              <a:t>Testing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(cont.)</a:t>
            </a:r>
            <a:endParaRPr kumimoji="0" lang="en-US" sz="36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620000" cy="4114800"/>
          </a:xfrm>
        </p:spPr>
        <p:txBody>
          <a:bodyPr/>
          <a:lstStyle/>
          <a:p>
            <a:pPr eaLnBrk="1" hangingPunct="1"/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Actually ongoing - but delivered during this phase</a:t>
            </a:r>
          </a:p>
          <a:p>
            <a:pPr lvl="1" eaLnBrk="1" hangingPunct="1"/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System</a:t>
            </a:r>
          </a:p>
          <a:p>
            <a:pPr lvl="1" eaLnBrk="1" hangingPunct="1"/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Program</a:t>
            </a:r>
          </a:p>
          <a:p>
            <a:pPr lvl="1" eaLnBrk="1" hangingPunct="1"/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Educational materials</a:t>
            </a:r>
          </a:p>
          <a:p>
            <a:pPr lvl="1" eaLnBrk="1" hangingPunct="1"/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Operator guides (technical)</a:t>
            </a:r>
          </a:p>
          <a:p>
            <a:pPr lvl="2" eaLnBrk="1" hangingPunct="1"/>
            <a:r>
              <a:rPr lang="en-US" sz="2000" dirty="0" smtClean="0">
                <a:solidFill>
                  <a:schemeClr val="tx1"/>
                </a:solidFill>
                <a:cs typeface="Arial" pitchFamily="34" charset="0"/>
              </a:rPr>
              <a:t>Flow charts, table &amp; record layouts, operational procedures, dictionary of terms, backup and recovery procedures, etc.</a:t>
            </a:r>
          </a:p>
          <a:p>
            <a:pPr lvl="1" eaLnBrk="1" hangingPunct="1"/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User guides</a:t>
            </a:r>
          </a:p>
        </p:txBody>
      </p:sp>
      <p:sp>
        <p:nvSpPr>
          <p:cNvPr id="4" name="Rectangle 1129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001000" y="6361113"/>
            <a:ext cx="381000" cy="268287"/>
          </a:xfrm>
          <a:prstGeom prst="rect">
            <a:avLst/>
          </a:prstGeom>
          <a:noFill/>
        </p:spPr>
        <p:txBody>
          <a:bodyPr/>
          <a:lstStyle/>
          <a:p>
            <a:fld id="{3B9187AC-D90F-4249-9BF0-A150EC0FA289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21</a:t>
            </a:fld>
            <a:endParaRPr lang="en-US" sz="1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914400" y="381000"/>
            <a:ext cx="7543800" cy="816665"/>
          </a:xfrm>
          <a:prstGeom prst="rect">
            <a:avLst/>
          </a:prstGeom>
        </p:spPr>
        <p:txBody>
          <a:bodyPr anchor="b" anchorCtr="0">
            <a:noAutofit/>
          </a:bodyPr>
          <a:lstStyle/>
          <a:p>
            <a:pPr lvl="0"/>
            <a:r>
              <a:rPr lang="en-US" sz="3600" b="1" dirty="0" smtClean="0">
                <a:latin typeface="Calibri" pitchFamily="34" charset="0"/>
                <a:cs typeface="Arial" pitchFamily="34" charset="0"/>
              </a:rPr>
              <a:t>System Documentation Development</a:t>
            </a:r>
            <a:endParaRPr kumimoji="0" lang="en-US" sz="3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6200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Training begins </a:t>
            </a:r>
            <a:r>
              <a:rPr lang="en-US" sz="28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BEFORE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Go-Live (timing may vary, but 2-3 weeks prior to go-live)</a:t>
            </a:r>
          </a:p>
          <a:p>
            <a:pPr eaLnBrk="1" hangingPunct="1"/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Assessment of training needs </a:t>
            </a:r>
          </a:p>
          <a:p>
            <a:pPr eaLnBrk="1" hangingPunct="1"/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Needs assessments (e.g., gap analysis; setting priorities; identification of training methods and barriers)</a:t>
            </a:r>
          </a:p>
          <a:p>
            <a:pPr eaLnBrk="1" hangingPunct="1"/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Training methods (e.g., CBT, e-training, paper-versions)</a:t>
            </a:r>
          </a:p>
          <a:p>
            <a:pPr eaLnBrk="1" hangingPunct="1"/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Development of materials</a:t>
            </a:r>
          </a:p>
          <a:p>
            <a:pPr eaLnBrk="1" hangingPunct="1">
              <a:buFont typeface="Wingdings" pitchFamily="2" charset="2"/>
              <a:buNone/>
            </a:pPr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1129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001000" y="6361113"/>
            <a:ext cx="381000" cy="268287"/>
          </a:xfrm>
          <a:prstGeom prst="rect">
            <a:avLst/>
          </a:prstGeom>
          <a:noFill/>
        </p:spPr>
        <p:txBody>
          <a:bodyPr/>
          <a:lstStyle/>
          <a:p>
            <a:fld id="{3B9187AC-D90F-4249-9BF0-A150EC0FA289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22</a:t>
            </a:fld>
            <a:endParaRPr lang="en-US" sz="1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914400" y="381000"/>
            <a:ext cx="7620000" cy="816665"/>
          </a:xfrm>
          <a:prstGeom prst="rect">
            <a:avLst/>
          </a:prstGeom>
        </p:spPr>
        <p:txBody>
          <a:bodyPr anchor="b" anchorCtr="0">
            <a:noAutofit/>
          </a:bodyPr>
          <a:lstStyle/>
          <a:p>
            <a:pPr lvl="0"/>
            <a:r>
              <a:rPr lang="en-US" sz="3600" b="1" dirty="0" smtClean="0">
                <a:latin typeface="Arial" pitchFamily="34" charset="0"/>
                <a:cs typeface="Arial" pitchFamily="34" charset="0"/>
              </a:rPr>
              <a:t>User Education and Training</a:t>
            </a:r>
            <a:endParaRPr kumimoji="0" lang="en-US" sz="3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620000" cy="4525963"/>
          </a:xfrm>
        </p:spPr>
        <p:txBody>
          <a:bodyPr/>
          <a:lstStyle/>
          <a:p>
            <a:pPr eaLnBrk="1" hangingPunct="1"/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Scheduling / Budgets</a:t>
            </a:r>
          </a:p>
          <a:p>
            <a:pPr eaLnBrk="1" hangingPunct="1"/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Application of adult learning theories</a:t>
            </a:r>
          </a:p>
          <a:p>
            <a:pPr eaLnBrk="1" hangingPunct="1"/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Evaluation plans for training</a:t>
            </a:r>
          </a:p>
          <a:p>
            <a:pPr eaLnBrk="1" hangingPunct="1"/>
            <a:endParaRPr lang="en-US" sz="2800" dirty="0" smtClean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4" name="Rectangle 1129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001000" y="6361113"/>
            <a:ext cx="381000" cy="268287"/>
          </a:xfrm>
          <a:prstGeom prst="rect">
            <a:avLst/>
          </a:prstGeom>
          <a:noFill/>
        </p:spPr>
        <p:txBody>
          <a:bodyPr/>
          <a:lstStyle/>
          <a:p>
            <a:fld id="{3B9187AC-D90F-4249-9BF0-A150EC0FA289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23</a:t>
            </a:fld>
            <a:endParaRPr lang="en-US" sz="1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914400" y="304800"/>
            <a:ext cx="7620000" cy="816665"/>
          </a:xfrm>
          <a:prstGeom prst="rect">
            <a:avLst/>
          </a:prstGeom>
        </p:spPr>
        <p:txBody>
          <a:bodyPr anchor="b" anchorCtr="0">
            <a:noAutofit/>
          </a:bodyPr>
          <a:lstStyle/>
          <a:p>
            <a:pPr lvl="0"/>
            <a:r>
              <a:rPr lang="en-US" sz="3600" b="1" dirty="0" smtClean="0">
                <a:latin typeface="Arial" pitchFamily="34" charset="0"/>
                <a:cs typeface="Arial" pitchFamily="34" charset="0"/>
              </a:rPr>
              <a:t>User </a:t>
            </a:r>
            <a:r>
              <a:rPr lang="en-US" sz="3600" b="1" dirty="0" smtClean="0">
                <a:latin typeface="Calibri" pitchFamily="34" charset="0"/>
                <a:cs typeface="Arial" pitchFamily="34" charset="0"/>
              </a:rPr>
              <a:t>Education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and Training</a:t>
            </a:r>
            <a:endParaRPr kumimoji="0" lang="en-US" sz="3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620000" cy="4114800"/>
          </a:xfrm>
        </p:spPr>
        <p:txBody>
          <a:bodyPr/>
          <a:lstStyle/>
          <a:p>
            <a:pPr eaLnBrk="1" hangingPunct="1"/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Not just the hands-on training, but influencing and preparing for change</a:t>
            </a:r>
          </a:p>
          <a:p>
            <a:pPr eaLnBrk="1" hangingPunct="1"/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General guidance</a:t>
            </a:r>
          </a:p>
          <a:p>
            <a:pPr lvl="1" eaLnBrk="1" hangingPunct="1"/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Quiet area</a:t>
            </a:r>
          </a:p>
          <a:p>
            <a:pPr lvl="1" eaLnBrk="1" hangingPunct="1"/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Good lighting and comfortable</a:t>
            </a:r>
          </a:p>
          <a:p>
            <a:pPr lvl="1" eaLnBrk="1" hangingPunct="1"/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Multiple sessions of short (1-2 hours) segments</a:t>
            </a:r>
          </a:p>
          <a:p>
            <a:pPr lvl="1" eaLnBrk="1" hangingPunct="1"/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Food helps to improve attendance</a:t>
            </a:r>
          </a:p>
        </p:txBody>
      </p:sp>
      <p:sp>
        <p:nvSpPr>
          <p:cNvPr id="4" name="Rectangle 1129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001000" y="6361113"/>
            <a:ext cx="381000" cy="268287"/>
          </a:xfrm>
          <a:prstGeom prst="rect">
            <a:avLst/>
          </a:prstGeom>
          <a:noFill/>
        </p:spPr>
        <p:txBody>
          <a:bodyPr/>
          <a:lstStyle/>
          <a:p>
            <a:fld id="{3B9187AC-D90F-4249-9BF0-A150EC0FA289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24</a:t>
            </a:fld>
            <a:endParaRPr lang="en-US" sz="1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762000" y="381000"/>
            <a:ext cx="7620000" cy="816665"/>
          </a:xfrm>
          <a:prstGeom prst="rect">
            <a:avLst/>
          </a:prstGeom>
        </p:spPr>
        <p:txBody>
          <a:bodyPr anchor="b" anchorCtr="0">
            <a:noAutofit/>
          </a:bodyPr>
          <a:lstStyle/>
          <a:p>
            <a:pPr lvl="0"/>
            <a:r>
              <a:rPr lang="en-US" sz="3600" b="1" dirty="0" smtClean="0">
                <a:latin typeface="Calibri" pitchFamily="34" charset="0"/>
                <a:cs typeface="Arial" pitchFamily="34" charset="0"/>
              </a:rPr>
              <a:t>User Education and Training</a:t>
            </a:r>
            <a:endParaRPr kumimoji="0" lang="en-US" sz="3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543800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800" u="sng" dirty="0" smtClean="0">
                <a:solidFill>
                  <a:schemeClr val="tx1"/>
                </a:solidFill>
                <a:cs typeface="Arial" pitchFamily="34" charset="0"/>
              </a:rPr>
              <a:t>Approaches</a:t>
            </a: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: </a:t>
            </a:r>
          </a:p>
          <a:p>
            <a:pPr eaLnBrk="1" hangingPunct="1"/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Train-the-trainer approaches</a:t>
            </a:r>
          </a:p>
          <a:p>
            <a:pPr eaLnBrk="1" hangingPunct="1"/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Just-in-Time training </a:t>
            </a:r>
          </a:p>
          <a:p>
            <a:pPr eaLnBrk="1" hangingPunct="1"/>
            <a:endParaRPr lang="en-US" sz="1000" dirty="0" smtClean="0">
              <a:solidFill>
                <a:schemeClr val="tx1"/>
              </a:solidFill>
              <a:cs typeface="Arial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800" u="sng" dirty="0" smtClean="0">
                <a:solidFill>
                  <a:schemeClr val="tx1"/>
                </a:solidFill>
                <a:cs typeface="Arial" pitchFamily="34" charset="0"/>
              </a:rPr>
              <a:t>Methods</a:t>
            </a: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:</a:t>
            </a: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 </a:t>
            </a:r>
          </a:p>
          <a:p>
            <a:pPr eaLnBrk="1" hangingPunct="1"/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CBT (Computer-Based Training)</a:t>
            </a:r>
          </a:p>
          <a:p>
            <a:pPr eaLnBrk="1" hangingPunct="1"/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E-training </a:t>
            </a:r>
          </a:p>
          <a:p>
            <a:pPr eaLnBrk="1" hangingPunct="1"/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Print-Based Training</a:t>
            </a:r>
          </a:p>
          <a:p>
            <a:pPr eaLnBrk="1" hangingPunct="1"/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Audio- and/or Video-based training</a:t>
            </a:r>
          </a:p>
        </p:txBody>
      </p:sp>
      <p:sp>
        <p:nvSpPr>
          <p:cNvPr id="4" name="Rectangle 1129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001000" y="6361113"/>
            <a:ext cx="381000" cy="268287"/>
          </a:xfrm>
          <a:prstGeom prst="rect">
            <a:avLst/>
          </a:prstGeom>
          <a:noFill/>
        </p:spPr>
        <p:txBody>
          <a:bodyPr/>
          <a:lstStyle/>
          <a:p>
            <a:fld id="{3B9187AC-D90F-4249-9BF0-A150EC0FA289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25</a:t>
            </a:fld>
            <a:endParaRPr lang="en-US" sz="1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703006" y="398794"/>
            <a:ext cx="7620000" cy="816665"/>
          </a:xfrm>
          <a:prstGeom prst="rect">
            <a:avLst/>
          </a:prstGeom>
        </p:spPr>
        <p:txBody>
          <a:bodyPr anchor="b" anchorCtr="0">
            <a:noAutofit/>
          </a:bodyPr>
          <a:lstStyle/>
          <a:p>
            <a:pPr lvl="0"/>
            <a:r>
              <a:rPr lang="en-US" sz="3600" b="1" dirty="0" smtClean="0">
                <a:latin typeface="Calibri" pitchFamily="34" charset="0"/>
                <a:cs typeface="Arial" pitchFamily="34" charset="0"/>
              </a:rPr>
              <a:t>Training and Education: Approaches/Methods</a:t>
            </a:r>
            <a:endParaRPr kumimoji="0" lang="en-US" sz="3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cs typeface="Arial" panose="020B0604020202020204" pitchFamily="34" charset="0"/>
              </a:rPr>
              <a:t>Now it’s time to turn-on the switch. </a:t>
            </a:r>
          </a:p>
          <a:p>
            <a:r>
              <a:rPr lang="en-US" sz="2400" dirty="0" smtClean="0">
                <a:cs typeface="Arial" panose="020B0604020202020204" pitchFamily="34" charset="0"/>
              </a:rPr>
              <a:t>Expect the unexpected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  <a:cs typeface="Arial" panose="020B0604020202020204" pitchFamily="34" charset="0"/>
              </a:rPr>
              <a:t>Need plans to prevent issues and manage situations.</a:t>
            </a:r>
          </a:p>
          <a:p>
            <a:r>
              <a:rPr lang="en-US" sz="2400" dirty="0" smtClean="0">
                <a:cs typeface="Arial" panose="020B0604020202020204" pitchFamily="34" charset="0"/>
              </a:rPr>
              <a:t>The implementation team must have specific plans to manage go-live activities.</a:t>
            </a:r>
          </a:p>
          <a:p>
            <a:r>
              <a:rPr lang="en-US" sz="2400" dirty="0" smtClean="0">
                <a:cs typeface="Arial" panose="020B0604020202020204" pitchFamily="34" charset="0"/>
              </a:rPr>
              <a:t>Plans may vary depending on systems.</a:t>
            </a:r>
          </a:p>
          <a:p>
            <a:r>
              <a:rPr lang="en-US" sz="2400" dirty="0" smtClean="0">
                <a:cs typeface="Arial" panose="020B0604020202020204" pitchFamily="34" charset="0"/>
              </a:rPr>
              <a:t>You may not want to think about this – What if the system fails? </a:t>
            </a:r>
          </a:p>
          <a:p>
            <a:pPr lvl="1"/>
            <a:r>
              <a:rPr lang="en-US" dirty="0" smtClean="0">
                <a:cs typeface="Arial" panose="020B0604020202020204" pitchFamily="34" charset="0"/>
              </a:rPr>
              <a:t>Have a back-up plan (Remember, “it’s not the end of the world</a:t>
            </a:r>
            <a:r>
              <a:rPr lang="en-US" i="1" dirty="0" smtClean="0">
                <a:cs typeface="Arial" panose="020B0604020202020204" pitchFamily="34" charset="0"/>
              </a:rPr>
              <a:t>……”</a:t>
            </a:r>
            <a:r>
              <a:rPr lang="en-US" dirty="0" smtClean="0">
                <a:cs typeface="Arial" panose="020B0604020202020204" pitchFamily="34" charset="0"/>
              </a:rPr>
              <a:t>)</a:t>
            </a:r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16665"/>
          </a:xfrm>
        </p:spPr>
        <p:txBody>
          <a:bodyPr/>
          <a:lstStyle/>
          <a:p>
            <a:r>
              <a:rPr lang="en-US" b="1" dirty="0" smtClean="0">
                <a:cs typeface="Arial" panose="020B0604020202020204" pitchFamily="34" charset="0"/>
              </a:rPr>
              <a:t>Go-Live (Activation) Plans</a:t>
            </a:r>
            <a:endParaRPr lang="en-US" b="1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2197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Develop Go-Live plans  for: 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Decision making (if something happens how will the team </a:t>
            </a:r>
            <a:r>
              <a:rPr lang="en-US" dirty="0" smtClean="0">
                <a:cs typeface="Arial" panose="020B0604020202020204" pitchFamily="34" charset="0"/>
              </a:rPr>
              <a:t>make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decisions?)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Communication 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Risk management 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List of tasks that need to occur before, on the day, and after the go-live date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Contingencies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End use support </a:t>
            </a:r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16665"/>
          </a:xfrm>
        </p:spPr>
        <p:txBody>
          <a:bodyPr/>
          <a:lstStyle/>
          <a:p>
            <a:r>
              <a:rPr lang="en-US" b="1" dirty="0" smtClean="0">
                <a:cs typeface="Arial" panose="020B0604020202020204" pitchFamily="34" charset="0"/>
              </a:rPr>
              <a:t>Go-Live (Activation) Plans</a:t>
            </a:r>
            <a:endParaRPr lang="en-US" b="1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18097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 smtClean="0">
                <a:cs typeface="Arial" panose="020B0604020202020204" pitchFamily="34" charset="0"/>
              </a:rPr>
              <a:t>Examples of Go-Live plans:</a:t>
            </a:r>
          </a:p>
          <a:p>
            <a:pPr lvl="1"/>
            <a:r>
              <a:rPr lang="en-US" dirty="0" smtClean="0">
                <a:cs typeface="Arial" panose="020B0604020202020204" pitchFamily="34" charset="0"/>
              </a:rPr>
              <a:t>Communication: </a:t>
            </a:r>
            <a:r>
              <a:rPr lang="en-US" dirty="0" err="1" smtClean="0">
                <a:cs typeface="Arial" panose="020B0604020202020204" pitchFamily="34" charset="0"/>
              </a:rPr>
              <a:t>Ch</a:t>
            </a:r>
            <a:r>
              <a:rPr lang="en-US" dirty="0" smtClean="0">
                <a:cs typeface="Arial" panose="020B0604020202020204" pitchFamily="34" charset="0"/>
              </a:rPr>
              <a:t> 6. </a:t>
            </a:r>
            <a:r>
              <a:rPr lang="en-US" dirty="0">
                <a:cs typeface="Arial" panose="020B0604020202020204" pitchFamily="34" charset="0"/>
              </a:rPr>
              <a:t>Table 6.1 (</a:t>
            </a:r>
            <a:r>
              <a:rPr lang="en-US" dirty="0" err="1">
                <a:cs typeface="Arial" panose="020B0604020202020204" pitchFamily="34" charset="0"/>
              </a:rPr>
              <a:t>Sengstack</a:t>
            </a:r>
            <a:r>
              <a:rPr lang="en-US" dirty="0">
                <a:cs typeface="Arial" panose="020B0604020202020204" pitchFamily="34" charset="0"/>
              </a:rPr>
              <a:t> &amp; </a:t>
            </a:r>
            <a:r>
              <a:rPr lang="en-US" dirty="0" err="1" smtClean="0">
                <a:cs typeface="Arial" panose="020B0604020202020204" pitchFamily="34" charset="0"/>
              </a:rPr>
              <a:t>Boicey</a:t>
            </a:r>
            <a:r>
              <a:rPr lang="en-US" dirty="0" smtClean="0">
                <a:cs typeface="Arial" panose="020B0604020202020204" pitchFamily="34" charset="0"/>
              </a:rPr>
              <a:t>, 2015)</a:t>
            </a:r>
          </a:p>
          <a:p>
            <a:pPr lvl="1"/>
            <a:r>
              <a:rPr lang="en-US" dirty="0" smtClean="0">
                <a:cs typeface="Arial" panose="020B0604020202020204" pitchFamily="34" charset="0"/>
              </a:rPr>
              <a:t>Operational Readiness Review Document: Table 6.4</a:t>
            </a:r>
          </a:p>
          <a:p>
            <a:pPr lvl="1"/>
            <a:r>
              <a:rPr lang="en-US" dirty="0" smtClean="0">
                <a:cs typeface="Arial" panose="020B0604020202020204" pitchFamily="34" charset="0"/>
              </a:rPr>
              <a:t>Go-live checklist: Table 6.5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16665"/>
          </a:xfrm>
        </p:spPr>
        <p:txBody>
          <a:bodyPr/>
          <a:lstStyle/>
          <a:p>
            <a:r>
              <a:rPr lang="en-US" b="1" dirty="0" smtClean="0">
                <a:cs typeface="Arial" panose="020B0604020202020204" pitchFamily="34" charset="0"/>
              </a:rPr>
              <a:t>Go-Live (Activation) Plans</a:t>
            </a:r>
            <a:endParaRPr lang="en-US" b="1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8141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457200"/>
            <a:ext cx="7315200" cy="609600"/>
          </a:xfrm>
        </p:spPr>
        <p:txBody>
          <a:bodyPr>
            <a:noAutofit/>
          </a:bodyPr>
          <a:lstStyle/>
          <a:p>
            <a:pPr eaLnBrk="1" hangingPunct="1"/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Implementation Strategies</a:t>
            </a:r>
          </a:p>
        </p:txBody>
      </p:sp>
      <p:pic>
        <p:nvPicPr>
          <p:cNvPr id="5123" name="Picture 6" descr="j0250900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286000" y="1981200"/>
            <a:ext cx="3581400" cy="3187490"/>
          </a:xfrm>
          <a:noFill/>
        </p:spPr>
      </p:pic>
      <p:sp>
        <p:nvSpPr>
          <p:cNvPr id="4" name="Rectangle 1129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001000" y="6361113"/>
            <a:ext cx="381000" cy="268287"/>
          </a:xfrm>
          <a:prstGeom prst="rect">
            <a:avLst/>
          </a:prstGeom>
          <a:noFill/>
        </p:spPr>
        <p:txBody>
          <a:bodyPr/>
          <a:lstStyle/>
          <a:p>
            <a:fld id="{3B9187AC-D90F-4249-9BF0-A150EC0FA289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3</a:t>
            </a:fld>
            <a:endParaRPr lang="en-US" sz="1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762000"/>
            <a:ext cx="7315200" cy="685800"/>
          </a:xfrm>
        </p:spPr>
        <p:txBody>
          <a:bodyPr>
            <a:noAutofit/>
          </a:bodyPr>
          <a:lstStyle/>
          <a:p>
            <a:pPr eaLnBrk="1" hangingPunct="1"/>
            <a:r>
              <a:rPr lang="en-US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Systems Life Cycle(SLC): Review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543801" cy="44958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Eight Phases</a:t>
            </a:r>
          </a:p>
          <a:p>
            <a:pPr lvl="1" eaLnBrk="1" hangingPunct="1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Planning</a:t>
            </a:r>
          </a:p>
          <a:p>
            <a:pPr lvl="1" eaLnBrk="1" hangingPunct="1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System Analysis</a:t>
            </a:r>
          </a:p>
          <a:p>
            <a:pPr lvl="1" eaLnBrk="1" hangingPunct="1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System Design/Selection</a:t>
            </a:r>
          </a:p>
          <a:p>
            <a:pPr lvl="1" eaLnBrk="1" hangingPunct="1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Development</a:t>
            </a:r>
          </a:p>
          <a:p>
            <a:pPr lvl="1" eaLnBrk="1" hangingPunct="1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Testing</a:t>
            </a:r>
          </a:p>
          <a:p>
            <a:pPr lvl="1" eaLnBrk="1" hangingPunct="1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Training</a:t>
            </a:r>
          </a:p>
          <a:p>
            <a:pPr lvl="1" eaLnBrk="1" hangingPunct="1"/>
            <a:r>
              <a:rPr lang="en-US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Implementation</a:t>
            </a:r>
          </a:p>
          <a:p>
            <a:pPr lvl="1" eaLnBrk="1" hangingPunct="1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Evaluation</a:t>
            </a:r>
          </a:p>
        </p:txBody>
      </p:sp>
      <p:sp>
        <p:nvSpPr>
          <p:cNvPr id="4" name="Rectangle 1129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001000" y="6361113"/>
            <a:ext cx="381000" cy="268287"/>
          </a:xfrm>
          <a:prstGeom prst="rect">
            <a:avLst/>
          </a:prstGeom>
          <a:noFill/>
        </p:spPr>
        <p:txBody>
          <a:bodyPr/>
          <a:lstStyle/>
          <a:p>
            <a:fld id="{3B9187AC-D90F-4249-9BF0-A150EC0FA289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4</a:t>
            </a:fld>
            <a:endParaRPr lang="en-US" sz="1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Arial" panose="020B0604020202020204" pitchFamily="34" charset="0"/>
              </a:rPr>
              <a:t>Assess </a:t>
            </a:r>
            <a:r>
              <a:rPr lang="en-US" dirty="0">
                <a:cs typeface="Arial" panose="020B0604020202020204" pitchFamily="34" charset="0"/>
              </a:rPr>
              <a:t>Your Practice </a:t>
            </a:r>
            <a:r>
              <a:rPr lang="en-US" dirty="0" smtClean="0">
                <a:cs typeface="Arial" panose="020B0604020202020204" pitchFamily="34" charset="0"/>
              </a:rPr>
              <a:t>Readiness</a:t>
            </a:r>
          </a:p>
          <a:p>
            <a:r>
              <a:rPr lang="en-US" dirty="0">
                <a:cs typeface="Arial" panose="020B0604020202020204" pitchFamily="34" charset="0"/>
              </a:rPr>
              <a:t>Plan Your </a:t>
            </a:r>
            <a:r>
              <a:rPr lang="en-US" dirty="0" smtClean="0">
                <a:cs typeface="Arial" panose="020B0604020202020204" pitchFamily="34" charset="0"/>
              </a:rPr>
              <a:t>Approach</a:t>
            </a:r>
          </a:p>
          <a:p>
            <a:r>
              <a:rPr lang="en-US" dirty="0">
                <a:cs typeface="Arial" panose="020B0604020202020204" pitchFamily="34" charset="0"/>
              </a:rPr>
              <a:t>Select or Upgrade to a Certified </a:t>
            </a:r>
            <a:r>
              <a:rPr lang="en-US" dirty="0" smtClean="0">
                <a:cs typeface="Arial" panose="020B0604020202020204" pitchFamily="34" charset="0"/>
              </a:rPr>
              <a:t>EHR</a:t>
            </a:r>
          </a:p>
          <a:p>
            <a:r>
              <a:rPr lang="en-US" dirty="0">
                <a:cs typeface="Arial" panose="020B0604020202020204" pitchFamily="34" charset="0"/>
              </a:rPr>
              <a:t>Conduct Training &amp; Implement an EHR </a:t>
            </a:r>
            <a:r>
              <a:rPr lang="en-US" dirty="0" smtClean="0">
                <a:cs typeface="Arial" panose="020B0604020202020204" pitchFamily="34" charset="0"/>
              </a:rPr>
              <a:t>System</a:t>
            </a:r>
          </a:p>
          <a:p>
            <a:r>
              <a:rPr lang="en-US" dirty="0">
                <a:cs typeface="Arial" panose="020B0604020202020204" pitchFamily="34" charset="0"/>
              </a:rPr>
              <a:t>Achieve Meaningful </a:t>
            </a:r>
            <a:r>
              <a:rPr lang="en-US" dirty="0" smtClean="0">
                <a:cs typeface="Arial" panose="020B0604020202020204" pitchFamily="34" charset="0"/>
              </a:rPr>
              <a:t>Use</a:t>
            </a:r>
          </a:p>
          <a:p>
            <a:r>
              <a:rPr lang="en-US" dirty="0">
                <a:cs typeface="Arial" panose="020B0604020202020204" pitchFamily="34" charset="0"/>
              </a:rPr>
              <a:t>Continue Quality Improvement</a:t>
            </a:r>
            <a:endParaRPr lang="en-US" dirty="0" smtClean="0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000" b="1" dirty="0" smtClean="0"/>
          </a:p>
          <a:p>
            <a:pPr marL="0" indent="0">
              <a:buNone/>
            </a:pPr>
            <a:r>
              <a:rPr lang="en-US" dirty="0">
                <a:cs typeface="Arial" panose="020B0604020202020204" pitchFamily="34" charset="0"/>
              </a:rPr>
              <a:t>(</a:t>
            </a:r>
            <a:r>
              <a:rPr lang="en-US" dirty="0" smtClean="0">
                <a:cs typeface="Arial" panose="020B0604020202020204" pitchFamily="34" charset="0"/>
                <a:hlinkClick r:id="rId2"/>
              </a:rPr>
              <a:t>http</a:t>
            </a:r>
            <a:r>
              <a:rPr lang="en-US" dirty="0">
                <a:cs typeface="Arial" panose="020B0604020202020204" pitchFamily="34" charset="0"/>
                <a:hlinkClick r:id="rId2"/>
              </a:rPr>
              <a:t>://</a:t>
            </a:r>
            <a:r>
              <a:rPr lang="en-US" dirty="0" smtClean="0">
                <a:cs typeface="Arial" panose="020B0604020202020204" pitchFamily="34" charset="0"/>
                <a:hlinkClick r:id="rId2"/>
              </a:rPr>
              <a:t>www.healthit.gov/providers-professionals/ehr-implementation-steps</a:t>
            </a:r>
            <a:r>
              <a:rPr lang="en-US" dirty="0" smtClean="0"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935935"/>
          </a:xfrm>
        </p:spPr>
        <p:txBody>
          <a:bodyPr/>
          <a:lstStyle/>
          <a:p>
            <a:r>
              <a:rPr lang="en-US" b="1" dirty="0" smtClean="0">
                <a:cs typeface="Arial" panose="020B0604020202020204" pitchFamily="34" charset="0"/>
              </a:rPr>
              <a:t>How To </a:t>
            </a:r>
            <a:r>
              <a:rPr lang="en-US" b="1" dirty="0">
                <a:cs typeface="Arial" panose="020B0604020202020204" pitchFamily="34" charset="0"/>
              </a:rPr>
              <a:t>I</a:t>
            </a:r>
            <a:r>
              <a:rPr lang="en-US" b="1" dirty="0" smtClean="0">
                <a:cs typeface="Arial" panose="020B0604020202020204" pitchFamily="34" charset="0"/>
              </a:rPr>
              <a:t>mplement EHRs? </a:t>
            </a:r>
            <a:endParaRPr lang="en-US" b="1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8141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"/>
          <p:cNvSpPr>
            <a:spLocks noGrp="1" noChangeArrowheads="1"/>
          </p:cNvSpPr>
          <p:nvPr>
            <p:ph type="title"/>
          </p:nvPr>
        </p:nvSpPr>
        <p:spPr>
          <a:xfrm>
            <a:off x="876300" y="457200"/>
            <a:ext cx="7391400" cy="685800"/>
          </a:xfrm>
        </p:spPr>
        <p:txBody>
          <a:bodyPr>
            <a:noAutofit/>
          </a:bodyPr>
          <a:lstStyle/>
          <a:p>
            <a:pPr eaLnBrk="1" hangingPunct="1"/>
            <a:r>
              <a:rPr lang="en-US" b="1" dirty="0" smtClean="0">
                <a:solidFill>
                  <a:schemeClr val="tx1"/>
                </a:solidFill>
                <a:cs typeface="Arial" pitchFamily="34" charset="0"/>
              </a:rPr>
              <a:t>Extended Systems Life Cycle Model</a:t>
            </a:r>
          </a:p>
        </p:txBody>
      </p:sp>
      <p:pic>
        <p:nvPicPr>
          <p:cNvPr id="7171" name="Picture 9" descr="ESLC model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 rot="-60000">
            <a:off x="1447800" y="1524000"/>
            <a:ext cx="6248400" cy="4591307"/>
          </a:xfrm>
          <a:noFill/>
        </p:spPr>
      </p:pic>
      <p:sp>
        <p:nvSpPr>
          <p:cNvPr id="7172" name="Text Box 11"/>
          <p:cNvSpPr txBox="1">
            <a:spLocks noChangeArrowheads="1"/>
          </p:cNvSpPr>
          <p:nvPr/>
        </p:nvSpPr>
        <p:spPr bwMode="auto">
          <a:xfrm>
            <a:off x="457200" y="6172200"/>
            <a:ext cx="8229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i="1" dirty="0">
                <a:latin typeface="Arial" pitchFamily="34" charset="0"/>
                <a:cs typeface="Arial" pitchFamily="34" charset="0"/>
              </a:rPr>
              <a:t>(Snyder-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Halpern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&amp;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Hoyman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, 2000)</a:t>
            </a:r>
          </a:p>
        </p:txBody>
      </p:sp>
      <p:sp>
        <p:nvSpPr>
          <p:cNvPr id="5" name="Rectangle 1129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001000" y="6361113"/>
            <a:ext cx="381000" cy="268287"/>
          </a:xfrm>
          <a:prstGeom prst="rect">
            <a:avLst/>
          </a:prstGeom>
          <a:noFill/>
        </p:spPr>
        <p:txBody>
          <a:bodyPr/>
          <a:lstStyle/>
          <a:p>
            <a:fld id="{3B9187AC-D90F-4249-9BF0-A150EC0FA289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6</a:t>
            </a:fld>
            <a:endParaRPr lang="en-US" sz="1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cs typeface="Arial" panose="020B0604020202020204" pitchFamily="34" charset="0"/>
              </a:rPr>
              <a:t>Meaningful use : Make sure that the system meets the requirements. </a:t>
            </a:r>
          </a:p>
          <a:p>
            <a:r>
              <a:rPr lang="en-US" dirty="0">
                <a:cs typeface="Arial" panose="020B0604020202020204" pitchFamily="34" charset="0"/>
              </a:rPr>
              <a:t>Electronic health information exchange </a:t>
            </a:r>
            <a:r>
              <a:rPr lang="en-US" dirty="0" smtClean="0">
                <a:cs typeface="Arial" panose="020B0604020202020204" pitchFamily="34" charset="0"/>
              </a:rPr>
              <a:t>(HIE) -</a:t>
            </a:r>
          </a:p>
          <a:p>
            <a:pPr lvl="1"/>
            <a:r>
              <a:rPr lang="en-US" dirty="0">
                <a:cs typeface="Arial" panose="020B0604020202020204" pitchFamily="34" charset="0"/>
              </a:rPr>
              <a:t>A</a:t>
            </a:r>
            <a:r>
              <a:rPr lang="en-US" dirty="0" smtClean="0">
                <a:cs typeface="Arial" panose="020B0604020202020204" pitchFamily="34" charset="0"/>
              </a:rPr>
              <a:t>llows clinicians and patients to appropriately access and share information securely </a:t>
            </a:r>
          </a:p>
          <a:p>
            <a:pPr marL="457200" lvl="1" indent="0">
              <a:buNone/>
            </a:pPr>
            <a:r>
              <a:rPr lang="en-US" dirty="0" smtClean="0">
                <a:cs typeface="Arial" panose="020B0604020202020204" pitchFamily="34" charset="0"/>
              </a:rPr>
              <a:t> </a:t>
            </a:r>
            <a:r>
              <a:rPr lang="en-US" dirty="0">
                <a:cs typeface="Arial" panose="020B0604020202020204" pitchFamily="34" charset="0"/>
              </a:rPr>
              <a:t>(</a:t>
            </a:r>
            <a:r>
              <a:rPr lang="en-US" dirty="0">
                <a:cs typeface="Arial" panose="020B0604020202020204" pitchFamily="34" charset="0"/>
                <a:hlinkClick r:id="rId2"/>
              </a:rPr>
              <a:t>http://</a:t>
            </a:r>
            <a:r>
              <a:rPr lang="en-US" dirty="0" smtClean="0">
                <a:cs typeface="Arial" panose="020B0604020202020204" pitchFamily="34" charset="0"/>
                <a:hlinkClick r:id="rId2"/>
              </a:rPr>
              <a:t>www.healthit.gov/providers-professionals/health-information-exchange/what-hie</a:t>
            </a:r>
            <a:r>
              <a:rPr lang="en-US" dirty="0" smtClean="0">
                <a:cs typeface="Arial" panose="020B0604020202020204" pitchFamily="34" charset="0"/>
              </a:rPr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cs typeface="Arial" panose="020B0604020202020204" pitchFamily="34" charset="0"/>
              </a:rPr>
              <a:t>Consumer engagement MU Stage 2</a:t>
            </a:r>
          </a:p>
          <a:p>
            <a:pPr lvl="1">
              <a:buFont typeface="Arial" panose="020B0604020202020204" pitchFamily="34" charset="0"/>
              <a:buChar char="-"/>
            </a:pPr>
            <a:r>
              <a:rPr lang="en-US" dirty="0">
                <a:cs typeface="Arial" panose="020B0604020202020204" pitchFamily="34" charset="0"/>
              </a:rPr>
              <a:t>R</a:t>
            </a:r>
            <a:r>
              <a:rPr lang="en-US" dirty="0" smtClean="0">
                <a:cs typeface="Arial" panose="020B0604020202020204" pitchFamily="34" charset="0"/>
              </a:rPr>
              <a:t>equires eligible providers to give patients access to view EMR and use </a:t>
            </a:r>
            <a:r>
              <a:rPr lang="en-US" dirty="0" err="1" smtClean="0">
                <a:cs typeface="Arial" panose="020B0604020202020204" pitchFamily="34" charset="0"/>
              </a:rPr>
              <a:t>eMessaging</a:t>
            </a:r>
            <a:r>
              <a:rPr lang="en-US" dirty="0" smtClean="0">
                <a:cs typeface="Arial" panose="020B0604020202020204" pitchFamily="34" charset="0"/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cs typeface="Arial" panose="020B0604020202020204" pitchFamily="34" charset="0"/>
              </a:rPr>
              <a:t>Cost savings</a:t>
            </a:r>
          </a:p>
          <a:p>
            <a:pPr lvl="1">
              <a:buFont typeface="Arial" panose="020B0604020202020204" pitchFamily="34" charset="0"/>
              <a:buChar char="-"/>
            </a:pPr>
            <a:r>
              <a:rPr lang="en-US" dirty="0" smtClean="0">
                <a:cs typeface="Arial" panose="020B0604020202020204" pitchFamily="34" charset="0"/>
              </a:rPr>
              <a:t>EHRs save money, paper and time. Assess if you need an EHR that will print </a:t>
            </a:r>
            <a:r>
              <a:rPr lang="en-US" dirty="0" err="1" smtClean="0">
                <a:cs typeface="Arial" panose="020B0604020202020204" pitchFamily="34" charset="0"/>
              </a:rPr>
              <a:t>Rxs</a:t>
            </a:r>
            <a:r>
              <a:rPr lang="en-US" dirty="0" smtClean="0">
                <a:cs typeface="Arial" panose="020B0604020202020204" pitchFamily="34" charset="0"/>
              </a:rPr>
              <a:t>, receive lab reports, link </a:t>
            </a:r>
            <a:r>
              <a:rPr lang="en-US" dirty="0">
                <a:cs typeface="Arial" panose="020B0604020202020204" pitchFamily="34" charset="0"/>
              </a:rPr>
              <a:t>to </a:t>
            </a:r>
            <a:r>
              <a:rPr lang="en-US" dirty="0" smtClean="0">
                <a:cs typeface="Arial" panose="020B0604020202020204" pitchFamily="34" charset="0"/>
              </a:rPr>
              <a:t>insurance company </a:t>
            </a:r>
            <a:r>
              <a:rPr lang="en-US" dirty="0">
                <a:cs typeface="Arial" panose="020B0604020202020204" pitchFamily="34" charset="0"/>
              </a:rPr>
              <a:t>formularies </a:t>
            </a:r>
            <a:r>
              <a:rPr lang="en-US" dirty="0" smtClean="0">
                <a:cs typeface="Arial" panose="020B0604020202020204" pitchFamily="34" charset="0"/>
              </a:rPr>
              <a:t>and/or </a:t>
            </a:r>
            <a:r>
              <a:rPr lang="en-US" dirty="0">
                <a:cs typeface="Arial" panose="020B0604020202020204" pitchFamily="34" charset="0"/>
              </a:rPr>
              <a:t>public </a:t>
            </a:r>
            <a:r>
              <a:rPr lang="en-US" dirty="0" smtClean="0">
                <a:cs typeface="Arial" panose="020B0604020202020204" pitchFamily="34" charset="0"/>
              </a:rPr>
              <a:t>databases.</a:t>
            </a:r>
          </a:p>
          <a:p>
            <a:pPr marL="457200" lvl="1" indent="0">
              <a:buNone/>
            </a:pPr>
            <a:r>
              <a:rPr lang="en-US" dirty="0" smtClean="0">
                <a:cs typeface="Arial" panose="020B0604020202020204" pitchFamily="34" charset="0"/>
              </a:rPr>
              <a:t>(</a:t>
            </a:r>
            <a:r>
              <a:rPr lang="en-US" dirty="0" smtClean="0">
                <a:cs typeface="Arial" panose="020B0604020202020204" pitchFamily="34" charset="0"/>
                <a:hlinkClick r:id="rId3"/>
              </a:rPr>
              <a:t>http</a:t>
            </a:r>
            <a:r>
              <a:rPr lang="en-US" dirty="0">
                <a:cs typeface="Arial" panose="020B0604020202020204" pitchFamily="34" charset="0"/>
                <a:hlinkClick r:id="rId3"/>
              </a:rPr>
              <a:t>://</a:t>
            </a:r>
            <a:r>
              <a:rPr lang="en-US" dirty="0" smtClean="0">
                <a:cs typeface="Arial" panose="020B0604020202020204" pitchFamily="34" charset="0"/>
                <a:hlinkClick r:id="rId3"/>
              </a:rPr>
              <a:t>www.healthit.gov/providers-professionals/medical-practice-efficiencies-cost-savings</a:t>
            </a:r>
            <a:r>
              <a:rPr lang="en-US" dirty="0" smtClean="0">
                <a:cs typeface="Arial" panose="020B0604020202020204" pitchFamily="34" charset="0"/>
              </a:rPr>
              <a:t>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Autofit/>
          </a:bodyPr>
          <a:lstStyle/>
          <a:p>
            <a:r>
              <a:rPr lang="en-US" b="1" dirty="0" smtClean="0">
                <a:cs typeface="Arial" panose="020B0604020202020204" pitchFamily="34" charset="0"/>
              </a:rPr>
              <a:t>Selected </a:t>
            </a:r>
            <a:r>
              <a:rPr lang="en-US" b="1" dirty="0">
                <a:cs typeface="Arial" panose="020B0604020202020204" pitchFamily="34" charset="0"/>
              </a:rPr>
              <a:t>C</a:t>
            </a:r>
            <a:r>
              <a:rPr lang="en-US" b="1" dirty="0" smtClean="0">
                <a:cs typeface="Arial" panose="020B0604020202020204" pitchFamily="34" charset="0"/>
              </a:rPr>
              <a:t>onsiderations in EHR Implementation </a:t>
            </a:r>
            <a:endParaRPr lang="en-US" b="1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157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228600"/>
            <a:ext cx="7924800" cy="816665"/>
          </a:xfrm>
        </p:spPr>
        <p:txBody>
          <a:bodyPr>
            <a:noAutofit/>
          </a:bodyPr>
          <a:lstStyle/>
          <a:p>
            <a:pPr eaLnBrk="1" hangingPunct="1"/>
            <a:r>
              <a:rPr lang="en-US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Project Teams for Implementation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620000" cy="4525963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Combines users, IT, and vendor</a:t>
            </a:r>
          </a:p>
          <a:p>
            <a:pPr lvl="1" eaLnBrk="1" hangingPunct="1"/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Users provide functional specifications and support implementation</a:t>
            </a:r>
          </a:p>
          <a:p>
            <a:pPr lvl="2" eaLnBrk="1" hangingPunct="1"/>
            <a:r>
              <a:rPr lang="en-US" sz="2000" dirty="0" smtClean="0">
                <a:solidFill>
                  <a:schemeClr val="tx1"/>
                </a:solidFill>
                <a:cs typeface="Arial" pitchFamily="34" charset="0"/>
              </a:rPr>
              <a:t>Often PMs are from user community (if skilled)</a:t>
            </a:r>
          </a:p>
          <a:p>
            <a:pPr lvl="1" eaLnBrk="1" hangingPunct="1"/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IT handles technical implementation, wiring, protocols, hardware</a:t>
            </a:r>
          </a:p>
          <a:p>
            <a:pPr lvl="1" eaLnBrk="1" hangingPunct="1"/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Vendors</a:t>
            </a:r>
          </a:p>
          <a:p>
            <a:pPr lvl="2" eaLnBrk="1" hangingPunct="1"/>
            <a:r>
              <a:rPr lang="en-US" sz="2000" dirty="0" smtClean="0">
                <a:solidFill>
                  <a:schemeClr val="tx1"/>
                </a:solidFill>
                <a:cs typeface="Arial" pitchFamily="34" charset="0"/>
              </a:rPr>
              <a:t>Joint project – Collaborators </a:t>
            </a:r>
          </a:p>
        </p:txBody>
      </p:sp>
      <p:sp>
        <p:nvSpPr>
          <p:cNvPr id="4" name="Rectangle 1129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001000" y="6361113"/>
            <a:ext cx="381000" cy="268287"/>
          </a:xfrm>
          <a:prstGeom prst="rect">
            <a:avLst/>
          </a:prstGeom>
          <a:noFill/>
        </p:spPr>
        <p:txBody>
          <a:bodyPr/>
          <a:lstStyle/>
          <a:p>
            <a:fld id="{3B9187AC-D90F-4249-9BF0-A150EC0FA289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8</a:t>
            </a:fld>
            <a:endParaRPr lang="en-US" sz="1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620000" cy="47244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Executive Steering Team</a:t>
            </a:r>
          </a:p>
          <a:p>
            <a:pPr lvl="2" eaLnBrk="1" hangingPunct="1">
              <a:lnSpc>
                <a:spcPct val="80000"/>
              </a:lnSpc>
              <a:buFont typeface="Arial" panose="020B0604020202020204" pitchFamily="34" charset="0"/>
              <a:buChar char="-"/>
            </a:pP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Initiates the vision</a:t>
            </a:r>
          </a:p>
          <a:p>
            <a:pPr lvl="2" eaLnBrk="1" hangingPunct="1">
              <a:lnSpc>
                <a:spcPct val="80000"/>
              </a:lnSpc>
              <a:buFont typeface="Arial" panose="020B0604020202020204" pitchFamily="34" charset="0"/>
              <a:buChar char="-"/>
            </a:pP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CEO, CFO, CIO, Medical Director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Project Steering Team</a:t>
            </a:r>
          </a:p>
          <a:p>
            <a:pPr lvl="2" eaLnBrk="1" hangingPunct="1">
              <a:lnSpc>
                <a:spcPct val="80000"/>
              </a:lnSpc>
              <a:buFont typeface="Arial" panose="020B0604020202020204" pitchFamily="34" charset="0"/>
              <a:buChar char="-"/>
            </a:pP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Develops RFP, evaluates responses, submits finalists</a:t>
            </a:r>
          </a:p>
          <a:p>
            <a:pPr lvl="2" eaLnBrk="1" hangingPunct="1">
              <a:lnSpc>
                <a:spcPct val="80000"/>
              </a:lnSpc>
              <a:buFont typeface="Arial" panose="020B0604020202020204" pitchFamily="34" charset="0"/>
              <a:buChar char="-"/>
            </a:pP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Project Manager, physician champions, nurse champions, IS members, interface coder, consultant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Project Work Team</a:t>
            </a:r>
          </a:p>
          <a:p>
            <a:pPr lvl="2" eaLnBrk="1" hangingPunct="1">
              <a:lnSpc>
                <a:spcPct val="80000"/>
              </a:lnSpc>
              <a:buFont typeface="Arial" panose="020B0604020202020204" pitchFamily="34" charset="0"/>
              <a:buChar char="-"/>
            </a:pP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Brings the technology to the users</a:t>
            </a:r>
          </a:p>
          <a:p>
            <a:pPr lvl="2" eaLnBrk="1" hangingPunct="1">
              <a:lnSpc>
                <a:spcPct val="80000"/>
              </a:lnSpc>
              <a:buFont typeface="Arial" panose="020B0604020202020204" pitchFamily="34" charset="0"/>
              <a:buChar char="-"/>
            </a:pP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Vendor, implementation team, trainers, Super users </a:t>
            </a:r>
          </a:p>
        </p:txBody>
      </p:sp>
      <p:sp>
        <p:nvSpPr>
          <p:cNvPr id="4" name="Rectangle 1129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001000" y="6361113"/>
            <a:ext cx="381000" cy="268287"/>
          </a:xfrm>
          <a:prstGeom prst="rect">
            <a:avLst/>
          </a:prstGeom>
          <a:noFill/>
        </p:spPr>
        <p:txBody>
          <a:bodyPr/>
          <a:lstStyle/>
          <a:p>
            <a:fld id="{3B9187AC-D90F-4249-9BF0-A150EC0FA289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9</a:t>
            </a:fld>
            <a:endParaRPr lang="en-US" sz="1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8077200" cy="838200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tx1"/>
                </a:solidFill>
                <a:cs typeface="Arial" pitchFamily="34" charset="0"/>
              </a:rPr>
              <a:t>Project Teams for Implementation</a:t>
            </a:r>
            <a:endParaRPr lang="en-US" b="1" dirty="0" smtClean="0">
              <a:solidFill>
                <a:schemeClr val="tx1"/>
              </a:solidFill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010073846">
  <a:themeElements>
    <a:clrScheme name="Custom 2">
      <a:dk1>
        <a:sysClr val="windowText" lastClr="000000"/>
      </a:dk1>
      <a:lt1>
        <a:srgbClr val="DBF5F9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楷体_GB2312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楷体_GB2312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Office Colors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 Fonts">
      <a:majorFont>
        <a:latin typeface="Calibri"/>
        <a:ea typeface="MS PGothic"/>
        <a:cs typeface=""/>
      </a:majorFont>
      <a:minorFont>
        <a:latin typeface="Calibri"/>
        <a:ea typeface="MS PGothic"/>
        <a:cs typeface="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Office Colors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 Fonts">
      <a:majorFont>
        <a:latin typeface="Calibri"/>
        <a:ea typeface="MS PGothic"/>
        <a:cs typeface=""/>
      </a:majorFont>
      <a:minorFont>
        <a:latin typeface="Calibri"/>
        <a:ea typeface="MS PGothic"/>
        <a:cs typeface="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50B57212-D278-4F09-9602-9B26806117B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1226</Words>
  <Application>Microsoft Office PowerPoint</Application>
  <PresentationFormat>On-screen Show (4:3)</PresentationFormat>
  <Paragraphs>233</Paragraphs>
  <Slides>28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TS010073846</vt:lpstr>
      <vt:lpstr>NURS 737: Concepts in Nursing Informatics Module 6 </vt:lpstr>
      <vt:lpstr>What is an Implementation?</vt:lpstr>
      <vt:lpstr>Implementation Strategies</vt:lpstr>
      <vt:lpstr>The Systems Life Cycle(SLC): Review </vt:lpstr>
      <vt:lpstr>How To Implement EHRs? </vt:lpstr>
      <vt:lpstr>Extended Systems Life Cycle Model</vt:lpstr>
      <vt:lpstr>Selected Considerations in EHR Implementation </vt:lpstr>
      <vt:lpstr>Project Teams for Implementation</vt:lpstr>
      <vt:lpstr>Project Teams for Implementation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Go-Live (Activation) Plans</vt:lpstr>
      <vt:lpstr>Go-Live (Activation) Plans</vt:lpstr>
      <vt:lpstr>Go-Live (Activation) Plans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2012-08-15T14:49:30Z</dcterms:created>
  <dcterms:modified xsi:type="dcterms:W3CDTF">2016-09-21T16:04:40Z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TC100738469990</vt:lpwstr>
  </property>
</Properties>
</file>