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4"/>
    <p:sldMasterId id="2147483674" r:id="rId5"/>
  </p:sldMasterIdLst>
  <p:notesMasterIdLst>
    <p:notesMasterId r:id="rId31"/>
  </p:notesMasterIdLst>
  <p:sldIdLst>
    <p:sldId id="269" r:id="rId6"/>
    <p:sldId id="272" r:id="rId7"/>
    <p:sldId id="275" r:id="rId8"/>
    <p:sldId id="322" r:id="rId9"/>
    <p:sldId id="294" r:id="rId10"/>
    <p:sldId id="295" r:id="rId11"/>
    <p:sldId id="277" r:id="rId12"/>
    <p:sldId id="279" r:id="rId13"/>
    <p:sldId id="323" r:id="rId14"/>
    <p:sldId id="281" r:id="rId15"/>
    <p:sldId id="324" r:id="rId16"/>
    <p:sldId id="325" r:id="rId17"/>
    <p:sldId id="286" r:id="rId18"/>
    <p:sldId id="326" r:id="rId19"/>
    <p:sldId id="327" r:id="rId20"/>
    <p:sldId id="330" r:id="rId21"/>
    <p:sldId id="338" r:id="rId22"/>
    <p:sldId id="339" r:id="rId23"/>
    <p:sldId id="340" r:id="rId24"/>
    <p:sldId id="341" r:id="rId25"/>
    <p:sldId id="334" r:id="rId26"/>
    <p:sldId id="342" r:id="rId27"/>
    <p:sldId id="343" r:id="rId28"/>
    <p:sldId id="328" r:id="rId29"/>
    <p:sldId id="34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74648" autoAdjust="0"/>
  </p:normalViewPr>
  <p:slideViewPr>
    <p:cSldViewPr>
      <p:cViewPr varScale="1">
        <p:scale>
          <a:sx n="86" d="100"/>
          <a:sy n="86" d="100"/>
        </p:scale>
        <p:origin x="2322" y="102"/>
      </p:cViewPr>
      <p:guideLst>
        <p:guide orient="horz" pos="2160"/>
        <p:guide pos="2880"/>
      </p:guideLst>
    </p:cSldViewPr>
  </p:slideViewPr>
  <p:outlineViewPr>
    <p:cViewPr>
      <p:scale>
        <a:sx n="33" d="100"/>
        <a:sy n="33" d="100"/>
      </p:scale>
      <p:origin x="0" y="13026"/>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B3429A-4996-4E8A-9907-26EBCB65C05D}" type="datetimeFigureOut">
              <a:rPr lang="en-US" smtClean="0"/>
              <a:pPr/>
              <a:t>8/15/2022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5655AF-C603-43CA-9AB9-46F21F484485}" type="slidenum">
              <a:rPr lang="en-US" smtClean="0"/>
              <a:pPr/>
              <a:t>‹#›</a:t>
            </a:fld>
            <a:endParaRPr lang="en-US"/>
          </a:p>
        </p:txBody>
      </p:sp>
    </p:spTree>
    <p:extLst>
      <p:ext uri="{BB962C8B-B14F-4D97-AF65-F5344CB8AC3E}">
        <p14:creationId xmlns:p14="http://schemas.microsoft.com/office/powerpoint/2010/main" val="2118944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031"/>
          <p:cNvSpPr>
            <a:spLocks noGrp="1" noChangeArrowheads="1"/>
          </p:cNvSpPr>
          <p:nvPr>
            <p:ph type="sldNum" sz="quarter" idx="5"/>
          </p:nvPr>
        </p:nvSpPr>
        <p:spPr>
          <a:noFill/>
        </p:spPr>
        <p:txBody>
          <a:bodyPr/>
          <a:lstStyle/>
          <a:p>
            <a:fld id="{C8907266-C250-4B76-B45B-1A20BFE64954}" type="slidenum">
              <a:rPr lang="en-US" smtClean="0"/>
              <a:pPr/>
              <a:t>1</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031"/>
          <p:cNvSpPr>
            <a:spLocks noGrp="1" noChangeArrowheads="1"/>
          </p:cNvSpPr>
          <p:nvPr>
            <p:ph type="sldNum" sz="quarter" idx="5"/>
          </p:nvPr>
        </p:nvSpPr>
        <p:spPr>
          <a:noFill/>
        </p:spPr>
        <p:txBody>
          <a:bodyPr/>
          <a:lstStyle/>
          <a:p>
            <a:fld id="{F5A3CD32-4C1D-4886-95FD-B5269BF82B26}" type="slidenum">
              <a:rPr lang="en-US" smtClean="0"/>
              <a:pPr/>
              <a:t>11</a:t>
            </a:fld>
            <a:endParaRPr lang="en-US" smtClean="0"/>
          </a:p>
        </p:txBody>
      </p:sp>
      <p:sp>
        <p:nvSpPr>
          <p:cNvPr id="40963" name="Rectangle 2"/>
          <p:cNvSpPr>
            <a:spLocks noGrp="1" noRot="1" noChangeAspect="1" noChangeArrowheads="1" noTextEdit="1"/>
          </p:cNvSpPr>
          <p:nvPr>
            <p:ph type="sldImg"/>
          </p:nvPr>
        </p:nvSpPr>
        <p:spPr>
          <a:xfrm>
            <a:off x="1144588" y="687388"/>
            <a:ext cx="4568825" cy="3425825"/>
          </a:xfrm>
          <a:ln w="12700" cap="flat"/>
        </p:spPr>
      </p:sp>
      <p:sp>
        <p:nvSpPr>
          <p:cNvPr id="40964" name="Rectangle 3"/>
          <p:cNvSpPr>
            <a:spLocks noGrp="1" noChangeArrowheads="1"/>
          </p:cNvSpPr>
          <p:nvPr>
            <p:ph type="body" idx="1"/>
          </p:nvPr>
        </p:nvSpPr>
        <p:spPr>
          <a:noFill/>
          <a:ln/>
        </p:spPr>
        <p:txBody>
          <a:bodyPr lIns="92075" tIns="46038" rIns="92075" bIns="46038"/>
          <a:lstStyle/>
          <a:p>
            <a:pPr eaLnBrk="1" hangingPunct="1"/>
            <a:endParaRPr lang="en-US" dirty="0" smtClean="0"/>
          </a:p>
        </p:txBody>
      </p:sp>
    </p:spTree>
    <p:extLst>
      <p:ext uri="{BB962C8B-B14F-4D97-AF65-F5344CB8AC3E}">
        <p14:creationId xmlns:p14="http://schemas.microsoft.com/office/powerpoint/2010/main" val="42304339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031"/>
          <p:cNvSpPr>
            <a:spLocks noGrp="1" noChangeArrowheads="1"/>
          </p:cNvSpPr>
          <p:nvPr>
            <p:ph type="sldNum" sz="quarter" idx="5"/>
          </p:nvPr>
        </p:nvSpPr>
        <p:spPr>
          <a:noFill/>
        </p:spPr>
        <p:txBody>
          <a:bodyPr/>
          <a:lstStyle/>
          <a:p>
            <a:fld id="{C79DB9F5-2505-4F51-8377-D5BC8E7614D7}" type="slidenum">
              <a:rPr lang="en-US" smtClean="0"/>
              <a:pPr/>
              <a:t>12</a:t>
            </a:fld>
            <a:endParaRPr 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488369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031"/>
          <p:cNvSpPr>
            <a:spLocks noGrp="1" noChangeArrowheads="1"/>
          </p:cNvSpPr>
          <p:nvPr>
            <p:ph type="sldNum" sz="quarter" idx="5"/>
          </p:nvPr>
        </p:nvSpPr>
        <p:spPr>
          <a:noFill/>
        </p:spPr>
        <p:txBody>
          <a:bodyPr/>
          <a:lstStyle/>
          <a:p>
            <a:fld id="{D43D9081-78B6-479E-BA16-1807DA8D79C7}" type="slidenum">
              <a:rPr lang="en-US" smtClean="0"/>
              <a:pPr/>
              <a:t>13</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1767632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2677134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9840085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031"/>
          <p:cNvSpPr>
            <a:spLocks noGrp="1" noChangeArrowheads="1"/>
          </p:cNvSpPr>
          <p:nvPr>
            <p:ph type="sldNum" sz="quarter" idx="5"/>
          </p:nvPr>
        </p:nvSpPr>
        <p:spPr>
          <a:noFill/>
        </p:spPr>
        <p:txBody>
          <a:bodyPr/>
          <a:lstStyle/>
          <a:p>
            <a:fld id="{1B8AB164-13D8-483C-8A73-BEF3C9898E31}" type="slidenum">
              <a:rPr lang="en-US" smtClean="0"/>
              <a:pPr/>
              <a:t>2</a:t>
            </a:fld>
            <a:endParaRPr 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031"/>
          <p:cNvSpPr>
            <a:spLocks noGrp="1" noChangeArrowheads="1"/>
          </p:cNvSpPr>
          <p:nvPr>
            <p:ph type="sldNum" sz="quarter" idx="5"/>
          </p:nvPr>
        </p:nvSpPr>
        <p:spPr>
          <a:noFill/>
        </p:spPr>
        <p:txBody>
          <a:bodyPr/>
          <a:lstStyle/>
          <a:p>
            <a:fld id="{3160C27D-C981-41AF-BA76-2FD5F4FC398A}" type="slidenum">
              <a:rPr lang="en-US" smtClean="0"/>
              <a:pPr/>
              <a:t>3</a:t>
            </a:fld>
            <a:endParaRPr 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031"/>
          <p:cNvSpPr>
            <a:spLocks noGrp="1" noChangeArrowheads="1"/>
          </p:cNvSpPr>
          <p:nvPr>
            <p:ph type="sldNum" sz="quarter" idx="5"/>
          </p:nvPr>
        </p:nvSpPr>
        <p:spPr>
          <a:noFill/>
        </p:spPr>
        <p:txBody>
          <a:bodyPr/>
          <a:lstStyle/>
          <a:p>
            <a:fld id="{621447DA-7910-4D2A-B6C8-FA63C54BD293}" type="slidenum">
              <a:rPr lang="en-US" smtClean="0"/>
              <a:pPr/>
              <a:t>4</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5972864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031"/>
          <p:cNvSpPr>
            <a:spLocks noGrp="1" noChangeArrowheads="1"/>
          </p:cNvSpPr>
          <p:nvPr>
            <p:ph type="sldNum" sz="quarter" idx="5"/>
          </p:nvPr>
        </p:nvSpPr>
        <p:spPr>
          <a:noFill/>
        </p:spPr>
        <p:txBody>
          <a:bodyPr/>
          <a:lstStyle/>
          <a:p>
            <a:fld id="{3160C27D-C981-41AF-BA76-2FD5F4FC398A}" type="slidenum">
              <a:rPr lang="en-US" smtClean="0"/>
              <a:pPr/>
              <a:t>5</a:t>
            </a:fld>
            <a:endParaRPr 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031"/>
          <p:cNvSpPr>
            <a:spLocks noGrp="1" noChangeArrowheads="1"/>
          </p:cNvSpPr>
          <p:nvPr>
            <p:ph type="sldNum" sz="quarter" idx="5"/>
          </p:nvPr>
        </p:nvSpPr>
        <p:spPr>
          <a:noFill/>
        </p:spPr>
        <p:txBody>
          <a:bodyPr/>
          <a:lstStyle/>
          <a:p>
            <a:fld id="{EB64C828-B2DB-46CA-A781-0DDDDC4B7917}" type="slidenum">
              <a:rPr lang="en-US" smtClean="0"/>
              <a:pPr/>
              <a:t>7</a:t>
            </a:fld>
            <a:endParaRPr 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031"/>
          <p:cNvSpPr>
            <a:spLocks noGrp="1" noChangeArrowheads="1"/>
          </p:cNvSpPr>
          <p:nvPr>
            <p:ph type="sldNum" sz="quarter" idx="5"/>
          </p:nvPr>
        </p:nvSpPr>
        <p:spPr>
          <a:noFill/>
        </p:spPr>
        <p:txBody>
          <a:bodyPr/>
          <a:lstStyle/>
          <a:p>
            <a:fld id="{58699E2E-A3B9-4E8E-BD97-44A26501872C}" type="slidenum">
              <a:rPr lang="en-US" smtClean="0"/>
              <a:pPr/>
              <a:t>8</a:t>
            </a:fld>
            <a:endParaRPr 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031"/>
          <p:cNvSpPr>
            <a:spLocks noGrp="1" noChangeArrowheads="1"/>
          </p:cNvSpPr>
          <p:nvPr>
            <p:ph type="sldNum" sz="quarter" idx="5"/>
          </p:nvPr>
        </p:nvSpPr>
        <p:spPr>
          <a:noFill/>
        </p:spPr>
        <p:txBody>
          <a:bodyPr/>
          <a:lstStyle/>
          <a:p>
            <a:fld id="{F5A3CD32-4C1D-4886-95FD-B5269BF82B26}" type="slidenum">
              <a:rPr lang="en-US" smtClean="0"/>
              <a:pPr/>
              <a:t>9</a:t>
            </a:fld>
            <a:endParaRPr lang="en-US" smtClean="0"/>
          </a:p>
        </p:txBody>
      </p:sp>
      <p:sp>
        <p:nvSpPr>
          <p:cNvPr id="40963" name="Rectangle 2"/>
          <p:cNvSpPr>
            <a:spLocks noGrp="1" noRot="1" noChangeAspect="1" noChangeArrowheads="1" noTextEdit="1"/>
          </p:cNvSpPr>
          <p:nvPr>
            <p:ph type="sldImg"/>
          </p:nvPr>
        </p:nvSpPr>
        <p:spPr>
          <a:xfrm>
            <a:off x="1144588" y="687388"/>
            <a:ext cx="4568825" cy="3425825"/>
          </a:xfrm>
          <a:ln w="12700" cap="flat"/>
        </p:spPr>
      </p:sp>
      <p:sp>
        <p:nvSpPr>
          <p:cNvPr id="40964" name="Rectangle 3"/>
          <p:cNvSpPr>
            <a:spLocks noGrp="1" noChangeArrowheads="1"/>
          </p:cNvSpPr>
          <p:nvPr>
            <p:ph type="body" idx="1"/>
          </p:nvPr>
        </p:nvSpPr>
        <p:spPr>
          <a:noFill/>
          <a:ln/>
        </p:spPr>
        <p:txBody>
          <a:bodyPr lIns="92075" tIns="46038" rIns="92075" bIns="46038"/>
          <a:lstStyle/>
          <a:p>
            <a:pPr eaLnBrk="1" hangingPunct="1"/>
            <a:endParaRPr lang="en-US" dirty="0" smtClean="0"/>
          </a:p>
        </p:txBody>
      </p:sp>
    </p:spTree>
    <p:extLst>
      <p:ext uri="{BB962C8B-B14F-4D97-AF65-F5344CB8AC3E}">
        <p14:creationId xmlns:p14="http://schemas.microsoft.com/office/powerpoint/2010/main" val="32810714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031"/>
          <p:cNvSpPr>
            <a:spLocks noGrp="1" noChangeArrowheads="1"/>
          </p:cNvSpPr>
          <p:nvPr>
            <p:ph type="sldNum" sz="quarter" idx="5"/>
          </p:nvPr>
        </p:nvSpPr>
        <p:spPr>
          <a:noFill/>
        </p:spPr>
        <p:txBody>
          <a:bodyPr/>
          <a:lstStyle/>
          <a:p>
            <a:fld id="{F5A3CD32-4C1D-4886-95FD-B5269BF82B26}" type="slidenum">
              <a:rPr lang="en-US" smtClean="0"/>
              <a:pPr/>
              <a:t>10</a:t>
            </a:fld>
            <a:endParaRPr lang="en-US" smtClean="0"/>
          </a:p>
        </p:txBody>
      </p:sp>
      <p:sp>
        <p:nvSpPr>
          <p:cNvPr id="40963" name="Rectangle 2"/>
          <p:cNvSpPr>
            <a:spLocks noGrp="1" noRot="1" noChangeAspect="1" noChangeArrowheads="1" noTextEdit="1"/>
          </p:cNvSpPr>
          <p:nvPr>
            <p:ph type="sldImg"/>
          </p:nvPr>
        </p:nvSpPr>
        <p:spPr>
          <a:xfrm>
            <a:off x="1144588" y="687388"/>
            <a:ext cx="4568825" cy="3425825"/>
          </a:xfrm>
          <a:ln w="12700" cap="flat"/>
        </p:spPr>
      </p:sp>
      <p:sp>
        <p:nvSpPr>
          <p:cNvPr id="40964" name="Rectangle 3"/>
          <p:cNvSpPr>
            <a:spLocks noGrp="1" noChangeArrowheads="1"/>
          </p:cNvSpPr>
          <p:nvPr>
            <p:ph type="body" idx="1"/>
          </p:nvPr>
        </p:nvSpPr>
        <p:spPr>
          <a:noFill/>
          <a:ln/>
        </p:spPr>
        <p:txBody>
          <a:bodyPr lIns="92075" tIns="46038" rIns="92075" bIns="46038"/>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email">
            <a:lum bright="35000" contrast="-20000"/>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email">
            <a:lum bright="35000" contrast="-20000"/>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email">
            <a:extLst>
              <a:ext uri="{28A0092B-C50C-407E-A947-70E740481C1C}">
                <a14:useLocalDpi xmlns:a14="http://schemas.microsoft.com/office/drawing/2010/main"/>
              </a:ext>
            </a:extLst>
          </a:blip>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www.fda.gov/Drugs/InformationOnDrugs/ucm142438.htm" TargetMode="External"/><Relationship Id="rId3" Type="http://schemas.openxmlformats.org/officeDocument/2006/relationships/hyperlink" Target="https://aspe.hhs.gov/report/health-insurance-portability-and-accountability-act-1996" TargetMode="External"/><Relationship Id="rId7" Type="http://schemas.openxmlformats.org/officeDocument/2006/relationships/hyperlink" Target="http://www.ada.org/en/publications/cdt/"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hyperlink" Target="https://www.ama-assn.org/practice-management/cpt-current-procedural-terminology" TargetMode="External"/><Relationship Id="rId5" Type="http://schemas.openxmlformats.org/officeDocument/2006/relationships/hyperlink" Target="https://www.cms.gov/Medicare/Coding/MedHCPCSGenInfo/HCPCSCODINGPROCESS.html" TargetMode="External"/><Relationship Id="rId4" Type="http://schemas.openxmlformats.org/officeDocument/2006/relationships/hyperlink" Target="https://www.cms.gov/Medicare/Coding/ICD10/"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www.cms.gov/Regulations-and-Guidance/Administrative-Simplification/Transactions/TransactionsOverview.html" TargetMode="External"/><Relationship Id="rId3" Type="http://schemas.openxmlformats.org/officeDocument/2006/relationships/hyperlink" Target="https://aspe.hhs.gov/report/health-insurance-portability-and-accountability-act-1996" TargetMode="External"/><Relationship Id="rId7" Type="http://schemas.openxmlformats.org/officeDocument/2006/relationships/hyperlink" Target="https://www.cms.gov/Regulations-and-Guidance/Administrative-Simplification/Unique-Identifier/NPIs.html"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hyperlink" Target="https://www.irs.gov/businesses/small-businesses-self-employed/employer-id-numbers-eins" TargetMode="External"/><Relationship Id="rId5" Type="http://schemas.openxmlformats.org/officeDocument/2006/relationships/hyperlink" Target="https://www.cms.gov/Regulations-and-Guidance/Administrative-Simplification/Unique-Identifier/EIN.html" TargetMode="External"/><Relationship Id="rId4" Type="http://schemas.openxmlformats.org/officeDocument/2006/relationships/hyperlink" Target="https://www.cms.gov/Regulations-and-Guidance/Administrative-Simplification/Unique-Identifier/HPID.html"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hyperlink" Target="http://scap.nist.gov/hipaa/" TargetMode="External"/><Relationship Id="rId2" Type="http://schemas.openxmlformats.org/officeDocument/2006/relationships/hyperlink" Target="https://www.healthit.gov/providers-professionals/security-risk-assessment-tool" TargetMode="External"/><Relationship Id="rId1" Type="http://schemas.openxmlformats.org/officeDocument/2006/relationships/slideLayout" Target="../slideLayouts/slideLayout4.xml"/><Relationship Id="rId4" Type="http://schemas.openxmlformats.org/officeDocument/2006/relationships/hyperlink" Target="https://www.hhs.gov/ocr/privacy/hipaa/administrative/securityrule/rafinalguidance.html?language=es"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www.research.uci.edu/compliance/human-research-protections/researchers/privacy-and-confidentiality.html#privacy"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129"/>
          <p:cNvSpPr>
            <a:spLocks noGrp="1" noChangeArrowheads="1"/>
          </p:cNvSpPr>
          <p:nvPr>
            <p:ph type="sldNum" sz="quarter" idx="4294967295"/>
          </p:nvPr>
        </p:nvSpPr>
        <p:spPr>
          <a:xfrm>
            <a:off x="8077200" y="6361113"/>
            <a:ext cx="293688" cy="457200"/>
          </a:xfrm>
          <a:prstGeom prst="rect">
            <a:avLst/>
          </a:prstGeom>
          <a:noFill/>
        </p:spPr>
        <p:txBody>
          <a:bodyPr/>
          <a:lstStyle/>
          <a:p>
            <a:fld id="{3B9187AC-D90F-4249-9BF0-A150EC0FA289}" type="slidenum">
              <a:rPr lang="en-US" smtClean="0"/>
              <a:pPr/>
              <a:t>1</a:t>
            </a:fld>
            <a:endParaRPr lang="en-US" dirty="0" smtClean="0"/>
          </a:p>
        </p:txBody>
      </p:sp>
      <p:sp>
        <p:nvSpPr>
          <p:cNvPr id="3075" name="Text Box 3"/>
          <p:cNvSpPr txBox="1">
            <a:spLocks noChangeArrowheads="1"/>
          </p:cNvSpPr>
          <p:nvPr/>
        </p:nvSpPr>
        <p:spPr bwMode="auto">
          <a:xfrm>
            <a:off x="990600" y="6172200"/>
            <a:ext cx="7543800" cy="336550"/>
          </a:xfrm>
          <a:prstGeom prst="rect">
            <a:avLst/>
          </a:prstGeom>
          <a:noFill/>
          <a:ln w="9525">
            <a:noFill/>
            <a:miter lim="800000"/>
            <a:headEnd/>
            <a:tailEnd/>
          </a:ln>
        </p:spPr>
        <p:txBody>
          <a:bodyPr>
            <a:spAutoFit/>
          </a:bodyPr>
          <a:lstStyle/>
          <a:p>
            <a:pPr algn="ctr" eaLnBrk="0" hangingPunct="0"/>
            <a:r>
              <a:rPr lang="en-US" sz="1600" dirty="0"/>
              <a:t>This document is intended solely for the use of N737. Not for distribution</a:t>
            </a:r>
          </a:p>
        </p:txBody>
      </p:sp>
      <p:sp>
        <p:nvSpPr>
          <p:cNvPr id="3076" name="Text Box 4"/>
          <p:cNvSpPr txBox="1">
            <a:spLocks noChangeArrowheads="1"/>
          </p:cNvSpPr>
          <p:nvPr/>
        </p:nvSpPr>
        <p:spPr bwMode="auto">
          <a:xfrm>
            <a:off x="1143000" y="1552241"/>
            <a:ext cx="7543800" cy="946150"/>
          </a:xfrm>
          <a:prstGeom prst="rect">
            <a:avLst/>
          </a:prstGeom>
          <a:noFill/>
          <a:ln w="9525">
            <a:noFill/>
            <a:miter lim="800000"/>
            <a:headEnd/>
            <a:tailEnd/>
          </a:ln>
        </p:spPr>
        <p:txBody>
          <a:bodyPr>
            <a:spAutoFit/>
          </a:bodyPr>
          <a:lstStyle/>
          <a:p>
            <a:pPr algn="ctr">
              <a:spcBef>
                <a:spcPct val="50000"/>
              </a:spcBef>
            </a:pPr>
            <a:r>
              <a:rPr lang="en-US" sz="2800" dirty="0">
                <a:solidFill>
                  <a:schemeClr val="tx2"/>
                </a:solidFill>
              </a:rPr>
              <a:t>NURS 737: Concepts in Nursing Informatics</a:t>
            </a:r>
            <a:br>
              <a:rPr lang="en-US" sz="2800" dirty="0">
                <a:solidFill>
                  <a:schemeClr val="tx2"/>
                </a:solidFill>
              </a:rPr>
            </a:br>
            <a:r>
              <a:rPr lang="en-US" sz="2800" dirty="0">
                <a:solidFill>
                  <a:schemeClr val="tx2"/>
                </a:solidFill>
              </a:rPr>
              <a:t>Module </a:t>
            </a:r>
            <a:r>
              <a:rPr lang="en-US" sz="2800" dirty="0" smtClean="0">
                <a:solidFill>
                  <a:schemeClr val="tx2"/>
                </a:solidFill>
              </a:rPr>
              <a:t>2, </a:t>
            </a:r>
            <a:r>
              <a:rPr lang="en-US" sz="2800" dirty="0">
                <a:solidFill>
                  <a:schemeClr val="tx2"/>
                </a:solidFill>
              </a:rPr>
              <a:t>Subtopic 3</a:t>
            </a:r>
          </a:p>
        </p:txBody>
      </p:sp>
      <p:sp>
        <p:nvSpPr>
          <p:cNvPr id="3077" name="Rectangle 5"/>
          <p:cNvSpPr>
            <a:spLocks noChangeArrowheads="1"/>
          </p:cNvSpPr>
          <p:nvPr/>
        </p:nvSpPr>
        <p:spPr bwMode="auto">
          <a:xfrm>
            <a:off x="1014663" y="2971800"/>
            <a:ext cx="7543800" cy="1371600"/>
          </a:xfrm>
          <a:prstGeom prst="rect">
            <a:avLst/>
          </a:prstGeom>
          <a:noFill/>
          <a:ln w="9525">
            <a:noFill/>
            <a:miter lim="800000"/>
            <a:headEnd/>
            <a:tailEnd/>
          </a:ln>
        </p:spPr>
        <p:txBody>
          <a:bodyPr anchor="ctr"/>
          <a:lstStyle/>
          <a:p>
            <a:pPr algn="ctr"/>
            <a:r>
              <a:rPr lang="en-US" sz="4000" dirty="0"/>
              <a:t>Privacy, Confidentiality, Security, and HIPAA</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228600" y="898189"/>
            <a:ext cx="8686800" cy="5829930"/>
          </a:xfrm>
          <a:noFill/>
        </p:spPr>
        <p:txBody>
          <a:bodyPr lIns="92075" tIns="46038" rIns="92075" bIns="46038"/>
          <a:lstStyle/>
          <a:p>
            <a:pPr eaLnBrk="1" hangingPunct="1">
              <a:lnSpc>
                <a:spcPct val="90000"/>
              </a:lnSpc>
            </a:pPr>
            <a:r>
              <a:rPr lang="en-US" sz="2800" dirty="0" smtClean="0">
                <a:solidFill>
                  <a:schemeClr val="tx1"/>
                </a:solidFill>
                <a:cs typeface="Arial" pitchFamily="34" charset="0"/>
              </a:rPr>
              <a:t>Code Sets</a:t>
            </a:r>
          </a:p>
          <a:p>
            <a:pPr lvl="1"/>
            <a:r>
              <a:rPr lang="en-US" sz="2400" dirty="0">
                <a:cs typeface="Arial" pitchFamily="34" charset="0"/>
              </a:rPr>
              <a:t>Under HIPAA, HHS adopted specific code sets for diagnoses and procedures used in all </a:t>
            </a:r>
            <a:r>
              <a:rPr lang="en-US" sz="2400" dirty="0" smtClean="0">
                <a:cs typeface="Arial" pitchFamily="34" charset="0"/>
              </a:rPr>
              <a:t>transactions.</a:t>
            </a:r>
          </a:p>
          <a:p>
            <a:pPr lvl="1"/>
            <a:r>
              <a:rPr lang="en-US" dirty="0" smtClean="0"/>
              <a:t>Code </a:t>
            </a:r>
            <a:r>
              <a:rPr lang="en-US" dirty="0"/>
              <a:t>sets classify medical:</a:t>
            </a:r>
          </a:p>
          <a:p>
            <a:pPr lvl="2"/>
            <a:r>
              <a:rPr lang="en-US" dirty="0" smtClean="0"/>
              <a:t>Diagnoses; Procedures; Diagnostic tests; Treatments; Equipment </a:t>
            </a:r>
            <a:r>
              <a:rPr lang="en-US" dirty="0"/>
              <a:t>and </a:t>
            </a:r>
            <a:r>
              <a:rPr lang="en-US" dirty="0" smtClean="0"/>
              <a:t>supplies</a:t>
            </a:r>
          </a:p>
          <a:p>
            <a:pPr lvl="2"/>
            <a:r>
              <a:rPr lang="en-US" dirty="0" smtClean="0"/>
              <a:t>They </a:t>
            </a:r>
            <a:r>
              <a:rPr lang="en-US" dirty="0"/>
              <a:t>inform diverse health care functions, from billing to tracking public health.</a:t>
            </a:r>
          </a:p>
          <a:p>
            <a:pPr lvl="1"/>
            <a:r>
              <a:rPr lang="en-US" dirty="0" smtClean="0"/>
              <a:t>Code </a:t>
            </a:r>
            <a:r>
              <a:rPr lang="en-US" dirty="0"/>
              <a:t>sets outlined in </a:t>
            </a:r>
            <a:r>
              <a:rPr lang="en-US" dirty="0">
                <a:hlinkClick r:id="rId3"/>
              </a:rPr>
              <a:t>HIPAA</a:t>
            </a:r>
            <a:r>
              <a:rPr lang="en-US" dirty="0"/>
              <a:t> </a:t>
            </a:r>
            <a:r>
              <a:rPr lang="en-US" dirty="0" smtClean="0"/>
              <a:t>include</a:t>
            </a:r>
            <a:r>
              <a:rPr lang="en-US" dirty="0"/>
              <a:t>:</a:t>
            </a:r>
          </a:p>
          <a:p>
            <a:pPr lvl="2"/>
            <a:r>
              <a:rPr lang="en-US" sz="2000" dirty="0">
                <a:hlinkClick r:id="rId4"/>
              </a:rPr>
              <a:t>ICD-10 – International Classification of Diseases, 10</a:t>
            </a:r>
            <a:r>
              <a:rPr lang="en-US" sz="2000" baseline="30000" dirty="0">
                <a:hlinkClick r:id="rId4"/>
              </a:rPr>
              <a:t>th</a:t>
            </a:r>
            <a:r>
              <a:rPr lang="en-US" sz="2000" dirty="0">
                <a:hlinkClick r:id="rId4"/>
              </a:rPr>
              <a:t> edition</a:t>
            </a:r>
            <a:endParaRPr lang="en-US" sz="2000" dirty="0"/>
          </a:p>
          <a:p>
            <a:pPr lvl="2"/>
            <a:r>
              <a:rPr lang="en-US" sz="2000" dirty="0">
                <a:hlinkClick r:id="rId5"/>
              </a:rPr>
              <a:t>Health Care Common Procedure Coding System (HCPCS)</a:t>
            </a:r>
            <a:endParaRPr lang="en-US" sz="2000" dirty="0"/>
          </a:p>
          <a:p>
            <a:pPr lvl="2"/>
            <a:r>
              <a:rPr lang="en-US" sz="2000" dirty="0">
                <a:hlinkClick r:id="rId6"/>
              </a:rPr>
              <a:t>CPT-Current Procedure Terminology</a:t>
            </a:r>
            <a:endParaRPr lang="en-US" sz="2000" dirty="0"/>
          </a:p>
          <a:p>
            <a:pPr lvl="2"/>
            <a:r>
              <a:rPr lang="en-US" sz="2000" dirty="0">
                <a:hlinkClick r:id="rId7"/>
              </a:rPr>
              <a:t>CDT – Code on Dental Procedures and Nomenclature</a:t>
            </a:r>
            <a:endParaRPr lang="en-US" sz="2000" dirty="0"/>
          </a:p>
          <a:p>
            <a:pPr lvl="2"/>
            <a:r>
              <a:rPr lang="en-US" sz="2000" dirty="0">
                <a:hlinkClick r:id="rId8"/>
              </a:rPr>
              <a:t>NDC – National Drug Codes</a:t>
            </a:r>
            <a:r>
              <a:rPr lang="en-US" sz="2000" dirty="0"/>
              <a:t> </a:t>
            </a:r>
          </a:p>
          <a:p>
            <a:pPr marL="0" lvl="0" indent="0" algn="ctr">
              <a:buNone/>
            </a:pPr>
            <a:r>
              <a:rPr lang="en-US" sz="1600" i="1" dirty="0">
                <a:solidFill>
                  <a:srgbClr val="000000"/>
                </a:solidFill>
                <a:cs typeface="Arial" pitchFamily="34" charset="0"/>
              </a:rPr>
              <a:t>(https://www.cms.gov/Regulations-and-Guidance/Administrative-Simplification/Code-Sets/index.html)</a:t>
            </a:r>
          </a:p>
        </p:txBody>
      </p:sp>
      <p:sp>
        <p:nvSpPr>
          <p:cNvPr id="4" name="Rectangle 1129"/>
          <p:cNvSpPr txBox="1">
            <a:spLocks noChangeArrowheads="1"/>
          </p:cNvSpPr>
          <p:nvPr/>
        </p:nvSpPr>
        <p:spPr>
          <a:xfrm>
            <a:off x="7924800" y="6361113"/>
            <a:ext cx="446088" cy="457200"/>
          </a:xfrm>
          <a:prstGeom prst="rect">
            <a:avLst/>
          </a:prstGeom>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9187AC-D90F-4249-9BF0-A150EC0FA289}"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Rectangle 2"/>
          <p:cNvSpPr txBox="1">
            <a:spLocks noChangeArrowheads="1"/>
          </p:cNvSpPr>
          <p:nvPr/>
        </p:nvSpPr>
        <p:spPr>
          <a:xfrm>
            <a:off x="0" y="228600"/>
            <a:ext cx="9144000" cy="443198"/>
          </a:xfrm>
          <a:prstGeom prst="rect">
            <a:avLst/>
          </a:prstGeom>
        </p:spPr>
        <p:txBody>
          <a:bodyPr vert="horz" wrap="square" lIns="0" tIns="0" rIns="0" bIns="0" rtlCol="0" anchor="t">
            <a:spAutoFit/>
          </a:bodyPr>
          <a:lstStyle/>
          <a:p>
            <a:pPr algn="ctr" defTabSz="914363">
              <a:lnSpc>
                <a:spcPct val="90000"/>
              </a:lnSpc>
              <a:spcBef>
                <a:spcPct val="0"/>
              </a:spcBef>
              <a:defRPr/>
            </a:pPr>
            <a:r>
              <a:rPr kumimoji="0" lang="en-US" sz="3200" b="1" i="0" u="none" strike="noStrike" kern="1200" cap="none" spc="-150" normalizeH="0" baseline="0" noProof="0" dirty="0" smtClean="0">
                <a:ln w="3175">
                  <a:noFill/>
                </a:ln>
                <a:solidFill>
                  <a:schemeClr val="tx1"/>
                </a:solidFill>
                <a:effectLst/>
                <a:uLnTx/>
                <a:uFillTx/>
                <a:cs typeface="Arial" pitchFamily="34" charset="0"/>
              </a:rPr>
              <a:t>HIPAA: </a:t>
            </a:r>
            <a:r>
              <a:rPr lang="en-US" sz="3200" b="1" dirty="0">
                <a:cs typeface="Arial" pitchFamily="34" charset="0"/>
              </a:rPr>
              <a:t>Electronic transactions and code sets </a:t>
            </a:r>
            <a:r>
              <a:rPr lang="en-US" sz="3200" b="1" dirty="0" smtClean="0">
                <a:cs typeface="Arial" pitchFamily="34" charset="0"/>
              </a:rPr>
              <a:t>standards</a:t>
            </a:r>
            <a:endParaRPr kumimoji="0" lang="en-US" sz="3200" b="1" i="0" u="none" strike="noStrike" kern="1200" cap="none" spc="-150" normalizeH="0" baseline="0" noProof="0" dirty="0" smtClean="0">
              <a:ln w="3175">
                <a:noFill/>
              </a:ln>
              <a:solidFill>
                <a:schemeClr val="tx1"/>
              </a:solidFill>
              <a:effectLst/>
              <a:uLnTx/>
              <a:uFillTx/>
              <a:cs typeface="Arial" pitchFamily="34"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228600" y="898189"/>
            <a:ext cx="8686800" cy="4500336"/>
          </a:xfrm>
          <a:noFill/>
        </p:spPr>
        <p:txBody>
          <a:bodyPr lIns="92075" tIns="46038" rIns="92075" bIns="46038"/>
          <a:lstStyle/>
          <a:p>
            <a:pPr eaLnBrk="1" hangingPunct="1">
              <a:lnSpc>
                <a:spcPct val="90000"/>
              </a:lnSpc>
            </a:pPr>
            <a:r>
              <a:rPr lang="en-US" sz="2800" dirty="0">
                <a:cs typeface="Arial" pitchFamily="34" charset="0"/>
              </a:rPr>
              <a:t>U</a:t>
            </a:r>
            <a:r>
              <a:rPr lang="en-US" sz="2800" dirty="0" smtClean="0">
                <a:solidFill>
                  <a:schemeClr val="tx1"/>
                </a:solidFill>
                <a:cs typeface="Arial" pitchFamily="34" charset="0"/>
              </a:rPr>
              <a:t>nique Identifiers: </a:t>
            </a:r>
            <a:r>
              <a:rPr lang="en-US" sz="2800" u="sng" dirty="0" smtClean="0">
                <a:hlinkClick r:id="rId3"/>
              </a:rPr>
              <a:t>HIPAA</a:t>
            </a:r>
            <a:r>
              <a:rPr lang="en-US" sz="2800" dirty="0" smtClean="0"/>
              <a:t> </a:t>
            </a:r>
            <a:r>
              <a:rPr lang="en-US" sz="2800" dirty="0"/>
              <a:t>establishes and requires unique identifiers for:</a:t>
            </a:r>
          </a:p>
          <a:p>
            <a:pPr lvl="1"/>
            <a:r>
              <a:rPr lang="en-US" sz="2000" dirty="0"/>
              <a:t>Health plans – </a:t>
            </a:r>
            <a:r>
              <a:rPr lang="en-US" sz="2000" dirty="0">
                <a:hlinkClick r:id="rId4" tooltip="HPID"/>
              </a:rPr>
              <a:t>HPID, or Health Plan Identifier</a:t>
            </a:r>
            <a:r>
              <a:rPr lang="en-US" sz="2000" dirty="0"/>
              <a:t>, is a standard, unique identifier for health plans </a:t>
            </a:r>
          </a:p>
          <a:p>
            <a:pPr lvl="1"/>
            <a:r>
              <a:rPr lang="en-US" sz="2000" dirty="0"/>
              <a:t>Employers – </a:t>
            </a:r>
            <a:r>
              <a:rPr lang="en-US" sz="2000" dirty="0">
                <a:hlinkClick r:id="rId5" tooltip="EIN"/>
              </a:rPr>
              <a:t>EIN, or Employer Identification Number</a:t>
            </a:r>
            <a:r>
              <a:rPr lang="en-US" sz="2000" dirty="0"/>
              <a:t>, is issued by the </a:t>
            </a:r>
            <a:r>
              <a:rPr lang="en-US" sz="2000" dirty="0">
                <a:hlinkClick r:id="rId6"/>
              </a:rPr>
              <a:t>Internal Revenue Service</a:t>
            </a:r>
            <a:r>
              <a:rPr lang="en-US" sz="2000" dirty="0"/>
              <a:t> and is used to identify employers in electronic transactions </a:t>
            </a:r>
          </a:p>
          <a:p>
            <a:pPr lvl="1"/>
            <a:r>
              <a:rPr lang="en-US" sz="2000" dirty="0"/>
              <a:t>Providers – </a:t>
            </a:r>
            <a:r>
              <a:rPr lang="en-US" sz="2000" dirty="0">
                <a:hlinkClick r:id="rId7" tooltip="NPIs"/>
              </a:rPr>
              <a:t>NPI, or National Provider Identifier</a:t>
            </a:r>
            <a:r>
              <a:rPr lang="en-US" sz="2000" dirty="0"/>
              <a:t>, is a unique 10-digit number used to identify health care providers</a:t>
            </a:r>
          </a:p>
          <a:p>
            <a:pPr lvl="1"/>
            <a:r>
              <a:rPr lang="en-US" sz="2000" dirty="0"/>
              <a:t>Patients – There is no adopted standard to identify patients</a:t>
            </a:r>
          </a:p>
          <a:p>
            <a:r>
              <a:rPr lang="en-US" sz="2400" dirty="0"/>
              <a:t>NPIs and EINs must be used on all HIPAA </a:t>
            </a:r>
            <a:r>
              <a:rPr lang="en-US" sz="2400" dirty="0">
                <a:hlinkClick r:id="rId8" tooltip="Transactions Overview"/>
              </a:rPr>
              <a:t>transactions</a:t>
            </a:r>
            <a:r>
              <a:rPr lang="en-US" sz="2400" dirty="0"/>
              <a:t>.</a:t>
            </a:r>
          </a:p>
          <a:p>
            <a:pPr marL="0" lvl="0" indent="0">
              <a:buNone/>
            </a:pPr>
            <a:endParaRPr lang="en-US" sz="1600" i="1" dirty="0" smtClean="0">
              <a:solidFill>
                <a:srgbClr val="000000"/>
              </a:solidFill>
              <a:cs typeface="Arial" pitchFamily="34" charset="0"/>
            </a:endParaRPr>
          </a:p>
          <a:p>
            <a:pPr marL="0" lvl="0" indent="0" algn="ctr">
              <a:buNone/>
            </a:pPr>
            <a:r>
              <a:rPr lang="en-US" sz="1600" i="1" dirty="0">
                <a:solidFill>
                  <a:srgbClr val="000000"/>
                </a:solidFill>
                <a:cs typeface="Arial" pitchFamily="34" charset="0"/>
              </a:rPr>
              <a:t>(https://www.cms.gov/Regulations-and-Guidance/Administrative-Simplification/Unique-Identifier/UniqueIdentifiersOverview.html)</a:t>
            </a:r>
          </a:p>
        </p:txBody>
      </p:sp>
      <p:sp>
        <p:nvSpPr>
          <p:cNvPr id="4" name="Rectangle 1129"/>
          <p:cNvSpPr txBox="1">
            <a:spLocks noChangeArrowheads="1"/>
          </p:cNvSpPr>
          <p:nvPr/>
        </p:nvSpPr>
        <p:spPr>
          <a:xfrm>
            <a:off x="7924800" y="6361113"/>
            <a:ext cx="446088" cy="457200"/>
          </a:xfrm>
          <a:prstGeom prst="rect">
            <a:avLst/>
          </a:prstGeom>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9187AC-D90F-4249-9BF0-A150EC0FA289}"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Rectangle 2"/>
          <p:cNvSpPr txBox="1">
            <a:spLocks noChangeArrowheads="1"/>
          </p:cNvSpPr>
          <p:nvPr/>
        </p:nvSpPr>
        <p:spPr>
          <a:xfrm>
            <a:off x="0" y="228600"/>
            <a:ext cx="9144000" cy="443198"/>
          </a:xfrm>
          <a:prstGeom prst="rect">
            <a:avLst/>
          </a:prstGeom>
        </p:spPr>
        <p:txBody>
          <a:bodyPr vert="horz" wrap="square" lIns="0" tIns="0" rIns="0" bIns="0" rtlCol="0" anchor="t">
            <a:spAutoFit/>
          </a:bodyPr>
          <a:lstStyle/>
          <a:p>
            <a:pPr algn="ctr" defTabSz="914363">
              <a:lnSpc>
                <a:spcPct val="90000"/>
              </a:lnSpc>
              <a:spcBef>
                <a:spcPct val="0"/>
              </a:spcBef>
              <a:defRPr/>
            </a:pPr>
            <a:r>
              <a:rPr kumimoji="0" lang="en-US" sz="3200" b="1" i="0" u="none" strike="noStrike" kern="1200" cap="none" spc="-150" normalizeH="0" baseline="0" noProof="0" dirty="0" smtClean="0">
                <a:ln w="3175">
                  <a:noFill/>
                </a:ln>
                <a:solidFill>
                  <a:schemeClr val="tx1"/>
                </a:solidFill>
                <a:effectLst/>
                <a:uLnTx/>
                <a:uFillTx/>
                <a:cs typeface="Arial" pitchFamily="34" charset="0"/>
              </a:rPr>
              <a:t>HIPAA: </a:t>
            </a:r>
            <a:r>
              <a:rPr lang="en-US" sz="3200" b="1" dirty="0">
                <a:cs typeface="Arial" pitchFamily="34" charset="0"/>
              </a:rPr>
              <a:t>Electronic transactions and code sets </a:t>
            </a:r>
            <a:r>
              <a:rPr lang="en-US" sz="3200" b="1" dirty="0" smtClean="0">
                <a:cs typeface="Arial" pitchFamily="34" charset="0"/>
              </a:rPr>
              <a:t>standards</a:t>
            </a:r>
            <a:endParaRPr kumimoji="0" lang="en-US" sz="3200" b="1" i="0" u="none" strike="noStrike" kern="1200" cap="none" spc="-150" normalizeH="0" baseline="0" noProof="0" dirty="0" smtClean="0">
              <a:ln w="3175">
                <a:noFill/>
              </a:ln>
              <a:solidFill>
                <a:schemeClr val="tx1"/>
              </a:solidFill>
              <a:effectLst/>
              <a:uLnTx/>
              <a:uFillTx/>
              <a:cs typeface="Arial" pitchFamily="34" charset="0"/>
            </a:endParaRPr>
          </a:p>
        </p:txBody>
      </p:sp>
    </p:spTree>
    <p:extLst>
      <p:ext uri="{BB962C8B-B14F-4D97-AF65-F5344CB8AC3E}">
        <p14:creationId xmlns:p14="http://schemas.microsoft.com/office/powerpoint/2010/main" val="1469746409"/>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28600" y="228600"/>
            <a:ext cx="8382000" cy="498598"/>
          </a:xfrm>
        </p:spPr>
        <p:txBody>
          <a:bodyPr/>
          <a:lstStyle/>
          <a:p>
            <a:pPr algn="ctr" eaLnBrk="1" hangingPunct="1"/>
            <a:r>
              <a:rPr lang="en-US" sz="3600" b="1" dirty="0" smtClean="0">
                <a:solidFill>
                  <a:schemeClr val="tx1"/>
                </a:solidFill>
                <a:effectLst/>
                <a:latin typeface="+mn-lt"/>
                <a:cs typeface="Arial" pitchFamily="34" charset="0"/>
              </a:rPr>
              <a:t>Privacy Rules</a:t>
            </a:r>
          </a:p>
        </p:txBody>
      </p:sp>
      <p:sp>
        <p:nvSpPr>
          <p:cNvPr id="18435" name="Rectangle 3"/>
          <p:cNvSpPr>
            <a:spLocks noGrp="1" noChangeArrowheads="1"/>
          </p:cNvSpPr>
          <p:nvPr>
            <p:ph type="body" idx="1"/>
          </p:nvPr>
        </p:nvSpPr>
        <p:spPr>
          <a:xfrm>
            <a:off x="114300" y="900754"/>
            <a:ext cx="8610600" cy="5823133"/>
          </a:xfrm>
        </p:spPr>
        <p:txBody>
          <a:bodyPr/>
          <a:lstStyle/>
          <a:p>
            <a:r>
              <a:rPr lang="en-US" sz="2800" dirty="0">
                <a:solidFill>
                  <a:srgbClr val="FF0000"/>
                </a:solidFill>
              </a:rPr>
              <a:t>The HIPAA Privacy Rule </a:t>
            </a:r>
            <a:r>
              <a:rPr lang="en-US" sz="2800" dirty="0"/>
              <a:t>establishes national standards to protect individuals’ medical records and other personal health information </a:t>
            </a:r>
            <a:r>
              <a:rPr lang="en-US" sz="2800" dirty="0" smtClean="0"/>
              <a:t>(PHI) and </a:t>
            </a:r>
            <a:r>
              <a:rPr lang="en-US" sz="2800" dirty="0"/>
              <a:t>applies to health plans, health care clearinghouses, and those health care providers </a:t>
            </a:r>
            <a:r>
              <a:rPr lang="en-US" sz="2800" dirty="0">
                <a:solidFill>
                  <a:srgbClr val="FF0000"/>
                </a:solidFill>
              </a:rPr>
              <a:t>that conduct certain health care transactions electronically.  </a:t>
            </a:r>
            <a:endParaRPr lang="en-US" sz="2800" dirty="0" smtClean="0">
              <a:solidFill>
                <a:srgbClr val="FF0000"/>
              </a:solidFill>
            </a:endParaRPr>
          </a:p>
          <a:p>
            <a:r>
              <a:rPr lang="en-US" sz="2800" dirty="0" smtClean="0"/>
              <a:t>The </a:t>
            </a:r>
            <a:r>
              <a:rPr lang="en-US" sz="2800" dirty="0"/>
              <a:t>Rule requires appropriate safeguards to protect the privacy of </a:t>
            </a:r>
            <a:r>
              <a:rPr lang="en-US" sz="2800" dirty="0" smtClean="0"/>
              <a:t>PHI, </a:t>
            </a:r>
            <a:r>
              <a:rPr lang="en-US" sz="2800" dirty="0"/>
              <a:t>and sets limits and conditions on the </a:t>
            </a:r>
            <a:r>
              <a:rPr lang="en-US" sz="2800" dirty="0">
                <a:solidFill>
                  <a:srgbClr val="FF0000"/>
                </a:solidFill>
              </a:rPr>
              <a:t>uses and disclosures </a:t>
            </a:r>
            <a:r>
              <a:rPr lang="en-US" sz="2800" dirty="0"/>
              <a:t>that may be made of such information without </a:t>
            </a:r>
            <a:r>
              <a:rPr lang="en-US" sz="2800" dirty="0">
                <a:solidFill>
                  <a:srgbClr val="FF0000"/>
                </a:solidFill>
              </a:rPr>
              <a:t>patient authorization</a:t>
            </a:r>
            <a:r>
              <a:rPr lang="en-US" sz="2800" dirty="0"/>
              <a:t>. </a:t>
            </a:r>
            <a:endParaRPr lang="en-US" sz="2800" dirty="0" smtClean="0"/>
          </a:p>
          <a:p>
            <a:r>
              <a:rPr lang="en-US" sz="2800" dirty="0" smtClean="0"/>
              <a:t>The </a:t>
            </a:r>
            <a:r>
              <a:rPr lang="en-US" sz="2800" dirty="0"/>
              <a:t>Rule </a:t>
            </a:r>
            <a:r>
              <a:rPr lang="en-US" sz="2800" dirty="0">
                <a:solidFill>
                  <a:srgbClr val="FF0000"/>
                </a:solidFill>
              </a:rPr>
              <a:t>also gives patients rights over their health information</a:t>
            </a:r>
            <a:r>
              <a:rPr lang="en-US" sz="2800" dirty="0"/>
              <a:t>, including rights to examine and obtain a copy of their health records, and to request corrections</a:t>
            </a:r>
            <a:r>
              <a:rPr lang="en-US" sz="2800" dirty="0" smtClean="0"/>
              <a:t>.</a:t>
            </a:r>
          </a:p>
          <a:p>
            <a:pPr marL="0" indent="0" algn="ctr">
              <a:buNone/>
            </a:pPr>
            <a:endParaRPr lang="en-US" sz="1200" dirty="0" smtClean="0">
              <a:cs typeface="Arial" pitchFamily="34" charset="0"/>
            </a:endParaRPr>
          </a:p>
          <a:p>
            <a:pPr marL="0" indent="0" algn="ctr">
              <a:buNone/>
            </a:pPr>
            <a:r>
              <a:rPr lang="en-US" sz="1800" dirty="0" smtClean="0">
                <a:cs typeface="Arial" pitchFamily="34" charset="0"/>
              </a:rPr>
              <a:t>(https</a:t>
            </a:r>
            <a:r>
              <a:rPr lang="en-US" sz="1800" dirty="0">
                <a:cs typeface="Arial" pitchFamily="34" charset="0"/>
              </a:rPr>
              <a:t>://</a:t>
            </a:r>
            <a:r>
              <a:rPr lang="en-US" sz="1800" dirty="0" smtClean="0">
                <a:cs typeface="Arial" pitchFamily="34" charset="0"/>
              </a:rPr>
              <a:t>www.hhs.gov/hipaa/for-professionals/privacy/index.html)</a:t>
            </a:r>
            <a:endParaRPr lang="en-US" sz="1800" dirty="0">
              <a:solidFill>
                <a:schemeClr val="tx1"/>
              </a:solidFill>
              <a:cs typeface="Arial" pitchFamily="34" charset="0"/>
            </a:endParaRPr>
          </a:p>
        </p:txBody>
      </p:sp>
      <p:sp>
        <p:nvSpPr>
          <p:cNvPr id="4" name="Rectangle 1129"/>
          <p:cNvSpPr txBox="1">
            <a:spLocks noChangeArrowheads="1"/>
          </p:cNvSpPr>
          <p:nvPr/>
        </p:nvSpPr>
        <p:spPr>
          <a:xfrm>
            <a:off x="7924800" y="6361113"/>
            <a:ext cx="446088" cy="457200"/>
          </a:xfrm>
          <a:prstGeom prst="rect">
            <a:avLst/>
          </a:prstGeom>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9187AC-D90F-4249-9BF0-A150EC0FA289}"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243102401"/>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190500" y="914400"/>
            <a:ext cx="8763000" cy="5927777"/>
          </a:xfrm>
        </p:spPr>
        <p:txBody>
          <a:bodyPr/>
          <a:lstStyle/>
          <a:p>
            <a:pPr eaLnBrk="1" hangingPunct="1">
              <a:lnSpc>
                <a:spcPct val="90000"/>
              </a:lnSpc>
            </a:pPr>
            <a:r>
              <a:rPr lang="en-US" sz="2800" dirty="0" smtClean="0">
                <a:solidFill>
                  <a:schemeClr val="tx1"/>
                </a:solidFill>
                <a:cs typeface="Arial" pitchFamily="34" charset="0"/>
              </a:rPr>
              <a:t>Business Associates</a:t>
            </a:r>
          </a:p>
          <a:p>
            <a:pPr lvl="1"/>
            <a:r>
              <a:rPr lang="en-US" sz="2400" dirty="0"/>
              <a:t>By law, the HIPAA Privacy Rule applies only to </a:t>
            </a:r>
            <a:r>
              <a:rPr lang="en-US" sz="2400" dirty="0">
                <a:solidFill>
                  <a:srgbClr val="FF0000"/>
                </a:solidFill>
              </a:rPr>
              <a:t>covered entities </a:t>
            </a:r>
            <a:r>
              <a:rPr lang="en-US" sz="2400" dirty="0" smtClean="0"/>
              <a:t>– </a:t>
            </a:r>
            <a:r>
              <a:rPr lang="en-US" sz="2400" dirty="0"/>
              <a:t>health plans, health care clearinghouses, and certain health care </a:t>
            </a:r>
            <a:r>
              <a:rPr lang="en-US" sz="2400" dirty="0" smtClean="0"/>
              <a:t>providers.</a:t>
            </a:r>
          </a:p>
          <a:p>
            <a:pPr lvl="1"/>
            <a:r>
              <a:rPr lang="en-US" sz="2400" dirty="0" smtClean="0"/>
              <a:t>Health </a:t>
            </a:r>
            <a:r>
              <a:rPr lang="en-US" sz="2400" dirty="0"/>
              <a:t>care providers and health plans </a:t>
            </a:r>
            <a:r>
              <a:rPr lang="en-US" sz="2400" dirty="0" smtClean="0"/>
              <a:t>often </a:t>
            </a:r>
            <a:r>
              <a:rPr lang="en-US" sz="2400" dirty="0"/>
              <a:t>use the services of </a:t>
            </a:r>
            <a:r>
              <a:rPr lang="en-US" sz="2400" dirty="0" smtClean="0"/>
              <a:t>other </a:t>
            </a:r>
            <a:r>
              <a:rPr lang="en-US" sz="2400" dirty="0"/>
              <a:t>persons or businesses. The Privacy Rule allows covered providers and health plans </a:t>
            </a:r>
            <a:r>
              <a:rPr lang="en-US" sz="2400" dirty="0">
                <a:solidFill>
                  <a:srgbClr val="FF0000"/>
                </a:solidFill>
              </a:rPr>
              <a:t>to </a:t>
            </a:r>
            <a:r>
              <a:rPr lang="en-US" sz="2400" dirty="0" smtClean="0">
                <a:solidFill>
                  <a:srgbClr val="FF0000"/>
                </a:solidFill>
              </a:rPr>
              <a:t>disclose PHI </a:t>
            </a:r>
            <a:r>
              <a:rPr lang="en-US" sz="2400" dirty="0"/>
              <a:t>to these “</a:t>
            </a:r>
            <a:r>
              <a:rPr lang="en-US" sz="2400" dirty="0">
                <a:solidFill>
                  <a:srgbClr val="FF0000"/>
                </a:solidFill>
              </a:rPr>
              <a:t>business associates</a:t>
            </a:r>
            <a:r>
              <a:rPr lang="en-US" sz="2400" dirty="0" smtClean="0"/>
              <a:t>” (BA) </a:t>
            </a:r>
            <a:r>
              <a:rPr lang="en-US" sz="2400" dirty="0"/>
              <a:t>if </a:t>
            </a:r>
            <a:r>
              <a:rPr lang="en-US" sz="2400" dirty="0" smtClean="0"/>
              <a:t>they  </a:t>
            </a:r>
            <a:r>
              <a:rPr lang="en-US" sz="2400" dirty="0"/>
              <a:t>obtain satisfactory assurances that the </a:t>
            </a:r>
            <a:r>
              <a:rPr lang="en-US" sz="2400" dirty="0" smtClean="0"/>
              <a:t>BA will </a:t>
            </a:r>
            <a:r>
              <a:rPr lang="en-US" sz="2400" dirty="0"/>
              <a:t>use the information only for the purposes for which it was engaged by the covered entity, will safeguard the </a:t>
            </a:r>
            <a:r>
              <a:rPr lang="en-US" sz="2400" dirty="0" smtClean="0"/>
              <a:t>information </a:t>
            </a:r>
            <a:r>
              <a:rPr lang="en-US" sz="2400" dirty="0"/>
              <a:t>and will help the covered entity comply with some of the covered entity’s duties under the Privacy Rule. </a:t>
            </a:r>
            <a:endParaRPr lang="en-US" sz="2400" dirty="0" smtClean="0"/>
          </a:p>
          <a:p>
            <a:pPr lvl="1"/>
            <a:r>
              <a:rPr lang="en-US" sz="2400" dirty="0" smtClean="0"/>
              <a:t>Covered </a:t>
            </a:r>
            <a:r>
              <a:rPr lang="en-US" sz="2400" dirty="0"/>
              <a:t>entities may </a:t>
            </a:r>
            <a:r>
              <a:rPr lang="en-US" sz="2400" dirty="0" smtClean="0"/>
              <a:t>not disclose PHI for </a:t>
            </a:r>
            <a:r>
              <a:rPr lang="en-US" sz="2400" dirty="0"/>
              <a:t>the business associate’s independent use or purposes, except as needed for the proper management and administration of the business associate. </a:t>
            </a:r>
            <a:r>
              <a:rPr lang="en-US" sz="1200" dirty="0"/>
              <a:t>(https://</a:t>
            </a:r>
            <a:r>
              <a:rPr lang="en-US" sz="1200" dirty="0" smtClean="0"/>
              <a:t>www.hhs.gov/hipaa/for-professionals/privacy/guidance/business-associates/index.html)</a:t>
            </a:r>
            <a:endParaRPr lang="en-US" sz="1200" dirty="0" smtClean="0">
              <a:solidFill>
                <a:schemeClr val="tx1"/>
              </a:solidFill>
              <a:cs typeface="Arial" pitchFamily="34" charset="0"/>
            </a:endParaRPr>
          </a:p>
        </p:txBody>
      </p:sp>
      <p:sp>
        <p:nvSpPr>
          <p:cNvPr id="4" name="Rectangle 1129"/>
          <p:cNvSpPr txBox="1">
            <a:spLocks noChangeArrowheads="1"/>
          </p:cNvSpPr>
          <p:nvPr/>
        </p:nvSpPr>
        <p:spPr>
          <a:xfrm>
            <a:off x="7924800" y="6361113"/>
            <a:ext cx="446088" cy="457200"/>
          </a:xfrm>
          <a:prstGeom prst="rect">
            <a:avLst/>
          </a:prstGeom>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9187AC-D90F-4249-9BF0-A150EC0FA289}"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Rectangle 2"/>
          <p:cNvSpPr>
            <a:spLocks noGrp="1" noChangeArrowheads="1"/>
          </p:cNvSpPr>
          <p:nvPr>
            <p:ph type="title"/>
          </p:nvPr>
        </p:nvSpPr>
        <p:spPr>
          <a:xfrm>
            <a:off x="381000" y="249220"/>
            <a:ext cx="8382000" cy="498598"/>
          </a:xfrm>
        </p:spPr>
        <p:txBody>
          <a:bodyPr/>
          <a:lstStyle/>
          <a:p>
            <a:pPr algn="ctr" eaLnBrk="1" hangingPunct="1"/>
            <a:r>
              <a:rPr lang="en-US" sz="3600" b="1" dirty="0" smtClean="0">
                <a:solidFill>
                  <a:schemeClr val="tx1"/>
                </a:solidFill>
                <a:effectLst/>
                <a:latin typeface="+mn-lt"/>
                <a:cs typeface="Arial" pitchFamily="34" charset="0"/>
              </a:rPr>
              <a:t>The HIPAA Privacy Rules</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382000" cy="498598"/>
          </a:xfrm>
        </p:spPr>
        <p:txBody>
          <a:bodyPr/>
          <a:lstStyle/>
          <a:p>
            <a:pPr algn="ctr"/>
            <a:r>
              <a:rPr lang="en-US" sz="3600" b="1" dirty="0">
                <a:solidFill>
                  <a:schemeClr val="tx1"/>
                </a:solidFill>
                <a:effectLst/>
                <a:cs typeface="Arial" pitchFamily="34" charset="0"/>
              </a:rPr>
              <a:t>The HIPAA </a:t>
            </a:r>
            <a:r>
              <a:rPr lang="en-US" sz="3600" b="1" dirty="0" smtClean="0">
                <a:solidFill>
                  <a:schemeClr val="tx1"/>
                </a:solidFill>
                <a:effectLst/>
                <a:cs typeface="Arial" pitchFamily="34" charset="0"/>
              </a:rPr>
              <a:t>Security Rules</a:t>
            </a:r>
            <a:endParaRPr lang="en-US" sz="3600" dirty="0"/>
          </a:p>
        </p:txBody>
      </p:sp>
      <p:sp>
        <p:nvSpPr>
          <p:cNvPr id="3" name="Content Placeholder 2"/>
          <p:cNvSpPr>
            <a:spLocks noGrp="1"/>
          </p:cNvSpPr>
          <p:nvPr>
            <p:ph idx="1"/>
          </p:nvPr>
        </p:nvSpPr>
        <p:spPr>
          <a:xfrm>
            <a:off x="250521" y="1143000"/>
            <a:ext cx="8382000" cy="4444294"/>
          </a:xfrm>
        </p:spPr>
        <p:txBody>
          <a:bodyPr/>
          <a:lstStyle/>
          <a:p>
            <a:r>
              <a:rPr lang="en-US" sz="2800" dirty="0"/>
              <a:t>The HIPAA Security Rule establishes national standards to protect individuals’ </a:t>
            </a:r>
            <a:r>
              <a:rPr lang="en-US" sz="2800" dirty="0" err="1" smtClean="0"/>
              <a:t>ePHI</a:t>
            </a:r>
            <a:r>
              <a:rPr lang="en-US" sz="2800" dirty="0" smtClean="0"/>
              <a:t> that </a:t>
            </a:r>
            <a:r>
              <a:rPr lang="en-US" sz="2800" dirty="0"/>
              <a:t>is created, received, used, or maintained by a covered entity. </a:t>
            </a:r>
            <a:endParaRPr lang="en-US" sz="2800" dirty="0" smtClean="0"/>
          </a:p>
          <a:p>
            <a:r>
              <a:rPr lang="en-US" sz="2800" dirty="0" smtClean="0"/>
              <a:t>The </a:t>
            </a:r>
            <a:r>
              <a:rPr lang="en-US" sz="2800" dirty="0"/>
              <a:t>Security Rule requires </a:t>
            </a:r>
            <a:r>
              <a:rPr lang="en-US" sz="2800" dirty="0" smtClean="0"/>
              <a:t>the following appropriate safeguards </a:t>
            </a:r>
            <a:r>
              <a:rPr lang="en-US" sz="2800" dirty="0"/>
              <a:t>to ensure the confidentiality, integrity, and security of electronic protected health </a:t>
            </a:r>
            <a:r>
              <a:rPr lang="en-US" sz="2800" dirty="0" smtClean="0"/>
              <a:t>information: </a:t>
            </a:r>
            <a:r>
              <a:rPr lang="en-US" sz="2800" dirty="0"/>
              <a:t> </a:t>
            </a:r>
            <a:endParaRPr lang="en-US" sz="2800" dirty="0" smtClean="0"/>
          </a:p>
          <a:p>
            <a:pPr lvl="1"/>
            <a:r>
              <a:rPr lang="en-US" sz="2400" dirty="0"/>
              <a:t>Administrative safeguards</a:t>
            </a:r>
          </a:p>
          <a:p>
            <a:pPr lvl="1"/>
            <a:r>
              <a:rPr lang="en-US" sz="2400" dirty="0"/>
              <a:t>Physical safeguards</a:t>
            </a:r>
          </a:p>
          <a:p>
            <a:pPr lvl="1"/>
            <a:r>
              <a:rPr lang="en-US" sz="2400" dirty="0"/>
              <a:t>Technical safeguards</a:t>
            </a:r>
          </a:p>
          <a:p>
            <a:pPr lvl="1"/>
            <a:r>
              <a:rPr lang="en-US" sz="2400" dirty="0"/>
              <a:t>Organizational requirements</a:t>
            </a:r>
          </a:p>
          <a:p>
            <a:endParaRPr lang="en-US" sz="2400" dirty="0"/>
          </a:p>
        </p:txBody>
      </p:sp>
    </p:spTree>
    <p:extLst>
      <p:ext uri="{BB962C8B-B14F-4D97-AF65-F5344CB8AC3E}">
        <p14:creationId xmlns:p14="http://schemas.microsoft.com/office/powerpoint/2010/main" val="99271951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382000" cy="5318379"/>
          </a:xfrm>
        </p:spPr>
        <p:txBody>
          <a:bodyPr/>
          <a:lstStyle/>
          <a:p>
            <a:r>
              <a:rPr lang="en-US" dirty="0" smtClean="0"/>
              <a:t>Examples: </a:t>
            </a:r>
          </a:p>
          <a:p>
            <a:pPr lvl="1"/>
            <a:r>
              <a:rPr lang="en-US" dirty="0" smtClean="0"/>
              <a:t>Inside </a:t>
            </a:r>
            <a:r>
              <a:rPr lang="en-US" dirty="0"/>
              <a:t>jobs, social engineering</a:t>
            </a:r>
          </a:p>
          <a:p>
            <a:pPr lvl="1"/>
            <a:r>
              <a:rPr lang="en-US" dirty="0"/>
              <a:t>Brute force</a:t>
            </a:r>
          </a:p>
          <a:p>
            <a:pPr lvl="1"/>
            <a:r>
              <a:rPr lang="en-US" dirty="0"/>
              <a:t>Eavesdropping, sniffing, snooping</a:t>
            </a:r>
          </a:p>
          <a:p>
            <a:pPr lvl="1"/>
            <a:r>
              <a:rPr lang="en-US" dirty="0"/>
              <a:t>Data modification</a:t>
            </a:r>
          </a:p>
          <a:p>
            <a:pPr lvl="1"/>
            <a:r>
              <a:rPr lang="en-US" dirty="0"/>
              <a:t>Identity spoofing</a:t>
            </a:r>
          </a:p>
          <a:p>
            <a:pPr lvl="1"/>
            <a:r>
              <a:rPr lang="en-US" dirty="0"/>
              <a:t>Password-based attacks</a:t>
            </a:r>
          </a:p>
          <a:p>
            <a:pPr lvl="1"/>
            <a:r>
              <a:rPr lang="en-US" dirty="0"/>
              <a:t>Denial of service attacks</a:t>
            </a:r>
          </a:p>
          <a:p>
            <a:pPr lvl="1"/>
            <a:r>
              <a:rPr lang="en-US" dirty="0"/>
              <a:t>Man in the middle attacks</a:t>
            </a:r>
          </a:p>
          <a:p>
            <a:pPr lvl="1"/>
            <a:r>
              <a:rPr lang="en-US" dirty="0"/>
              <a:t>Application layer attacks</a:t>
            </a:r>
          </a:p>
          <a:p>
            <a:endParaRPr lang="en-US" dirty="0"/>
          </a:p>
        </p:txBody>
      </p:sp>
      <p:sp>
        <p:nvSpPr>
          <p:cNvPr id="5" name="object 2"/>
          <p:cNvSpPr txBox="1">
            <a:spLocks noGrp="1"/>
          </p:cNvSpPr>
          <p:nvPr>
            <p:ph type="title"/>
          </p:nvPr>
        </p:nvSpPr>
        <p:spPr>
          <a:xfrm>
            <a:off x="673518" y="152400"/>
            <a:ext cx="7793355" cy="567463"/>
          </a:xfrm>
          <a:prstGeom prst="rect">
            <a:avLst/>
          </a:prstGeom>
        </p:spPr>
        <p:txBody>
          <a:bodyPr vert="horz" wrap="square" lIns="0" tIns="13335" rIns="0" bIns="0" rtlCol="0">
            <a:spAutoFit/>
          </a:bodyPr>
          <a:lstStyle/>
          <a:p>
            <a:pPr marL="12700" algn="ctr">
              <a:lnSpc>
                <a:spcPct val="100000"/>
              </a:lnSpc>
              <a:spcBef>
                <a:spcPts val="105"/>
              </a:spcBef>
            </a:pPr>
            <a:r>
              <a:rPr sz="3600" b="1" dirty="0">
                <a:effectLst/>
              </a:rPr>
              <a:t>Common Security</a:t>
            </a:r>
            <a:r>
              <a:rPr sz="3600" b="1" spc="-60" dirty="0">
                <a:effectLst/>
              </a:rPr>
              <a:t> </a:t>
            </a:r>
            <a:r>
              <a:rPr sz="3600" b="1" spc="-5" dirty="0">
                <a:effectLst/>
              </a:rPr>
              <a:t>Breaches</a:t>
            </a:r>
            <a:endParaRPr sz="3600" b="1" dirty="0">
              <a:effectLst/>
            </a:endParaRPr>
          </a:p>
        </p:txBody>
      </p:sp>
    </p:spTree>
    <p:extLst>
      <p:ext uri="{BB962C8B-B14F-4D97-AF65-F5344CB8AC3E}">
        <p14:creationId xmlns:p14="http://schemas.microsoft.com/office/powerpoint/2010/main" val="33924800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sldNum" sz="quarter" idx="4294967295"/>
          </p:nvPr>
        </p:nvSpPr>
        <p:spPr>
          <a:prstGeom prst="rect">
            <a:avLst/>
          </a:prstGeom>
        </p:spPr>
        <p:txBody>
          <a:bodyPr vert="horz" wrap="square" lIns="0" tIns="0" rIns="0" bIns="0" rtlCol="0">
            <a:spAutoFit/>
          </a:bodyPr>
          <a:lstStyle/>
          <a:p>
            <a:pPr marL="25400">
              <a:lnSpc>
                <a:spcPct val="100000"/>
              </a:lnSpc>
            </a:pPr>
            <a:r>
              <a:rPr spc="-5" dirty="0"/>
              <a:t>5</a:t>
            </a:r>
          </a:p>
        </p:txBody>
      </p:sp>
      <p:sp>
        <p:nvSpPr>
          <p:cNvPr id="2" name="object 2"/>
          <p:cNvSpPr txBox="1">
            <a:spLocks noGrp="1"/>
          </p:cNvSpPr>
          <p:nvPr>
            <p:ph type="title"/>
          </p:nvPr>
        </p:nvSpPr>
        <p:spPr>
          <a:xfrm>
            <a:off x="890906" y="152400"/>
            <a:ext cx="7442834" cy="567463"/>
          </a:xfrm>
          <a:prstGeom prst="rect">
            <a:avLst/>
          </a:prstGeom>
        </p:spPr>
        <p:txBody>
          <a:bodyPr vert="horz" wrap="square" lIns="0" tIns="13335" rIns="0" bIns="0" rtlCol="0">
            <a:spAutoFit/>
          </a:bodyPr>
          <a:lstStyle/>
          <a:p>
            <a:pPr marL="12700" algn="ctr">
              <a:lnSpc>
                <a:spcPct val="100000"/>
              </a:lnSpc>
              <a:spcBef>
                <a:spcPts val="105"/>
              </a:spcBef>
            </a:pPr>
            <a:r>
              <a:rPr sz="3600" b="1" spc="-5" dirty="0">
                <a:effectLst/>
              </a:rPr>
              <a:t>Administrative</a:t>
            </a:r>
            <a:r>
              <a:rPr sz="3600" b="1" spc="-25" dirty="0">
                <a:effectLst/>
              </a:rPr>
              <a:t> </a:t>
            </a:r>
            <a:r>
              <a:rPr sz="3600" b="1" spc="-5" dirty="0">
                <a:effectLst/>
              </a:rPr>
              <a:t>Safeguards</a:t>
            </a:r>
            <a:endParaRPr sz="3600" b="1" dirty="0">
              <a:effectLst/>
            </a:endParaRPr>
          </a:p>
        </p:txBody>
      </p:sp>
      <p:sp>
        <p:nvSpPr>
          <p:cNvPr id="3" name="object 3"/>
          <p:cNvSpPr txBox="1"/>
          <p:nvPr/>
        </p:nvSpPr>
        <p:spPr>
          <a:xfrm>
            <a:off x="535940" y="1143000"/>
            <a:ext cx="7797800" cy="4274632"/>
          </a:xfrm>
          <a:prstGeom prst="rect">
            <a:avLst/>
          </a:prstGeom>
        </p:spPr>
        <p:txBody>
          <a:bodyPr vert="horz" wrap="square" lIns="0" tIns="92075" rIns="0" bIns="0" rtlCol="0">
            <a:spAutoFit/>
          </a:bodyPr>
          <a:lstStyle/>
          <a:p>
            <a:pPr marL="355600" marR="5080" indent="-342900">
              <a:lnSpc>
                <a:spcPts val="2590"/>
              </a:lnSpc>
              <a:spcBef>
                <a:spcPts val="725"/>
              </a:spcBef>
              <a:buChar char="•"/>
              <a:tabLst>
                <a:tab pos="354965" algn="l"/>
                <a:tab pos="355600" algn="l"/>
              </a:tabLst>
            </a:pPr>
            <a:r>
              <a:rPr sz="2800" spc="-5" dirty="0">
                <a:cs typeface="Arial"/>
              </a:rPr>
              <a:t>Address process </a:t>
            </a:r>
            <a:r>
              <a:rPr sz="2800" dirty="0">
                <a:cs typeface="Arial"/>
              </a:rPr>
              <a:t>of </a:t>
            </a:r>
            <a:r>
              <a:rPr sz="2800" spc="-5" dirty="0">
                <a:cs typeface="Arial"/>
              </a:rPr>
              <a:t>security management in your  organization.</a:t>
            </a:r>
            <a:endParaRPr sz="2800" dirty="0">
              <a:cs typeface="Arial"/>
            </a:endParaRPr>
          </a:p>
          <a:p>
            <a:pPr marL="355600" indent="-342900">
              <a:lnSpc>
                <a:spcPct val="100000"/>
              </a:lnSpc>
              <a:spcBef>
                <a:spcPts val="25"/>
              </a:spcBef>
              <a:buChar char="•"/>
              <a:tabLst>
                <a:tab pos="354965" algn="l"/>
                <a:tab pos="355600" algn="l"/>
              </a:tabLst>
            </a:pPr>
            <a:r>
              <a:rPr sz="2800" spc="-5" dirty="0">
                <a:cs typeface="Arial"/>
              </a:rPr>
              <a:t>Risk</a:t>
            </a:r>
            <a:r>
              <a:rPr sz="2800" spc="-20" dirty="0">
                <a:cs typeface="Arial"/>
              </a:rPr>
              <a:t> </a:t>
            </a:r>
            <a:r>
              <a:rPr sz="2800" spc="-5" dirty="0">
                <a:cs typeface="Arial"/>
              </a:rPr>
              <a:t>analysis</a:t>
            </a:r>
            <a:endParaRPr sz="2800" dirty="0">
              <a:cs typeface="Arial"/>
            </a:endParaRPr>
          </a:p>
          <a:p>
            <a:pPr marL="756285" marR="46990" lvl="1" indent="-286385">
              <a:lnSpc>
                <a:spcPts val="2300"/>
              </a:lnSpc>
              <a:spcBef>
                <a:spcPts val="570"/>
              </a:spcBef>
              <a:buChar char="–"/>
              <a:tabLst>
                <a:tab pos="756920" algn="l"/>
              </a:tabLst>
            </a:pPr>
            <a:r>
              <a:rPr sz="2400" spc="-5" dirty="0">
                <a:cs typeface="Arial"/>
              </a:rPr>
              <a:t>Evaluating likelihood and impact of potential risks </a:t>
            </a:r>
            <a:r>
              <a:rPr sz="2400" dirty="0">
                <a:cs typeface="Arial"/>
              </a:rPr>
              <a:t>to  </a:t>
            </a:r>
            <a:r>
              <a:rPr sz="2400" spc="-10" dirty="0">
                <a:cs typeface="Arial"/>
              </a:rPr>
              <a:t>ePHI</a:t>
            </a:r>
            <a:endParaRPr sz="2400" dirty="0">
              <a:cs typeface="Arial"/>
            </a:endParaRPr>
          </a:p>
          <a:p>
            <a:pPr marL="756285" marR="676275" lvl="1" indent="-286385">
              <a:lnSpc>
                <a:spcPct val="80000"/>
              </a:lnSpc>
              <a:spcBef>
                <a:spcPts val="605"/>
              </a:spcBef>
              <a:buChar char="–"/>
              <a:tabLst>
                <a:tab pos="756920" algn="l"/>
              </a:tabLst>
            </a:pPr>
            <a:r>
              <a:rPr sz="2400" spc="-5" dirty="0">
                <a:cs typeface="Arial"/>
              </a:rPr>
              <a:t>Implementing appropriate security measures </a:t>
            </a:r>
            <a:r>
              <a:rPr sz="2400" dirty="0">
                <a:cs typeface="Arial"/>
              </a:rPr>
              <a:t>to  </a:t>
            </a:r>
            <a:r>
              <a:rPr sz="2400" spc="-5" dirty="0">
                <a:cs typeface="Arial"/>
              </a:rPr>
              <a:t>address identified</a:t>
            </a:r>
            <a:r>
              <a:rPr sz="2400" spc="25" dirty="0">
                <a:cs typeface="Arial"/>
              </a:rPr>
              <a:t> </a:t>
            </a:r>
            <a:r>
              <a:rPr sz="2400" spc="-5" dirty="0">
                <a:cs typeface="Arial"/>
              </a:rPr>
              <a:t>risks</a:t>
            </a:r>
            <a:endParaRPr sz="2400" dirty="0">
              <a:cs typeface="Arial"/>
            </a:endParaRPr>
          </a:p>
          <a:p>
            <a:pPr marL="756285" marR="898525" lvl="1" indent="-286385">
              <a:lnSpc>
                <a:spcPts val="2300"/>
              </a:lnSpc>
              <a:spcBef>
                <a:spcPts val="560"/>
              </a:spcBef>
              <a:buChar char="–"/>
              <a:tabLst>
                <a:tab pos="756920" algn="l"/>
              </a:tabLst>
            </a:pPr>
            <a:r>
              <a:rPr sz="2400" spc="-5" dirty="0">
                <a:cs typeface="Arial"/>
              </a:rPr>
              <a:t>Documenting security measures chosen, with  rationale</a:t>
            </a:r>
            <a:endParaRPr sz="2400" dirty="0">
              <a:cs typeface="Arial"/>
            </a:endParaRPr>
          </a:p>
          <a:p>
            <a:pPr marL="756285" marR="523875" lvl="1" indent="-286385">
              <a:lnSpc>
                <a:spcPts val="2300"/>
              </a:lnSpc>
              <a:spcBef>
                <a:spcPts val="580"/>
              </a:spcBef>
              <a:buChar char="–"/>
              <a:tabLst>
                <a:tab pos="756920" algn="l"/>
              </a:tabLst>
            </a:pPr>
            <a:r>
              <a:rPr sz="2400" spc="-5" dirty="0">
                <a:cs typeface="Arial"/>
              </a:rPr>
              <a:t>Maintaining continuous, reasonable, appropriate  protections</a:t>
            </a:r>
            <a:endParaRPr sz="2400" dirty="0">
              <a:cs typeface="Arial"/>
            </a:endParaRPr>
          </a:p>
          <a:p>
            <a:pPr marL="355600" indent="-342900">
              <a:lnSpc>
                <a:spcPct val="100000"/>
              </a:lnSpc>
              <a:spcBef>
                <a:spcPts val="15"/>
              </a:spcBef>
              <a:buChar char="•"/>
              <a:tabLst>
                <a:tab pos="354965" algn="l"/>
                <a:tab pos="355600" algn="l"/>
              </a:tabLst>
            </a:pPr>
            <a:r>
              <a:rPr sz="2800" spc="-5" dirty="0">
                <a:cs typeface="Arial"/>
              </a:rPr>
              <a:t>Ongoing process, with regular</a:t>
            </a:r>
            <a:r>
              <a:rPr sz="2800" spc="-25" dirty="0">
                <a:cs typeface="Arial"/>
              </a:rPr>
              <a:t> </a:t>
            </a:r>
            <a:r>
              <a:rPr sz="2800" spc="-5" dirty="0">
                <a:cs typeface="Arial"/>
              </a:rPr>
              <a:t>reviews</a:t>
            </a:r>
            <a:endParaRPr sz="2800" dirty="0">
              <a:cs typeface="Arial"/>
            </a:endParaRPr>
          </a:p>
        </p:txBody>
      </p:sp>
    </p:spTree>
    <p:extLst>
      <p:ext uri="{BB962C8B-B14F-4D97-AF65-F5344CB8AC3E}">
        <p14:creationId xmlns:p14="http://schemas.microsoft.com/office/powerpoint/2010/main" val="3524706920"/>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382000" cy="2831544"/>
          </a:xfrm>
        </p:spPr>
        <p:txBody>
          <a:bodyPr/>
          <a:lstStyle/>
          <a:p>
            <a:pPr marL="0" indent="0">
              <a:buNone/>
            </a:pPr>
            <a:r>
              <a:rPr lang="en-US" sz="2400" b="1" i="1" dirty="0" smtClean="0"/>
              <a:t>(For the tools and guidance, click on the links below.)</a:t>
            </a:r>
          </a:p>
          <a:p>
            <a:r>
              <a:rPr lang="en-US" sz="2800" dirty="0" smtClean="0"/>
              <a:t>Security Risk Assessment Tools</a:t>
            </a:r>
          </a:p>
          <a:p>
            <a:pPr lvl="1"/>
            <a:r>
              <a:rPr lang="en-US" sz="2400" dirty="0">
                <a:hlinkClick r:id="rId2"/>
              </a:rPr>
              <a:t>HHS Security Risk Assessment </a:t>
            </a:r>
            <a:r>
              <a:rPr lang="en-US" sz="2400" dirty="0" smtClean="0">
                <a:hlinkClick r:id="rId2"/>
              </a:rPr>
              <a:t>Tool</a:t>
            </a:r>
            <a:endParaRPr lang="en-US" sz="2400" dirty="0" smtClean="0"/>
          </a:p>
          <a:p>
            <a:pPr lvl="1"/>
            <a:r>
              <a:rPr lang="en-US" sz="2400" dirty="0">
                <a:hlinkClick r:id="rId3"/>
              </a:rPr>
              <a:t>NIST </a:t>
            </a:r>
            <a:r>
              <a:rPr lang="en-US" sz="2400" dirty="0" smtClean="0">
                <a:hlinkClick r:id="rId3"/>
              </a:rPr>
              <a:t>HIPAA Security Rule </a:t>
            </a:r>
            <a:r>
              <a:rPr lang="en-US" sz="2400" dirty="0">
                <a:hlinkClick r:id="rId3"/>
              </a:rPr>
              <a:t>Toolkit </a:t>
            </a:r>
            <a:endParaRPr lang="en-US" sz="2400" dirty="0" smtClean="0"/>
          </a:p>
          <a:p>
            <a:r>
              <a:rPr lang="en-US" sz="2800" dirty="0" smtClean="0"/>
              <a:t>Risk </a:t>
            </a:r>
            <a:r>
              <a:rPr lang="en-US" sz="2800" dirty="0"/>
              <a:t>Analysis </a:t>
            </a:r>
            <a:r>
              <a:rPr lang="en-US" sz="2800" dirty="0" smtClean="0"/>
              <a:t>Guidance: </a:t>
            </a:r>
          </a:p>
          <a:p>
            <a:pPr lvl="1"/>
            <a:r>
              <a:rPr lang="en-US" sz="2400" dirty="0">
                <a:hlinkClick r:id="rId4"/>
              </a:rPr>
              <a:t>Read the Guidance on Risk Analysis requirements under the Security Rule.</a:t>
            </a:r>
            <a:endParaRPr lang="en-US" sz="2400" dirty="0"/>
          </a:p>
        </p:txBody>
      </p:sp>
      <p:sp>
        <p:nvSpPr>
          <p:cNvPr id="4" name="object 2"/>
          <p:cNvSpPr txBox="1">
            <a:spLocks noGrp="1"/>
          </p:cNvSpPr>
          <p:nvPr>
            <p:ph type="title"/>
          </p:nvPr>
        </p:nvSpPr>
        <p:spPr>
          <a:xfrm>
            <a:off x="304800" y="152400"/>
            <a:ext cx="8382000" cy="567463"/>
          </a:xfrm>
          <a:prstGeom prst="rect">
            <a:avLst/>
          </a:prstGeom>
        </p:spPr>
        <p:txBody>
          <a:bodyPr vert="horz" wrap="square" lIns="0" tIns="13335" rIns="0" bIns="0" rtlCol="0">
            <a:spAutoFit/>
          </a:bodyPr>
          <a:lstStyle/>
          <a:p>
            <a:pPr marL="12700" algn="ctr">
              <a:lnSpc>
                <a:spcPct val="100000"/>
              </a:lnSpc>
              <a:spcBef>
                <a:spcPts val="105"/>
              </a:spcBef>
            </a:pPr>
            <a:r>
              <a:rPr sz="3600" b="1" spc="-5" dirty="0">
                <a:effectLst/>
              </a:rPr>
              <a:t>Administrative</a:t>
            </a:r>
            <a:r>
              <a:rPr sz="3600" b="1" spc="-25" dirty="0">
                <a:effectLst/>
              </a:rPr>
              <a:t> </a:t>
            </a:r>
            <a:r>
              <a:rPr sz="3600" b="1" spc="-5" dirty="0" smtClean="0">
                <a:effectLst/>
              </a:rPr>
              <a:t>Safeguards (cont.)</a:t>
            </a:r>
            <a:endParaRPr sz="3600" b="1" dirty="0">
              <a:effectLst/>
            </a:endParaRPr>
          </a:p>
        </p:txBody>
      </p:sp>
    </p:spTree>
    <p:extLst>
      <p:ext uri="{BB962C8B-B14F-4D97-AF65-F5344CB8AC3E}">
        <p14:creationId xmlns:p14="http://schemas.microsoft.com/office/powerpoint/2010/main" val="857251820"/>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1"/>
            <a:ext cx="8666380" cy="5562600"/>
          </a:xfrm>
        </p:spPr>
        <p:txBody>
          <a:bodyPr/>
          <a:lstStyle/>
          <a:p>
            <a:r>
              <a:rPr lang="en-US" sz="2800" dirty="0"/>
              <a:t>Designated security official</a:t>
            </a:r>
          </a:p>
          <a:p>
            <a:pPr lvl="1"/>
            <a:r>
              <a:rPr lang="en-US" sz="2400" dirty="0"/>
              <a:t>Responsible for developing and implementing  security policies and procedures.</a:t>
            </a:r>
          </a:p>
          <a:p>
            <a:pPr lvl="1"/>
            <a:r>
              <a:rPr lang="en-US" sz="2400" dirty="0"/>
              <a:t>Knowledge of good HIPAA practices</a:t>
            </a:r>
          </a:p>
          <a:p>
            <a:pPr lvl="1"/>
            <a:r>
              <a:rPr lang="en-US" sz="2400" dirty="0"/>
              <a:t>Familiarity with established IT security standards</a:t>
            </a:r>
          </a:p>
          <a:p>
            <a:pPr lvl="1"/>
            <a:r>
              <a:rPr lang="en-US" sz="2400" dirty="0"/>
              <a:t>Ability to interface well with all levels of  management and </a:t>
            </a:r>
            <a:r>
              <a:rPr lang="en-US" sz="2400" dirty="0" smtClean="0"/>
              <a:t>staff</a:t>
            </a:r>
          </a:p>
          <a:p>
            <a:r>
              <a:rPr lang="en-US" sz="2800" dirty="0"/>
              <a:t>Policies &amp; procedures for authorizing access  to </a:t>
            </a:r>
            <a:r>
              <a:rPr lang="en-US" sz="2800" dirty="0" err="1"/>
              <a:t>ePHI</a:t>
            </a:r>
            <a:r>
              <a:rPr lang="en-US" sz="2800" dirty="0"/>
              <a:t> only when appropriate for one’s role  (role-based access).</a:t>
            </a:r>
          </a:p>
          <a:p>
            <a:pPr lvl="1"/>
            <a:r>
              <a:rPr lang="en-US" sz="2400" dirty="0"/>
              <a:t>Who gets access to </a:t>
            </a:r>
            <a:r>
              <a:rPr lang="en-US" sz="2400" dirty="0" err="1"/>
              <a:t>ePHI</a:t>
            </a:r>
            <a:r>
              <a:rPr lang="en-US" sz="2400" dirty="0"/>
              <a:t> data?</a:t>
            </a:r>
          </a:p>
          <a:p>
            <a:pPr lvl="1"/>
            <a:r>
              <a:rPr lang="en-US" sz="2400" dirty="0"/>
              <a:t>What level of access is needed?</a:t>
            </a:r>
          </a:p>
          <a:p>
            <a:pPr lvl="1"/>
            <a:r>
              <a:rPr lang="en-US" sz="2400" dirty="0"/>
              <a:t>Who is the agent authorizing the access?</a:t>
            </a:r>
          </a:p>
          <a:p>
            <a:pPr lvl="1"/>
            <a:r>
              <a:rPr lang="en-US" sz="2400" dirty="0"/>
              <a:t>Is this authorization adequately documented?</a:t>
            </a:r>
          </a:p>
          <a:p>
            <a:pPr lvl="1"/>
            <a:r>
              <a:rPr lang="en-US" sz="2400" dirty="0"/>
              <a:t>Is the access periodically reviewed</a:t>
            </a:r>
            <a:r>
              <a:rPr lang="en-US" sz="2400" dirty="0" smtClean="0"/>
              <a:t>?</a:t>
            </a:r>
            <a:endParaRPr lang="en-US" sz="2800" dirty="0"/>
          </a:p>
          <a:p>
            <a:endParaRPr lang="en-US" dirty="0"/>
          </a:p>
        </p:txBody>
      </p:sp>
      <p:sp>
        <p:nvSpPr>
          <p:cNvPr id="4" name="object 2"/>
          <p:cNvSpPr txBox="1">
            <a:spLocks noGrp="1"/>
          </p:cNvSpPr>
          <p:nvPr>
            <p:ph type="title"/>
          </p:nvPr>
        </p:nvSpPr>
        <p:spPr>
          <a:xfrm>
            <a:off x="589180" y="109256"/>
            <a:ext cx="8382000" cy="566181"/>
          </a:xfrm>
          <a:prstGeom prst="rect">
            <a:avLst/>
          </a:prstGeom>
        </p:spPr>
        <p:txBody>
          <a:bodyPr vert="horz" wrap="square" lIns="0" tIns="12065" rIns="0" bIns="0" rtlCol="0">
            <a:spAutoFit/>
          </a:bodyPr>
          <a:lstStyle/>
          <a:p>
            <a:pPr marL="2616835" marR="5080" indent="-2367280" algn="ctr">
              <a:lnSpc>
                <a:spcPct val="100000"/>
              </a:lnSpc>
              <a:spcBef>
                <a:spcPts val="95"/>
              </a:spcBef>
            </a:pPr>
            <a:r>
              <a:rPr sz="3600" b="1" spc="-10" dirty="0">
                <a:effectLst/>
              </a:rPr>
              <a:t>Administrative Safeguards  (cont’d)</a:t>
            </a:r>
          </a:p>
        </p:txBody>
      </p:sp>
    </p:spTree>
    <p:extLst>
      <p:ext uri="{BB962C8B-B14F-4D97-AF65-F5344CB8AC3E}">
        <p14:creationId xmlns:p14="http://schemas.microsoft.com/office/powerpoint/2010/main" val="101374398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8382000" cy="3040832"/>
          </a:xfrm>
        </p:spPr>
        <p:txBody>
          <a:bodyPr/>
          <a:lstStyle/>
          <a:p>
            <a:r>
              <a:rPr lang="en-US" sz="2800" dirty="0"/>
              <a:t>Processes for appropriate authorization and  supervision of workforce members who work  with </a:t>
            </a:r>
            <a:r>
              <a:rPr lang="en-US" sz="2800" dirty="0" err="1"/>
              <a:t>ePHI</a:t>
            </a:r>
            <a:r>
              <a:rPr lang="en-US" sz="2800" dirty="0"/>
              <a:t>.</a:t>
            </a:r>
          </a:p>
          <a:p>
            <a:r>
              <a:rPr lang="en-US" sz="2800" dirty="0"/>
              <a:t>Well-documented training of all workforce  members in security policies and procedures</a:t>
            </a:r>
          </a:p>
          <a:p>
            <a:pPr lvl="1"/>
            <a:r>
              <a:rPr lang="en-US" sz="2400" dirty="0"/>
              <a:t>Appropriate sanctions against violators.</a:t>
            </a:r>
          </a:p>
          <a:p>
            <a:endParaRPr lang="en-US" dirty="0"/>
          </a:p>
        </p:txBody>
      </p:sp>
      <p:sp>
        <p:nvSpPr>
          <p:cNvPr id="6" name="object 2"/>
          <p:cNvSpPr txBox="1">
            <a:spLocks noGrp="1"/>
          </p:cNvSpPr>
          <p:nvPr>
            <p:ph type="title"/>
          </p:nvPr>
        </p:nvSpPr>
        <p:spPr>
          <a:xfrm>
            <a:off x="589180" y="109256"/>
            <a:ext cx="8382000" cy="566181"/>
          </a:xfrm>
          <a:prstGeom prst="rect">
            <a:avLst/>
          </a:prstGeom>
        </p:spPr>
        <p:txBody>
          <a:bodyPr vert="horz" wrap="square" lIns="0" tIns="12065" rIns="0" bIns="0" rtlCol="0">
            <a:spAutoFit/>
          </a:bodyPr>
          <a:lstStyle/>
          <a:p>
            <a:pPr marL="2616835" marR="5080" indent="-2367280" algn="ctr">
              <a:lnSpc>
                <a:spcPct val="100000"/>
              </a:lnSpc>
              <a:spcBef>
                <a:spcPts val="95"/>
              </a:spcBef>
            </a:pPr>
            <a:r>
              <a:rPr sz="3600" b="1" spc="-10" dirty="0">
                <a:effectLst/>
              </a:rPr>
              <a:t>Administrative Safeguards  (cont’d)</a:t>
            </a:r>
          </a:p>
        </p:txBody>
      </p:sp>
    </p:spTree>
    <p:extLst>
      <p:ext uri="{BB962C8B-B14F-4D97-AF65-F5344CB8AC3E}">
        <p14:creationId xmlns:p14="http://schemas.microsoft.com/office/powerpoint/2010/main" val="307675081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304800" y="1066800"/>
            <a:ext cx="8610600" cy="5940088"/>
          </a:xfrm>
        </p:spPr>
        <p:txBody>
          <a:bodyPr/>
          <a:lstStyle/>
          <a:p>
            <a:r>
              <a:rPr lang="en-US" sz="2400" b="1" dirty="0" smtClean="0"/>
              <a:t>“</a:t>
            </a:r>
            <a:r>
              <a:rPr lang="en-US" sz="2400" b="1" dirty="0"/>
              <a:t>Privacy</a:t>
            </a:r>
            <a:r>
              <a:rPr lang="en-US" sz="2400" dirty="0"/>
              <a:t> is the control over the extent, timing, and circumstances of sharing oneself (physically, behaviorally, or intellectually) with others</a:t>
            </a:r>
            <a:r>
              <a:rPr lang="en-US" sz="2400" dirty="0" smtClean="0"/>
              <a:t>.”  </a:t>
            </a:r>
          </a:p>
          <a:p>
            <a:pPr marL="517525" lvl="1" indent="0">
              <a:buNone/>
            </a:pPr>
            <a:r>
              <a:rPr lang="en-US" sz="2000" i="1" dirty="0" smtClean="0"/>
              <a:t>Example:</a:t>
            </a:r>
            <a:r>
              <a:rPr lang="en-US" sz="2000" dirty="0" smtClean="0"/>
              <a:t> Persons may </a:t>
            </a:r>
            <a:r>
              <a:rPr lang="en-US" sz="2000" dirty="0"/>
              <a:t>not want to be seen entering a place that might stigmatize them, such as a pregnancy counseling center clearly identified by signs on the front of the </a:t>
            </a:r>
            <a:r>
              <a:rPr lang="en-US" sz="2000" dirty="0" smtClean="0"/>
              <a:t>building</a:t>
            </a:r>
          </a:p>
          <a:p>
            <a:pPr marL="517525" lvl="1" indent="0">
              <a:buNone/>
            </a:pPr>
            <a:endParaRPr lang="en-US" sz="800" dirty="0"/>
          </a:p>
          <a:p>
            <a:r>
              <a:rPr lang="en-US" sz="2400" b="1" dirty="0"/>
              <a:t>“Confidentiality</a:t>
            </a:r>
            <a:r>
              <a:rPr lang="en-US" sz="2400" dirty="0"/>
              <a:t> pertains to the treatment of </a:t>
            </a:r>
            <a:r>
              <a:rPr lang="en-US" sz="2400" b="1" dirty="0" smtClean="0"/>
              <a:t>information/data</a:t>
            </a:r>
            <a:r>
              <a:rPr lang="en-US" sz="2400" dirty="0" smtClean="0"/>
              <a:t> </a:t>
            </a:r>
            <a:r>
              <a:rPr lang="en-US" sz="2400" dirty="0"/>
              <a:t>that an individual has disclosed in a relationship of trust and with the expectation that it will not be divulged to others without permission in ways that are inconsistent with the understanding of the original disclosure</a:t>
            </a:r>
            <a:r>
              <a:rPr lang="en-US" sz="2400" dirty="0" smtClean="0"/>
              <a:t>.”</a:t>
            </a:r>
          </a:p>
          <a:p>
            <a:pPr marL="0" indent="0" algn="ctr">
              <a:buNone/>
            </a:pPr>
            <a:r>
              <a:rPr lang="en-US" sz="1600" u="sng" dirty="0" smtClean="0">
                <a:hlinkClick r:id="rId3"/>
              </a:rPr>
              <a:t>(https://www.research.uci.edu/compliance/human-research-protections/researchers/privacy-and-confidentiality.html#privacy</a:t>
            </a:r>
            <a:r>
              <a:rPr lang="en-US" sz="1600" u="sng" dirty="0" smtClean="0"/>
              <a:t>)</a:t>
            </a:r>
          </a:p>
          <a:p>
            <a:pPr marL="0" indent="0" algn="ctr">
              <a:buNone/>
            </a:pPr>
            <a:endParaRPr lang="en-US" sz="800" dirty="0"/>
          </a:p>
          <a:p>
            <a:pPr eaLnBrk="1" hangingPunct="1">
              <a:lnSpc>
                <a:spcPct val="90000"/>
              </a:lnSpc>
            </a:pPr>
            <a:r>
              <a:rPr lang="en-US" sz="2400" dirty="0" smtClean="0">
                <a:solidFill>
                  <a:schemeClr val="tx1"/>
                </a:solidFill>
                <a:cs typeface="Arial" pitchFamily="34" charset="0"/>
              </a:rPr>
              <a:t>Security - measures taken to guard against espionage or sabotage, crime, attack, or escape</a:t>
            </a:r>
          </a:p>
          <a:p>
            <a:pPr eaLnBrk="1" hangingPunct="1">
              <a:lnSpc>
                <a:spcPct val="90000"/>
              </a:lnSpc>
            </a:pPr>
            <a:endParaRPr lang="en-US" sz="2400" dirty="0">
              <a:cs typeface="Arial" pitchFamily="34" charset="0"/>
            </a:endParaRPr>
          </a:p>
          <a:p>
            <a:pPr eaLnBrk="1" hangingPunct="1">
              <a:lnSpc>
                <a:spcPct val="90000"/>
              </a:lnSpc>
            </a:pPr>
            <a:r>
              <a:rPr lang="en-US" sz="2400" dirty="0" smtClean="0">
                <a:solidFill>
                  <a:schemeClr val="tx1"/>
                </a:solidFill>
                <a:cs typeface="Arial" pitchFamily="34" charset="0"/>
              </a:rPr>
              <a:t> </a:t>
            </a:r>
          </a:p>
        </p:txBody>
      </p:sp>
      <p:sp>
        <p:nvSpPr>
          <p:cNvPr id="4" name="Rectangle 1129"/>
          <p:cNvSpPr txBox="1">
            <a:spLocks noChangeArrowheads="1"/>
          </p:cNvSpPr>
          <p:nvPr/>
        </p:nvSpPr>
        <p:spPr>
          <a:xfrm>
            <a:off x="8077200" y="6361113"/>
            <a:ext cx="293688" cy="457200"/>
          </a:xfrm>
          <a:prstGeom prst="rect">
            <a:avLst/>
          </a:prstGeom>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9187AC-D90F-4249-9BF0-A150EC0FA289}"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Rectangle 2"/>
          <p:cNvSpPr>
            <a:spLocks noGrp="1" noChangeArrowheads="1"/>
          </p:cNvSpPr>
          <p:nvPr>
            <p:ph type="title"/>
          </p:nvPr>
        </p:nvSpPr>
        <p:spPr>
          <a:xfrm>
            <a:off x="521368" y="228600"/>
            <a:ext cx="8382000" cy="498598"/>
          </a:xfrm>
        </p:spPr>
        <p:txBody>
          <a:bodyPr/>
          <a:lstStyle/>
          <a:p>
            <a:pPr algn="ctr" eaLnBrk="1" hangingPunct="1"/>
            <a:r>
              <a:rPr lang="en-US" sz="3600" b="1" dirty="0" smtClean="0">
                <a:solidFill>
                  <a:schemeClr val="tx1"/>
                </a:solidFill>
                <a:effectLst/>
                <a:latin typeface="+mn-lt"/>
                <a:cs typeface="Arial" pitchFamily="34" charset="0"/>
              </a:rPr>
              <a:t>Privacy, Confidentiality, and Security</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9661" y="1066800"/>
            <a:ext cx="8382000" cy="3958007"/>
          </a:xfrm>
        </p:spPr>
        <p:txBody>
          <a:bodyPr/>
          <a:lstStyle/>
          <a:p>
            <a:r>
              <a:rPr lang="en-US" sz="2800" dirty="0"/>
              <a:t>Limit physical access to facilities, while  ensuring that authorized access is allowed.</a:t>
            </a:r>
          </a:p>
          <a:p>
            <a:pPr lvl="1"/>
            <a:r>
              <a:rPr lang="en-US" sz="2400" dirty="0"/>
              <a:t>Server rooms where </a:t>
            </a:r>
            <a:r>
              <a:rPr lang="en-US" sz="2400" dirty="0" err="1"/>
              <a:t>ePHI</a:t>
            </a:r>
            <a:r>
              <a:rPr lang="en-US" sz="2400" dirty="0"/>
              <a:t> is stored</a:t>
            </a:r>
          </a:p>
          <a:p>
            <a:pPr lvl="1"/>
            <a:r>
              <a:rPr lang="en-US" sz="2400" dirty="0"/>
              <a:t>Work areas where </a:t>
            </a:r>
            <a:r>
              <a:rPr lang="en-US" sz="2400" dirty="0" err="1"/>
              <a:t>ePHI</a:t>
            </a:r>
            <a:r>
              <a:rPr lang="en-US" sz="2400" dirty="0"/>
              <a:t> is accessed</a:t>
            </a:r>
          </a:p>
          <a:p>
            <a:pPr lvl="1"/>
            <a:r>
              <a:rPr lang="en-US" sz="2400" dirty="0"/>
              <a:t>Back-up media storage potentially containing  </a:t>
            </a:r>
            <a:r>
              <a:rPr lang="en-US" sz="2400" dirty="0" err="1"/>
              <a:t>ePHI</a:t>
            </a:r>
            <a:endParaRPr lang="en-US" sz="2400" dirty="0"/>
          </a:p>
          <a:p>
            <a:r>
              <a:rPr lang="en-US" sz="2800" dirty="0"/>
              <a:t>Inventory hardware and software.</a:t>
            </a:r>
          </a:p>
          <a:p>
            <a:pPr lvl="1"/>
            <a:r>
              <a:rPr lang="en-US" sz="2400" dirty="0"/>
              <a:t>Know where inventory is kept.</a:t>
            </a:r>
          </a:p>
          <a:p>
            <a:pPr lvl="1"/>
            <a:r>
              <a:rPr lang="en-US" sz="2400" dirty="0"/>
              <a:t>Know value of hardware, software, equipment.</a:t>
            </a:r>
          </a:p>
          <a:p>
            <a:endParaRPr lang="en-US" dirty="0"/>
          </a:p>
        </p:txBody>
      </p:sp>
      <p:sp>
        <p:nvSpPr>
          <p:cNvPr id="4" name="object 2"/>
          <p:cNvSpPr txBox="1">
            <a:spLocks noGrp="1"/>
          </p:cNvSpPr>
          <p:nvPr>
            <p:ph type="title"/>
          </p:nvPr>
        </p:nvSpPr>
        <p:spPr>
          <a:xfrm>
            <a:off x="1055242" y="91531"/>
            <a:ext cx="6950838" cy="567463"/>
          </a:xfrm>
          <a:prstGeom prst="rect">
            <a:avLst/>
          </a:prstGeom>
        </p:spPr>
        <p:txBody>
          <a:bodyPr vert="horz" wrap="square" lIns="0" tIns="13335" rIns="0" bIns="0" rtlCol="0">
            <a:spAutoFit/>
          </a:bodyPr>
          <a:lstStyle/>
          <a:p>
            <a:pPr marL="12700" algn="ctr">
              <a:lnSpc>
                <a:spcPct val="100000"/>
              </a:lnSpc>
              <a:spcBef>
                <a:spcPts val="105"/>
              </a:spcBef>
            </a:pPr>
            <a:r>
              <a:rPr sz="3600" b="1" spc="-5" dirty="0">
                <a:effectLst/>
              </a:rPr>
              <a:t>Physical Safeguards:</a:t>
            </a:r>
            <a:r>
              <a:rPr sz="3600" b="1" spc="-60" dirty="0">
                <a:effectLst/>
              </a:rPr>
              <a:t> </a:t>
            </a:r>
            <a:r>
              <a:rPr sz="3600" b="1" spc="-5" dirty="0">
                <a:effectLst/>
              </a:rPr>
              <a:t>Access</a:t>
            </a:r>
            <a:endParaRPr sz="3600" b="1" dirty="0">
              <a:effectLst/>
            </a:endParaRPr>
          </a:p>
        </p:txBody>
      </p:sp>
    </p:spTree>
    <p:extLst>
      <p:ext uri="{BB962C8B-B14F-4D97-AF65-F5344CB8AC3E}">
        <p14:creationId xmlns:p14="http://schemas.microsoft.com/office/powerpoint/2010/main" val="35350010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55242" y="91531"/>
            <a:ext cx="6950838" cy="567463"/>
          </a:xfrm>
          <a:prstGeom prst="rect">
            <a:avLst/>
          </a:prstGeom>
        </p:spPr>
        <p:txBody>
          <a:bodyPr vert="horz" wrap="square" lIns="0" tIns="13335" rIns="0" bIns="0" rtlCol="0">
            <a:spAutoFit/>
          </a:bodyPr>
          <a:lstStyle/>
          <a:p>
            <a:pPr marL="12700" algn="ctr">
              <a:lnSpc>
                <a:spcPct val="100000"/>
              </a:lnSpc>
              <a:spcBef>
                <a:spcPts val="105"/>
              </a:spcBef>
            </a:pPr>
            <a:r>
              <a:rPr sz="3600" b="1" spc="-5" dirty="0">
                <a:effectLst/>
              </a:rPr>
              <a:t>Physical Safeguards:</a:t>
            </a:r>
            <a:r>
              <a:rPr sz="3600" b="1" spc="-60" dirty="0">
                <a:effectLst/>
              </a:rPr>
              <a:t> </a:t>
            </a:r>
            <a:r>
              <a:rPr sz="3600" b="1" spc="-5" dirty="0">
                <a:effectLst/>
              </a:rPr>
              <a:t>Access</a:t>
            </a:r>
            <a:endParaRPr sz="3600" b="1" dirty="0">
              <a:effectLst/>
            </a:endParaRPr>
          </a:p>
        </p:txBody>
      </p:sp>
      <p:sp>
        <p:nvSpPr>
          <p:cNvPr id="3" name="object 3"/>
          <p:cNvSpPr txBox="1"/>
          <p:nvPr/>
        </p:nvSpPr>
        <p:spPr>
          <a:xfrm>
            <a:off x="381000" y="1143000"/>
            <a:ext cx="7625080" cy="3718967"/>
          </a:xfrm>
          <a:prstGeom prst="rect">
            <a:avLst/>
          </a:prstGeom>
        </p:spPr>
        <p:txBody>
          <a:bodyPr vert="horz" wrap="square" lIns="0" tIns="12700" rIns="0" bIns="0" rtlCol="0">
            <a:spAutoFit/>
          </a:bodyPr>
          <a:lstStyle/>
          <a:p>
            <a:pPr marL="355600" marR="5080" indent="-342900">
              <a:lnSpc>
                <a:spcPct val="100000"/>
              </a:lnSpc>
              <a:spcBef>
                <a:spcPts val="100"/>
              </a:spcBef>
              <a:buChar char="•"/>
              <a:tabLst>
                <a:tab pos="354965" algn="l"/>
                <a:tab pos="355600" algn="l"/>
              </a:tabLst>
            </a:pPr>
            <a:r>
              <a:rPr sz="2800" spc="-5" dirty="0">
                <a:cs typeface="Arial"/>
              </a:rPr>
              <a:t>Limit physical </a:t>
            </a:r>
            <a:r>
              <a:rPr sz="2800" dirty="0">
                <a:cs typeface="Arial"/>
              </a:rPr>
              <a:t>access </a:t>
            </a:r>
            <a:r>
              <a:rPr sz="2800" spc="-5" dirty="0">
                <a:cs typeface="Arial"/>
              </a:rPr>
              <a:t>to facilities, while  ensuring that authorized </a:t>
            </a:r>
            <a:r>
              <a:rPr sz="2800" dirty="0">
                <a:cs typeface="Arial"/>
              </a:rPr>
              <a:t>access </a:t>
            </a:r>
            <a:r>
              <a:rPr sz="2800" spc="-5" dirty="0">
                <a:cs typeface="Arial"/>
              </a:rPr>
              <a:t>is</a:t>
            </a:r>
            <a:r>
              <a:rPr sz="2800" spc="-20" dirty="0">
                <a:cs typeface="Arial"/>
              </a:rPr>
              <a:t> </a:t>
            </a:r>
            <a:r>
              <a:rPr sz="2800" spc="-5" dirty="0">
                <a:cs typeface="Arial"/>
              </a:rPr>
              <a:t>allowed.</a:t>
            </a:r>
            <a:endParaRPr sz="2800" dirty="0">
              <a:cs typeface="Arial"/>
            </a:endParaRPr>
          </a:p>
          <a:p>
            <a:pPr marL="755650" lvl="1" indent="-285750">
              <a:lnSpc>
                <a:spcPct val="100000"/>
              </a:lnSpc>
              <a:spcBef>
                <a:spcPts val="640"/>
              </a:spcBef>
              <a:buChar char="–"/>
              <a:tabLst>
                <a:tab pos="756920" algn="l"/>
              </a:tabLst>
            </a:pPr>
            <a:r>
              <a:rPr sz="2400" dirty="0">
                <a:cs typeface="Arial"/>
              </a:rPr>
              <a:t>Server rooms where ePHI </a:t>
            </a:r>
            <a:r>
              <a:rPr sz="2400" spc="-5" dirty="0">
                <a:cs typeface="Arial"/>
              </a:rPr>
              <a:t>is</a:t>
            </a:r>
            <a:r>
              <a:rPr sz="2400" spc="-80" dirty="0">
                <a:cs typeface="Arial"/>
              </a:rPr>
              <a:t> </a:t>
            </a:r>
            <a:r>
              <a:rPr sz="2400" spc="-5" dirty="0">
                <a:cs typeface="Arial"/>
              </a:rPr>
              <a:t>stored</a:t>
            </a:r>
            <a:endParaRPr sz="2400" dirty="0">
              <a:cs typeface="Arial"/>
            </a:endParaRPr>
          </a:p>
          <a:p>
            <a:pPr marL="755650" lvl="1" indent="-285750">
              <a:lnSpc>
                <a:spcPct val="100000"/>
              </a:lnSpc>
              <a:spcBef>
                <a:spcPts val="625"/>
              </a:spcBef>
              <a:buChar char="–"/>
              <a:tabLst>
                <a:tab pos="756920" algn="l"/>
              </a:tabLst>
            </a:pPr>
            <a:r>
              <a:rPr sz="2400" dirty="0">
                <a:cs typeface="Arial"/>
              </a:rPr>
              <a:t>Work areas where ePHI </a:t>
            </a:r>
            <a:r>
              <a:rPr sz="2400" spc="-5" dirty="0">
                <a:cs typeface="Arial"/>
              </a:rPr>
              <a:t>is</a:t>
            </a:r>
            <a:r>
              <a:rPr sz="2400" spc="-75" dirty="0">
                <a:cs typeface="Arial"/>
              </a:rPr>
              <a:t> </a:t>
            </a:r>
            <a:r>
              <a:rPr sz="2400" dirty="0">
                <a:cs typeface="Arial"/>
              </a:rPr>
              <a:t>accessed</a:t>
            </a:r>
          </a:p>
          <a:p>
            <a:pPr marL="755650" marR="277495" lvl="1" indent="-286385">
              <a:lnSpc>
                <a:spcPct val="100000"/>
              </a:lnSpc>
              <a:spcBef>
                <a:spcPts val="625"/>
              </a:spcBef>
              <a:buChar char="–"/>
              <a:tabLst>
                <a:tab pos="756285" algn="l"/>
              </a:tabLst>
            </a:pPr>
            <a:r>
              <a:rPr sz="2400" dirty="0">
                <a:cs typeface="Arial"/>
              </a:rPr>
              <a:t>Back-up media </a:t>
            </a:r>
            <a:r>
              <a:rPr sz="2400" spc="-5" dirty="0">
                <a:cs typeface="Arial"/>
              </a:rPr>
              <a:t>storage potentially containing  </a:t>
            </a:r>
            <a:r>
              <a:rPr sz="2400" dirty="0">
                <a:cs typeface="Arial"/>
              </a:rPr>
              <a:t>ePHI</a:t>
            </a:r>
          </a:p>
          <a:p>
            <a:pPr marL="355600" indent="-342900">
              <a:lnSpc>
                <a:spcPct val="100000"/>
              </a:lnSpc>
              <a:spcBef>
                <a:spcPts val="700"/>
              </a:spcBef>
              <a:buChar char="•"/>
              <a:tabLst>
                <a:tab pos="354965" algn="l"/>
                <a:tab pos="355600" algn="l"/>
              </a:tabLst>
            </a:pPr>
            <a:r>
              <a:rPr sz="2800" spc="-5" dirty="0">
                <a:cs typeface="Arial"/>
              </a:rPr>
              <a:t>Inventory hardware and</a:t>
            </a:r>
            <a:r>
              <a:rPr sz="2800" spc="-45" dirty="0">
                <a:cs typeface="Arial"/>
              </a:rPr>
              <a:t> </a:t>
            </a:r>
            <a:r>
              <a:rPr sz="2800" spc="-5" dirty="0">
                <a:cs typeface="Arial"/>
              </a:rPr>
              <a:t>software.</a:t>
            </a:r>
            <a:endParaRPr sz="2800" dirty="0">
              <a:cs typeface="Arial"/>
            </a:endParaRPr>
          </a:p>
          <a:p>
            <a:pPr marL="756285" lvl="1" indent="-286385">
              <a:lnSpc>
                <a:spcPct val="100000"/>
              </a:lnSpc>
              <a:spcBef>
                <a:spcPts val="640"/>
              </a:spcBef>
              <a:buChar char="–"/>
              <a:tabLst>
                <a:tab pos="756920" algn="l"/>
              </a:tabLst>
            </a:pPr>
            <a:r>
              <a:rPr sz="2400" dirty="0">
                <a:cs typeface="Arial"/>
              </a:rPr>
              <a:t>Know where </a:t>
            </a:r>
            <a:r>
              <a:rPr sz="2400" spc="-5" dirty="0">
                <a:cs typeface="Arial"/>
              </a:rPr>
              <a:t>inventory is</a:t>
            </a:r>
            <a:r>
              <a:rPr sz="2400" spc="-45" dirty="0">
                <a:cs typeface="Arial"/>
              </a:rPr>
              <a:t> </a:t>
            </a:r>
            <a:r>
              <a:rPr sz="2400" spc="-5" dirty="0">
                <a:cs typeface="Arial"/>
              </a:rPr>
              <a:t>kept.</a:t>
            </a:r>
            <a:endParaRPr sz="2400" dirty="0">
              <a:cs typeface="Arial"/>
            </a:endParaRPr>
          </a:p>
          <a:p>
            <a:pPr marL="756285" lvl="1" indent="-286385">
              <a:lnSpc>
                <a:spcPct val="100000"/>
              </a:lnSpc>
              <a:spcBef>
                <a:spcPts val="625"/>
              </a:spcBef>
              <a:buChar char="–"/>
              <a:tabLst>
                <a:tab pos="756920" algn="l"/>
              </a:tabLst>
            </a:pPr>
            <a:r>
              <a:rPr sz="2400" dirty="0">
                <a:cs typeface="Arial"/>
              </a:rPr>
              <a:t>Know value of hardware, </a:t>
            </a:r>
            <a:r>
              <a:rPr sz="2400" spc="-5" dirty="0">
                <a:cs typeface="Arial"/>
              </a:rPr>
              <a:t>software,</a:t>
            </a:r>
            <a:r>
              <a:rPr sz="2400" spc="-10" dirty="0">
                <a:cs typeface="Arial"/>
              </a:rPr>
              <a:t> </a:t>
            </a:r>
            <a:r>
              <a:rPr sz="2400" dirty="0">
                <a:cs typeface="Arial"/>
              </a:rPr>
              <a:t>equipment.</a:t>
            </a:r>
          </a:p>
        </p:txBody>
      </p:sp>
    </p:spTree>
    <p:extLst>
      <p:ext uri="{BB962C8B-B14F-4D97-AF65-F5344CB8AC3E}">
        <p14:creationId xmlns:p14="http://schemas.microsoft.com/office/powerpoint/2010/main" val="466049290"/>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382000" cy="4388894"/>
          </a:xfrm>
        </p:spPr>
        <p:txBody>
          <a:bodyPr/>
          <a:lstStyle/>
          <a:p>
            <a:r>
              <a:rPr lang="en-US" dirty="0"/>
              <a:t>Policies and procedures for proper use of &amp;  access to workstations &amp; electronic media,  including transfer, removal, disposal, re-use.</a:t>
            </a:r>
          </a:p>
          <a:p>
            <a:pPr lvl="1"/>
            <a:r>
              <a:rPr lang="en-US" dirty="0"/>
              <a:t>Lock down publicly-accessible systems  potentially containing </a:t>
            </a:r>
            <a:r>
              <a:rPr lang="en-US" dirty="0" err="1"/>
              <a:t>ePHI</a:t>
            </a:r>
            <a:r>
              <a:rPr lang="en-US" dirty="0"/>
              <a:t>.</a:t>
            </a:r>
          </a:p>
          <a:p>
            <a:pPr lvl="1"/>
            <a:r>
              <a:rPr lang="en-US" dirty="0"/>
              <a:t>Strong passwords (8-14 characters with variety of  letters, symbols, numbers) changed regularly.</a:t>
            </a:r>
          </a:p>
          <a:p>
            <a:pPr lvl="1"/>
            <a:r>
              <a:rPr lang="en-US" dirty="0"/>
              <a:t>At least 256-bit encryption, especially for  wireless, backups, &amp; offsite data.</a:t>
            </a:r>
          </a:p>
          <a:p>
            <a:pPr lvl="1"/>
            <a:r>
              <a:rPr lang="en-US" dirty="0"/>
              <a:t>Media destroyed after being thoroughly wiped.</a:t>
            </a:r>
          </a:p>
        </p:txBody>
      </p:sp>
      <p:sp>
        <p:nvSpPr>
          <p:cNvPr id="4" name="object 2"/>
          <p:cNvSpPr txBox="1">
            <a:spLocks noGrp="1"/>
          </p:cNvSpPr>
          <p:nvPr>
            <p:ph type="title"/>
          </p:nvPr>
        </p:nvSpPr>
        <p:spPr>
          <a:xfrm>
            <a:off x="535940" y="152400"/>
            <a:ext cx="8382000" cy="566181"/>
          </a:xfrm>
          <a:prstGeom prst="rect">
            <a:avLst/>
          </a:prstGeom>
        </p:spPr>
        <p:txBody>
          <a:bodyPr vert="horz" wrap="square" lIns="0" tIns="12065" rIns="0" bIns="0" rtlCol="0">
            <a:spAutoFit/>
          </a:bodyPr>
          <a:lstStyle/>
          <a:p>
            <a:pPr marL="2616835" marR="5080" indent="-2604770" algn="ctr">
              <a:lnSpc>
                <a:spcPct val="100000"/>
              </a:lnSpc>
              <a:spcBef>
                <a:spcPts val="95"/>
              </a:spcBef>
            </a:pPr>
            <a:r>
              <a:rPr sz="3600" b="1" spc="-10" dirty="0">
                <a:effectLst/>
              </a:rPr>
              <a:t>Physical </a:t>
            </a:r>
            <a:r>
              <a:rPr sz="3600" b="1" spc="-5" dirty="0">
                <a:effectLst/>
              </a:rPr>
              <a:t>Safeguards: </a:t>
            </a:r>
            <a:r>
              <a:rPr sz="3600" b="1" spc="-10" dirty="0">
                <a:effectLst/>
              </a:rPr>
              <a:t>Access  (cont’d)</a:t>
            </a:r>
          </a:p>
        </p:txBody>
      </p:sp>
    </p:spTree>
    <p:extLst>
      <p:ext uri="{BB962C8B-B14F-4D97-AF65-F5344CB8AC3E}">
        <p14:creationId xmlns:p14="http://schemas.microsoft.com/office/powerpoint/2010/main" val="4055790258"/>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8382000" cy="3274743"/>
          </a:xfrm>
        </p:spPr>
        <p:txBody>
          <a:bodyPr/>
          <a:lstStyle/>
          <a:p>
            <a:r>
              <a:rPr lang="en-US" sz="2800" dirty="0"/>
              <a:t>Access controls, audit controls, integrity,  person, user/entity authentication,  transmission security</a:t>
            </a:r>
          </a:p>
          <a:p>
            <a:r>
              <a:rPr lang="en-US" sz="2800" dirty="0" smtClean="0"/>
              <a:t>Most effective: layered approach.</a:t>
            </a:r>
          </a:p>
          <a:p>
            <a:pPr lvl="1"/>
            <a:r>
              <a:rPr lang="en-US" sz="2400" dirty="0" smtClean="0"/>
              <a:t>Multiple technologies employed concurrently.</a:t>
            </a:r>
          </a:p>
          <a:p>
            <a:r>
              <a:rPr lang="en-US" sz="2800" dirty="0" smtClean="0"/>
              <a:t>Adequate access controls include:</a:t>
            </a:r>
          </a:p>
          <a:p>
            <a:pPr lvl="1"/>
            <a:r>
              <a:rPr lang="en-US" sz="2400" dirty="0" smtClean="0"/>
              <a:t>AD </a:t>
            </a:r>
            <a:r>
              <a:rPr lang="en-US" sz="2400" dirty="0"/>
              <a:t>(Active Directory), LDAP (Lightweight  Directory Access Protocol)</a:t>
            </a:r>
          </a:p>
          <a:p>
            <a:pPr lvl="1"/>
            <a:r>
              <a:rPr lang="en-US" sz="2400" dirty="0"/>
              <a:t>Vendor-specific controls usually part of EHR</a:t>
            </a:r>
          </a:p>
        </p:txBody>
      </p:sp>
      <p:sp>
        <p:nvSpPr>
          <p:cNvPr id="6" name="object 2"/>
          <p:cNvSpPr txBox="1">
            <a:spLocks noGrp="1"/>
          </p:cNvSpPr>
          <p:nvPr>
            <p:ph type="title"/>
          </p:nvPr>
        </p:nvSpPr>
        <p:spPr>
          <a:xfrm>
            <a:off x="285432" y="152400"/>
            <a:ext cx="8382000" cy="566181"/>
          </a:xfrm>
          <a:prstGeom prst="rect">
            <a:avLst/>
          </a:prstGeom>
        </p:spPr>
        <p:txBody>
          <a:bodyPr vert="horz" wrap="square" lIns="0" tIns="12065" rIns="0" bIns="0" rtlCol="0">
            <a:spAutoFit/>
          </a:bodyPr>
          <a:lstStyle/>
          <a:p>
            <a:pPr marL="1749425" marR="5080" indent="-958850" algn="ctr">
              <a:lnSpc>
                <a:spcPct val="100000"/>
              </a:lnSpc>
              <a:spcBef>
                <a:spcPts val="95"/>
              </a:spcBef>
            </a:pPr>
            <a:r>
              <a:rPr sz="3600" b="1" spc="-10" dirty="0">
                <a:effectLst/>
              </a:rPr>
              <a:t>Technical </a:t>
            </a:r>
            <a:r>
              <a:rPr sz="3600" b="1" spc="-5" dirty="0">
                <a:effectLst/>
              </a:rPr>
              <a:t>Safeguards:  </a:t>
            </a:r>
            <a:r>
              <a:rPr sz="3600" b="1" spc="-10" dirty="0">
                <a:effectLst/>
              </a:rPr>
              <a:t>Access</a:t>
            </a:r>
            <a:r>
              <a:rPr sz="3600" b="1" spc="25" dirty="0">
                <a:effectLst/>
              </a:rPr>
              <a:t> </a:t>
            </a:r>
            <a:r>
              <a:rPr sz="3600" b="1" spc="-5" dirty="0">
                <a:effectLst/>
              </a:rPr>
              <a:t>Control</a:t>
            </a:r>
          </a:p>
        </p:txBody>
      </p:sp>
    </p:spTree>
    <p:extLst>
      <p:ext uri="{BB962C8B-B14F-4D97-AF65-F5344CB8AC3E}">
        <p14:creationId xmlns:p14="http://schemas.microsoft.com/office/powerpoint/2010/main" val="3701149467"/>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382000" cy="3988784"/>
          </a:xfrm>
        </p:spPr>
        <p:txBody>
          <a:bodyPr/>
          <a:lstStyle/>
          <a:p>
            <a:r>
              <a:rPr lang="en-US" sz="2800" dirty="0"/>
              <a:t>Inspects incoming network traffic; permits or  denies access based on criteria.</a:t>
            </a:r>
          </a:p>
          <a:p>
            <a:r>
              <a:rPr lang="en-US" sz="2800" dirty="0"/>
              <a:t>Hardware- or software-driven.</a:t>
            </a:r>
          </a:p>
          <a:p>
            <a:r>
              <a:rPr lang="en-US" sz="2800" dirty="0"/>
              <a:t>Blocks ports through which intruders can gain  access (e.g., port 80, which regulates web  traffic).</a:t>
            </a:r>
          </a:p>
          <a:p>
            <a:r>
              <a:rPr lang="en-US" sz="2800" dirty="0"/>
              <a:t>Most commonly placed on network perimeter  (network-based) or network device (host-  based).</a:t>
            </a:r>
          </a:p>
          <a:p>
            <a:r>
              <a:rPr lang="en-US" sz="2800" dirty="0"/>
              <a:t>EHR will require certain ports to remain open.</a:t>
            </a:r>
          </a:p>
          <a:p>
            <a:endParaRPr lang="en-US" dirty="0"/>
          </a:p>
        </p:txBody>
      </p:sp>
      <p:sp>
        <p:nvSpPr>
          <p:cNvPr id="4" name="object 2"/>
          <p:cNvSpPr txBox="1">
            <a:spLocks noGrp="1"/>
          </p:cNvSpPr>
          <p:nvPr>
            <p:ph type="title"/>
          </p:nvPr>
        </p:nvSpPr>
        <p:spPr>
          <a:xfrm>
            <a:off x="541054" y="152400"/>
            <a:ext cx="7811134" cy="566181"/>
          </a:xfrm>
          <a:prstGeom prst="rect">
            <a:avLst/>
          </a:prstGeom>
        </p:spPr>
        <p:txBody>
          <a:bodyPr vert="horz" wrap="square" lIns="0" tIns="12065" rIns="0" bIns="0" rtlCol="0">
            <a:spAutoFit/>
          </a:bodyPr>
          <a:lstStyle/>
          <a:p>
            <a:pPr marL="12700" algn="ctr">
              <a:lnSpc>
                <a:spcPct val="100000"/>
              </a:lnSpc>
              <a:spcBef>
                <a:spcPts val="95"/>
              </a:spcBef>
            </a:pPr>
            <a:r>
              <a:rPr sz="3600" b="1" spc="-10" dirty="0">
                <a:effectLst/>
              </a:rPr>
              <a:t>Technical </a:t>
            </a:r>
            <a:r>
              <a:rPr sz="3600" b="1" spc="-5" dirty="0">
                <a:effectLst/>
              </a:rPr>
              <a:t>Safeguards:</a:t>
            </a:r>
            <a:r>
              <a:rPr sz="3600" b="1" spc="80" dirty="0">
                <a:effectLst/>
              </a:rPr>
              <a:t> </a:t>
            </a:r>
            <a:r>
              <a:rPr sz="3600" b="1" spc="-10" dirty="0">
                <a:effectLst/>
              </a:rPr>
              <a:t>Firewall</a:t>
            </a:r>
          </a:p>
        </p:txBody>
      </p:sp>
    </p:spTree>
    <p:extLst>
      <p:ext uri="{BB962C8B-B14F-4D97-AF65-F5344CB8AC3E}">
        <p14:creationId xmlns:p14="http://schemas.microsoft.com/office/powerpoint/2010/main" val="258865831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200775" y="3124200"/>
            <a:ext cx="1162050" cy="1162050"/>
          </a:xfrm>
          <a:prstGeom prst="rect">
            <a:avLst/>
          </a:prstGeom>
          <a:blipFill>
            <a:blip r:embed="rId3" cstate="email">
              <a:extLst>
                <a:ext uri="{28A0092B-C50C-407E-A947-70E740481C1C}">
                  <a14:useLocalDpi xmlns:a14="http://schemas.microsoft.com/office/drawing/2010/main"/>
                </a:ext>
              </a:extLst>
            </a:blip>
            <a:stretch>
              <a:fillRect/>
            </a:stretch>
          </a:blipFill>
        </p:spPr>
        <p:txBody>
          <a:bodyPr wrap="square" lIns="0" tIns="0" rIns="0" bIns="0" rtlCol="0"/>
          <a:lstStyle/>
          <a:p>
            <a:endParaRPr/>
          </a:p>
        </p:txBody>
      </p:sp>
      <p:sp>
        <p:nvSpPr>
          <p:cNvPr id="3" name="object 3"/>
          <p:cNvSpPr txBox="1">
            <a:spLocks noGrp="1"/>
          </p:cNvSpPr>
          <p:nvPr>
            <p:ph type="title"/>
          </p:nvPr>
        </p:nvSpPr>
        <p:spPr>
          <a:xfrm>
            <a:off x="3413758" y="172839"/>
            <a:ext cx="2465705" cy="567463"/>
          </a:xfrm>
          <a:prstGeom prst="rect">
            <a:avLst/>
          </a:prstGeom>
        </p:spPr>
        <p:txBody>
          <a:bodyPr vert="horz" wrap="square" lIns="0" tIns="13335" rIns="0" bIns="0" rtlCol="0">
            <a:spAutoFit/>
          </a:bodyPr>
          <a:lstStyle/>
          <a:p>
            <a:pPr marL="12700" algn="ctr">
              <a:lnSpc>
                <a:spcPct val="100000"/>
              </a:lnSpc>
              <a:spcBef>
                <a:spcPts val="105"/>
              </a:spcBef>
            </a:pPr>
            <a:r>
              <a:rPr sz="3600" b="1" spc="-5" dirty="0">
                <a:effectLst/>
              </a:rPr>
              <a:t>Firewalls</a:t>
            </a:r>
            <a:endParaRPr sz="3600" b="1" dirty="0">
              <a:effectLst/>
            </a:endParaRPr>
          </a:p>
        </p:txBody>
      </p:sp>
      <p:sp>
        <p:nvSpPr>
          <p:cNvPr id="4" name="object 4"/>
          <p:cNvSpPr/>
          <p:nvPr/>
        </p:nvSpPr>
        <p:spPr>
          <a:xfrm>
            <a:off x="177800" y="2514600"/>
            <a:ext cx="2133600" cy="2133600"/>
          </a:xfrm>
          <a:prstGeom prst="rect">
            <a:avLst/>
          </a:prstGeom>
          <a:blipFill>
            <a:blip r:embed="rId4" cstate="email">
              <a:extLst>
                <a:ext uri="{28A0092B-C50C-407E-A947-70E740481C1C}">
                  <a14:useLocalDpi xmlns:a14="http://schemas.microsoft.com/office/drawing/2010/main"/>
                </a:ext>
              </a:extLst>
            </a:blip>
            <a:stretch>
              <a:fillRect/>
            </a:stretch>
          </a:blipFill>
        </p:spPr>
        <p:txBody>
          <a:bodyPr wrap="square" lIns="0" tIns="0" rIns="0" bIns="0" rtlCol="0"/>
          <a:lstStyle/>
          <a:p>
            <a:endParaRPr/>
          </a:p>
        </p:txBody>
      </p:sp>
      <p:sp>
        <p:nvSpPr>
          <p:cNvPr id="5" name="object 5"/>
          <p:cNvSpPr/>
          <p:nvPr/>
        </p:nvSpPr>
        <p:spPr>
          <a:xfrm>
            <a:off x="3638550" y="2571750"/>
            <a:ext cx="1714500" cy="1714500"/>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7847418" y="1600200"/>
            <a:ext cx="673735" cy="506730"/>
          </a:xfrm>
          <a:custGeom>
            <a:avLst/>
            <a:gdLst/>
            <a:ahLst/>
            <a:cxnLst/>
            <a:rect l="l" t="t" r="r" b="b"/>
            <a:pathLst>
              <a:path w="673734" h="506730">
                <a:moveTo>
                  <a:pt x="0" y="0"/>
                </a:moveTo>
                <a:lnTo>
                  <a:pt x="673112" y="0"/>
                </a:lnTo>
                <a:lnTo>
                  <a:pt x="673112" y="506133"/>
                </a:lnTo>
                <a:lnTo>
                  <a:pt x="0" y="506133"/>
                </a:lnTo>
                <a:lnTo>
                  <a:pt x="0" y="0"/>
                </a:lnTo>
                <a:close/>
              </a:path>
            </a:pathLst>
          </a:custGeom>
          <a:solidFill>
            <a:srgbClr val="C1C1C1"/>
          </a:solidFill>
        </p:spPr>
        <p:txBody>
          <a:bodyPr wrap="square" lIns="0" tIns="0" rIns="0" bIns="0" rtlCol="0"/>
          <a:lstStyle/>
          <a:p>
            <a:endParaRPr/>
          </a:p>
        </p:txBody>
      </p:sp>
      <p:sp>
        <p:nvSpPr>
          <p:cNvPr id="7" name="object 7"/>
          <p:cNvSpPr/>
          <p:nvPr/>
        </p:nvSpPr>
        <p:spPr>
          <a:xfrm>
            <a:off x="7696202" y="2131766"/>
            <a:ext cx="971550" cy="170180"/>
          </a:xfrm>
          <a:custGeom>
            <a:avLst/>
            <a:gdLst/>
            <a:ahLst/>
            <a:cxnLst/>
            <a:rect l="l" t="t" r="r" b="b"/>
            <a:pathLst>
              <a:path w="971550" h="170180">
                <a:moveTo>
                  <a:pt x="824331" y="0"/>
                </a:moveTo>
                <a:lnTo>
                  <a:pt x="150228" y="0"/>
                </a:lnTo>
                <a:lnTo>
                  <a:pt x="0" y="169646"/>
                </a:lnTo>
                <a:lnTo>
                  <a:pt x="971549" y="169646"/>
                </a:lnTo>
                <a:lnTo>
                  <a:pt x="824331" y="0"/>
                </a:lnTo>
                <a:close/>
              </a:path>
            </a:pathLst>
          </a:custGeom>
          <a:solidFill>
            <a:srgbClr val="C1C1C1"/>
          </a:solidFill>
        </p:spPr>
        <p:txBody>
          <a:bodyPr wrap="square" lIns="0" tIns="0" rIns="0" bIns="0" rtlCol="0"/>
          <a:lstStyle/>
          <a:p>
            <a:endParaRPr/>
          </a:p>
        </p:txBody>
      </p:sp>
      <p:sp>
        <p:nvSpPr>
          <p:cNvPr id="8" name="object 8"/>
          <p:cNvSpPr/>
          <p:nvPr/>
        </p:nvSpPr>
        <p:spPr>
          <a:xfrm>
            <a:off x="7696200" y="2331808"/>
            <a:ext cx="971550" cy="0"/>
          </a:xfrm>
          <a:custGeom>
            <a:avLst/>
            <a:gdLst/>
            <a:ahLst/>
            <a:cxnLst/>
            <a:rect l="l" t="t" r="r" b="b"/>
            <a:pathLst>
              <a:path w="971550">
                <a:moveTo>
                  <a:pt x="0" y="0"/>
                </a:moveTo>
                <a:lnTo>
                  <a:pt x="971550" y="0"/>
                </a:lnTo>
              </a:path>
            </a:pathLst>
          </a:custGeom>
          <a:ln w="60782">
            <a:solidFill>
              <a:srgbClr val="C1C1C1"/>
            </a:solidFill>
          </a:ln>
        </p:spPr>
        <p:txBody>
          <a:bodyPr wrap="square" lIns="0" tIns="0" rIns="0" bIns="0" rtlCol="0"/>
          <a:lstStyle/>
          <a:p>
            <a:endParaRPr/>
          </a:p>
        </p:txBody>
      </p:sp>
      <p:sp>
        <p:nvSpPr>
          <p:cNvPr id="9" name="object 9"/>
          <p:cNvSpPr/>
          <p:nvPr/>
        </p:nvSpPr>
        <p:spPr>
          <a:xfrm>
            <a:off x="7884477" y="1653933"/>
            <a:ext cx="601345" cy="396240"/>
          </a:xfrm>
          <a:custGeom>
            <a:avLst/>
            <a:gdLst/>
            <a:ahLst/>
            <a:cxnLst/>
            <a:rect l="l" t="t" r="r" b="b"/>
            <a:pathLst>
              <a:path w="601345" h="396239">
                <a:moveTo>
                  <a:pt x="0" y="0"/>
                </a:moveTo>
                <a:lnTo>
                  <a:pt x="600964" y="0"/>
                </a:lnTo>
                <a:lnTo>
                  <a:pt x="600964" y="395846"/>
                </a:lnTo>
                <a:lnTo>
                  <a:pt x="0" y="395846"/>
                </a:lnTo>
                <a:lnTo>
                  <a:pt x="0" y="0"/>
                </a:lnTo>
                <a:close/>
              </a:path>
            </a:pathLst>
          </a:custGeom>
          <a:solidFill>
            <a:srgbClr val="C1C1C1"/>
          </a:solidFill>
        </p:spPr>
        <p:txBody>
          <a:bodyPr wrap="square" lIns="0" tIns="0" rIns="0" bIns="0" rtlCol="0"/>
          <a:lstStyle/>
          <a:p>
            <a:endParaRPr/>
          </a:p>
        </p:txBody>
      </p:sp>
      <p:sp>
        <p:nvSpPr>
          <p:cNvPr id="10" name="object 10"/>
          <p:cNvSpPr/>
          <p:nvPr/>
        </p:nvSpPr>
        <p:spPr>
          <a:xfrm>
            <a:off x="7827407" y="2158627"/>
            <a:ext cx="711200" cy="0"/>
          </a:xfrm>
          <a:custGeom>
            <a:avLst/>
            <a:gdLst/>
            <a:ahLst/>
            <a:cxnLst/>
            <a:rect l="l" t="t" r="r" b="b"/>
            <a:pathLst>
              <a:path w="711200">
                <a:moveTo>
                  <a:pt x="0" y="0"/>
                </a:moveTo>
                <a:lnTo>
                  <a:pt x="711123" y="0"/>
                </a:lnTo>
              </a:path>
            </a:pathLst>
          </a:custGeom>
          <a:ln w="19786">
            <a:solidFill>
              <a:srgbClr val="C1C1C1"/>
            </a:solidFill>
          </a:ln>
        </p:spPr>
        <p:txBody>
          <a:bodyPr wrap="square" lIns="0" tIns="0" rIns="0" bIns="0" rtlCol="0"/>
          <a:lstStyle/>
          <a:p>
            <a:endParaRPr/>
          </a:p>
        </p:txBody>
      </p:sp>
      <p:sp>
        <p:nvSpPr>
          <p:cNvPr id="11" name="object 11"/>
          <p:cNvSpPr/>
          <p:nvPr/>
        </p:nvSpPr>
        <p:spPr>
          <a:xfrm>
            <a:off x="7963641" y="2256170"/>
            <a:ext cx="441959" cy="0"/>
          </a:xfrm>
          <a:custGeom>
            <a:avLst/>
            <a:gdLst/>
            <a:ahLst/>
            <a:cxnLst/>
            <a:rect l="l" t="t" r="r" b="b"/>
            <a:pathLst>
              <a:path w="441959">
                <a:moveTo>
                  <a:pt x="0" y="0"/>
                </a:moveTo>
                <a:lnTo>
                  <a:pt x="441706" y="0"/>
                </a:lnTo>
              </a:path>
            </a:pathLst>
          </a:custGeom>
          <a:ln w="19786">
            <a:solidFill>
              <a:srgbClr val="C1C1C1"/>
            </a:solidFill>
          </a:ln>
        </p:spPr>
        <p:txBody>
          <a:bodyPr wrap="square" lIns="0" tIns="0" rIns="0" bIns="0" rtlCol="0"/>
          <a:lstStyle/>
          <a:p>
            <a:endParaRPr/>
          </a:p>
        </p:txBody>
      </p:sp>
      <p:sp>
        <p:nvSpPr>
          <p:cNvPr id="12" name="object 12"/>
          <p:cNvSpPr/>
          <p:nvPr/>
        </p:nvSpPr>
        <p:spPr>
          <a:xfrm>
            <a:off x="7804376" y="2191858"/>
            <a:ext cx="759460" cy="0"/>
          </a:xfrm>
          <a:custGeom>
            <a:avLst/>
            <a:gdLst/>
            <a:ahLst/>
            <a:cxnLst/>
            <a:rect l="l" t="t" r="r" b="b"/>
            <a:pathLst>
              <a:path w="759459">
                <a:moveTo>
                  <a:pt x="0" y="0"/>
                </a:moveTo>
                <a:lnTo>
                  <a:pt x="759206" y="0"/>
                </a:lnTo>
              </a:path>
            </a:pathLst>
          </a:custGeom>
          <a:ln w="21196">
            <a:solidFill>
              <a:srgbClr val="C1C1C1"/>
            </a:solidFill>
          </a:ln>
        </p:spPr>
        <p:txBody>
          <a:bodyPr wrap="square" lIns="0" tIns="0" rIns="0" bIns="0" rtlCol="0"/>
          <a:lstStyle/>
          <a:p>
            <a:endParaRPr/>
          </a:p>
        </p:txBody>
      </p:sp>
      <p:sp>
        <p:nvSpPr>
          <p:cNvPr id="13" name="object 13"/>
          <p:cNvSpPr/>
          <p:nvPr/>
        </p:nvSpPr>
        <p:spPr>
          <a:xfrm>
            <a:off x="7780356" y="2222938"/>
            <a:ext cx="809625" cy="0"/>
          </a:xfrm>
          <a:custGeom>
            <a:avLst/>
            <a:gdLst/>
            <a:ahLst/>
            <a:cxnLst/>
            <a:rect l="l" t="t" r="r" b="b"/>
            <a:pathLst>
              <a:path w="809625">
                <a:moveTo>
                  <a:pt x="0" y="0"/>
                </a:moveTo>
                <a:lnTo>
                  <a:pt x="809269" y="0"/>
                </a:lnTo>
              </a:path>
            </a:pathLst>
          </a:custGeom>
          <a:ln w="21196">
            <a:solidFill>
              <a:srgbClr val="C1C1C1"/>
            </a:solidFill>
          </a:ln>
        </p:spPr>
        <p:txBody>
          <a:bodyPr wrap="square" lIns="0" tIns="0" rIns="0" bIns="0" rtlCol="0"/>
          <a:lstStyle/>
          <a:p>
            <a:endParaRPr/>
          </a:p>
        </p:txBody>
      </p:sp>
      <p:sp>
        <p:nvSpPr>
          <p:cNvPr id="14" name="object 14"/>
          <p:cNvSpPr/>
          <p:nvPr/>
        </p:nvSpPr>
        <p:spPr>
          <a:xfrm>
            <a:off x="7847418" y="1600200"/>
            <a:ext cx="673735" cy="506730"/>
          </a:xfrm>
          <a:custGeom>
            <a:avLst/>
            <a:gdLst/>
            <a:ahLst/>
            <a:cxnLst/>
            <a:rect l="l" t="t" r="r" b="b"/>
            <a:pathLst>
              <a:path w="673734" h="506730">
                <a:moveTo>
                  <a:pt x="0" y="0"/>
                </a:moveTo>
                <a:lnTo>
                  <a:pt x="673112" y="0"/>
                </a:lnTo>
                <a:lnTo>
                  <a:pt x="673112" y="506133"/>
                </a:lnTo>
                <a:lnTo>
                  <a:pt x="0" y="506133"/>
                </a:lnTo>
                <a:lnTo>
                  <a:pt x="0" y="0"/>
                </a:lnTo>
                <a:close/>
              </a:path>
            </a:pathLst>
          </a:custGeom>
          <a:ln w="9525">
            <a:solidFill>
              <a:srgbClr val="000000"/>
            </a:solidFill>
          </a:ln>
        </p:spPr>
        <p:txBody>
          <a:bodyPr wrap="square" lIns="0" tIns="0" rIns="0" bIns="0" rtlCol="0"/>
          <a:lstStyle/>
          <a:p>
            <a:endParaRPr/>
          </a:p>
        </p:txBody>
      </p:sp>
      <p:sp>
        <p:nvSpPr>
          <p:cNvPr id="15" name="object 15"/>
          <p:cNvSpPr/>
          <p:nvPr/>
        </p:nvSpPr>
        <p:spPr>
          <a:xfrm>
            <a:off x="7696202" y="2131766"/>
            <a:ext cx="971550" cy="170180"/>
          </a:xfrm>
          <a:custGeom>
            <a:avLst/>
            <a:gdLst/>
            <a:ahLst/>
            <a:cxnLst/>
            <a:rect l="l" t="t" r="r" b="b"/>
            <a:pathLst>
              <a:path w="971550" h="170180">
                <a:moveTo>
                  <a:pt x="150228" y="0"/>
                </a:moveTo>
                <a:lnTo>
                  <a:pt x="0" y="169646"/>
                </a:lnTo>
                <a:lnTo>
                  <a:pt x="971549" y="169646"/>
                </a:lnTo>
                <a:lnTo>
                  <a:pt x="824331" y="0"/>
                </a:lnTo>
                <a:lnTo>
                  <a:pt x="150228" y="0"/>
                </a:lnTo>
                <a:close/>
              </a:path>
            </a:pathLst>
          </a:custGeom>
          <a:ln w="9525">
            <a:solidFill>
              <a:srgbClr val="000000"/>
            </a:solidFill>
          </a:ln>
        </p:spPr>
        <p:txBody>
          <a:bodyPr wrap="square" lIns="0" tIns="0" rIns="0" bIns="0" rtlCol="0"/>
          <a:lstStyle/>
          <a:p>
            <a:endParaRPr/>
          </a:p>
        </p:txBody>
      </p:sp>
      <p:sp>
        <p:nvSpPr>
          <p:cNvPr id="16" name="object 16"/>
          <p:cNvSpPr/>
          <p:nvPr/>
        </p:nvSpPr>
        <p:spPr>
          <a:xfrm>
            <a:off x="7696200" y="2301417"/>
            <a:ext cx="971550" cy="60960"/>
          </a:xfrm>
          <a:custGeom>
            <a:avLst/>
            <a:gdLst/>
            <a:ahLst/>
            <a:cxnLst/>
            <a:rect l="l" t="t" r="r" b="b"/>
            <a:pathLst>
              <a:path w="971550" h="60960">
                <a:moveTo>
                  <a:pt x="0" y="60782"/>
                </a:moveTo>
                <a:lnTo>
                  <a:pt x="971550" y="60782"/>
                </a:lnTo>
                <a:lnTo>
                  <a:pt x="971550" y="0"/>
                </a:lnTo>
                <a:lnTo>
                  <a:pt x="0" y="0"/>
                </a:lnTo>
                <a:lnTo>
                  <a:pt x="0" y="60782"/>
                </a:lnTo>
                <a:close/>
              </a:path>
            </a:pathLst>
          </a:custGeom>
          <a:ln w="9525">
            <a:solidFill>
              <a:srgbClr val="000000"/>
            </a:solidFill>
          </a:ln>
        </p:spPr>
        <p:txBody>
          <a:bodyPr wrap="square" lIns="0" tIns="0" rIns="0" bIns="0" rtlCol="0"/>
          <a:lstStyle/>
          <a:p>
            <a:endParaRPr/>
          </a:p>
        </p:txBody>
      </p:sp>
      <p:sp>
        <p:nvSpPr>
          <p:cNvPr id="17" name="object 17"/>
          <p:cNvSpPr/>
          <p:nvPr/>
        </p:nvSpPr>
        <p:spPr>
          <a:xfrm>
            <a:off x="7884477" y="1653933"/>
            <a:ext cx="601345" cy="396240"/>
          </a:xfrm>
          <a:custGeom>
            <a:avLst/>
            <a:gdLst/>
            <a:ahLst/>
            <a:cxnLst/>
            <a:rect l="l" t="t" r="r" b="b"/>
            <a:pathLst>
              <a:path w="601345" h="396239">
                <a:moveTo>
                  <a:pt x="0" y="0"/>
                </a:moveTo>
                <a:lnTo>
                  <a:pt x="600964" y="0"/>
                </a:lnTo>
                <a:lnTo>
                  <a:pt x="600964" y="395846"/>
                </a:lnTo>
                <a:lnTo>
                  <a:pt x="0" y="395846"/>
                </a:lnTo>
                <a:lnTo>
                  <a:pt x="0" y="0"/>
                </a:lnTo>
                <a:close/>
              </a:path>
            </a:pathLst>
          </a:custGeom>
          <a:ln w="9525">
            <a:solidFill>
              <a:srgbClr val="000000"/>
            </a:solidFill>
          </a:ln>
        </p:spPr>
        <p:txBody>
          <a:bodyPr wrap="square" lIns="0" tIns="0" rIns="0" bIns="0" rtlCol="0"/>
          <a:lstStyle/>
          <a:p>
            <a:endParaRPr/>
          </a:p>
        </p:txBody>
      </p:sp>
      <p:sp>
        <p:nvSpPr>
          <p:cNvPr id="18" name="object 18"/>
          <p:cNvSpPr/>
          <p:nvPr/>
        </p:nvSpPr>
        <p:spPr>
          <a:xfrm>
            <a:off x="7827407" y="2148734"/>
            <a:ext cx="711200" cy="20320"/>
          </a:xfrm>
          <a:custGeom>
            <a:avLst/>
            <a:gdLst/>
            <a:ahLst/>
            <a:cxnLst/>
            <a:rect l="l" t="t" r="r" b="b"/>
            <a:pathLst>
              <a:path w="711200" h="20319">
                <a:moveTo>
                  <a:pt x="18033" y="0"/>
                </a:moveTo>
                <a:lnTo>
                  <a:pt x="0" y="19786"/>
                </a:lnTo>
                <a:lnTo>
                  <a:pt x="711123" y="19786"/>
                </a:lnTo>
                <a:lnTo>
                  <a:pt x="693127" y="0"/>
                </a:lnTo>
                <a:lnTo>
                  <a:pt x="18033" y="0"/>
                </a:lnTo>
                <a:close/>
              </a:path>
            </a:pathLst>
          </a:custGeom>
          <a:ln w="9525">
            <a:solidFill>
              <a:srgbClr val="000000"/>
            </a:solidFill>
          </a:ln>
        </p:spPr>
        <p:txBody>
          <a:bodyPr wrap="square" lIns="0" tIns="0" rIns="0" bIns="0" rtlCol="0"/>
          <a:lstStyle/>
          <a:p>
            <a:endParaRPr/>
          </a:p>
        </p:txBody>
      </p:sp>
      <p:sp>
        <p:nvSpPr>
          <p:cNvPr id="19" name="object 19"/>
          <p:cNvSpPr/>
          <p:nvPr/>
        </p:nvSpPr>
        <p:spPr>
          <a:xfrm>
            <a:off x="7963641" y="2246276"/>
            <a:ext cx="441959" cy="20320"/>
          </a:xfrm>
          <a:custGeom>
            <a:avLst/>
            <a:gdLst/>
            <a:ahLst/>
            <a:cxnLst/>
            <a:rect l="l" t="t" r="r" b="b"/>
            <a:pathLst>
              <a:path w="441959" h="20319">
                <a:moveTo>
                  <a:pt x="12014" y="0"/>
                </a:moveTo>
                <a:lnTo>
                  <a:pt x="0" y="19786"/>
                </a:lnTo>
                <a:lnTo>
                  <a:pt x="441706" y="19786"/>
                </a:lnTo>
                <a:lnTo>
                  <a:pt x="429691" y="0"/>
                </a:lnTo>
                <a:lnTo>
                  <a:pt x="12014" y="0"/>
                </a:lnTo>
                <a:close/>
              </a:path>
            </a:pathLst>
          </a:custGeom>
          <a:ln w="9525">
            <a:solidFill>
              <a:srgbClr val="000000"/>
            </a:solidFill>
          </a:ln>
        </p:spPr>
        <p:txBody>
          <a:bodyPr wrap="square" lIns="0" tIns="0" rIns="0" bIns="0" rtlCol="0"/>
          <a:lstStyle/>
          <a:p>
            <a:endParaRPr/>
          </a:p>
        </p:txBody>
      </p:sp>
      <p:sp>
        <p:nvSpPr>
          <p:cNvPr id="20" name="object 20"/>
          <p:cNvSpPr/>
          <p:nvPr/>
        </p:nvSpPr>
        <p:spPr>
          <a:xfrm>
            <a:off x="7804376" y="2181260"/>
            <a:ext cx="759460" cy="21590"/>
          </a:xfrm>
          <a:custGeom>
            <a:avLst/>
            <a:gdLst/>
            <a:ahLst/>
            <a:cxnLst/>
            <a:rect l="l" t="t" r="r" b="b"/>
            <a:pathLst>
              <a:path w="759459" h="21589">
                <a:moveTo>
                  <a:pt x="19024" y="0"/>
                </a:moveTo>
                <a:lnTo>
                  <a:pt x="0" y="21196"/>
                </a:lnTo>
                <a:lnTo>
                  <a:pt x="759206" y="21196"/>
                </a:lnTo>
                <a:lnTo>
                  <a:pt x="739190" y="0"/>
                </a:lnTo>
                <a:lnTo>
                  <a:pt x="19024" y="0"/>
                </a:lnTo>
                <a:close/>
              </a:path>
            </a:pathLst>
          </a:custGeom>
          <a:ln w="9525">
            <a:solidFill>
              <a:srgbClr val="000000"/>
            </a:solidFill>
          </a:ln>
        </p:spPr>
        <p:txBody>
          <a:bodyPr wrap="square" lIns="0" tIns="0" rIns="0" bIns="0" rtlCol="0"/>
          <a:lstStyle/>
          <a:p>
            <a:endParaRPr/>
          </a:p>
        </p:txBody>
      </p:sp>
      <p:sp>
        <p:nvSpPr>
          <p:cNvPr id="21" name="object 21"/>
          <p:cNvSpPr/>
          <p:nvPr/>
        </p:nvSpPr>
        <p:spPr>
          <a:xfrm>
            <a:off x="7780356" y="2212339"/>
            <a:ext cx="809625" cy="21590"/>
          </a:xfrm>
          <a:custGeom>
            <a:avLst/>
            <a:gdLst/>
            <a:ahLst/>
            <a:cxnLst/>
            <a:rect l="l" t="t" r="r" b="b"/>
            <a:pathLst>
              <a:path w="809625" h="21589">
                <a:moveTo>
                  <a:pt x="20015" y="0"/>
                </a:moveTo>
                <a:lnTo>
                  <a:pt x="0" y="21196"/>
                </a:lnTo>
                <a:lnTo>
                  <a:pt x="809269" y="21196"/>
                </a:lnTo>
                <a:lnTo>
                  <a:pt x="788212" y="0"/>
                </a:lnTo>
                <a:lnTo>
                  <a:pt x="20015" y="0"/>
                </a:lnTo>
                <a:close/>
              </a:path>
            </a:pathLst>
          </a:custGeom>
          <a:ln w="9524">
            <a:solidFill>
              <a:srgbClr val="000000"/>
            </a:solidFill>
          </a:ln>
        </p:spPr>
        <p:txBody>
          <a:bodyPr wrap="square" lIns="0" tIns="0" rIns="0" bIns="0" rtlCol="0"/>
          <a:lstStyle/>
          <a:p>
            <a:endParaRPr/>
          </a:p>
        </p:txBody>
      </p:sp>
      <p:sp>
        <p:nvSpPr>
          <p:cNvPr id="22" name="object 22"/>
          <p:cNvSpPr/>
          <p:nvPr/>
        </p:nvSpPr>
        <p:spPr>
          <a:xfrm>
            <a:off x="7847418" y="3124200"/>
            <a:ext cx="673735" cy="506730"/>
          </a:xfrm>
          <a:custGeom>
            <a:avLst/>
            <a:gdLst/>
            <a:ahLst/>
            <a:cxnLst/>
            <a:rect l="l" t="t" r="r" b="b"/>
            <a:pathLst>
              <a:path w="673734" h="506729">
                <a:moveTo>
                  <a:pt x="0" y="0"/>
                </a:moveTo>
                <a:lnTo>
                  <a:pt x="673112" y="0"/>
                </a:lnTo>
                <a:lnTo>
                  <a:pt x="673112" y="506133"/>
                </a:lnTo>
                <a:lnTo>
                  <a:pt x="0" y="506133"/>
                </a:lnTo>
                <a:lnTo>
                  <a:pt x="0" y="0"/>
                </a:lnTo>
                <a:close/>
              </a:path>
            </a:pathLst>
          </a:custGeom>
          <a:solidFill>
            <a:srgbClr val="C1C1C1"/>
          </a:solidFill>
        </p:spPr>
        <p:txBody>
          <a:bodyPr wrap="square" lIns="0" tIns="0" rIns="0" bIns="0" rtlCol="0"/>
          <a:lstStyle/>
          <a:p>
            <a:endParaRPr/>
          </a:p>
        </p:txBody>
      </p:sp>
      <p:sp>
        <p:nvSpPr>
          <p:cNvPr id="23" name="object 23"/>
          <p:cNvSpPr/>
          <p:nvPr/>
        </p:nvSpPr>
        <p:spPr>
          <a:xfrm>
            <a:off x="7696202" y="3655766"/>
            <a:ext cx="971550" cy="170180"/>
          </a:xfrm>
          <a:custGeom>
            <a:avLst/>
            <a:gdLst/>
            <a:ahLst/>
            <a:cxnLst/>
            <a:rect l="l" t="t" r="r" b="b"/>
            <a:pathLst>
              <a:path w="971550" h="170179">
                <a:moveTo>
                  <a:pt x="824331" y="0"/>
                </a:moveTo>
                <a:lnTo>
                  <a:pt x="150228" y="0"/>
                </a:lnTo>
                <a:lnTo>
                  <a:pt x="0" y="169646"/>
                </a:lnTo>
                <a:lnTo>
                  <a:pt x="971549" y="169646"/>
                </a:lnTo>
                <a:lnTo>
                  <a:pt x="824331" y="0"/>
                </a:lnTo>
                <a:close/>
              </a:path>
            </a:pathLst>
          </a:custGeom>
          <a:solidFill>
            <a:srgbClr val="C1C1C1"/>
          </a:solidFill>
        </p:spPr>
        <p:txBody>
          <a:bodyPr wrap="square" lIns="0" tIns="0" rIns="0" bIns="0" rtlCol="0"/>
          <a:lstStyle/>
          <a:p>
            <a:endParaRPr/>
          </a:p>
        </p:txBody>
      </p:sp>
      <p:sp>
        <p:nvSpPr>
          <p:cNvPr id="24" name="object 24"/>
          <p:cNvSpPr/>
          <p:nvPr/>
        </p:nvSpPr>
        <p:spPr>
          <a:xfrm>
            <a:off x="7696200" y="3855808"/>
            <a:ext cx="971550" cy="0"/>
          </a:xfrm>
          <a:custGeom>
            <a:avLst/>
            <a:gdLst/>
            <a:ahLst/>
            <a:cxnLst/>
            <a:rect l="l" t="t" r="r" b="b"/>
            <a:pathLst>
              <a:path w="971550">
                <a:moveTo>
                  <a:pt x="0" y="0"/>
                </a:moveTo>
                <a:lnTo>
                  <a:pt x="971550" y="0"/>
                </a:lnTo>
              </a:path>
            </a:pathLst>
          </a:custGeom>
          <a:ln w="60782">
            <a:solidFill>
              <a:srgbClr val="C1C1C1"/>
            </a:solidFill>
          </a:ln>
        </p:spPr>
        <p:txBody>
          <a:bodyPr wrap="square" lIns="0" tIns="0" rIns="0" bIns="0" rtlCol="0"/>
          <a:lstStyle/>
          <a:p>
            <a:endParaRPr/>
          </a:p>
        </p:txBody>
      </p:sp>
      <p:sp>
        <p:nvSpPr>
          <p:cNvPr id="25" name="object 25"/>
          <p:cNvSpPr/>
          <p:nvPr/>
        </p:nvSpPr>
        <p:spPr>
          <a:xfrm>
            <a:off x="7884477" y="3177933"/>
            <a:ext cx="601345" cy="396240"/>
          </a:xfrm>
          <a:custGeom>
            <a:avLst/>
            <a:gdLst/>
            <a:ahLst/>
            <a:cxnLst/>
            <a:rect l="l" t="t" r="r" b="b"/>
            <a:pathLst>
              <a:path w="601345" h="396239">
                <a:moveTo>
                  <a:pt x="0" y="0"/>
                </a:moveTo>
                <a:lnTo>
                  <a:pt x="600964" y="0"/>
                </a:lnTo>
                <a:lnTo>
                  <a:pt x="600964" y="395846"/>
                </a:lnTo>
                <a:lnTo>
                  <a:pt x="0" y="395846"/>
                </a:lnTo>
                <a:lnTo>
                  <a:pt x="0" y="0"/>
                </a:lnTo>
                <a:close/>
              </a:path>
            </a:pathLst>
          </a:custGeom>
          <a:solidFill>
            <a:srgbClr val="C1C1C1"/>
          </a:solidFill>
        </p:spPr>
        <p:txBody>
          <a:bodyPr wrap="square" lIns="0" tIns="0" rIns="0" bIns="0" rtlCol="0"/>
          <a:lstStyle/>
          <a:p>
            <a:endParaRPr/>
          </a:p>
        </p:txBody>
      </p:sp>
      <p:sp>
        <p:nvSpPr>
          <p:cNvPr id="26" name="object 26"/>
          <p:cNvSpPr/>
          <p:nvPr/>
        </p:nvSpPr>
        <p:spPr>
          <a:xfrm>
            <a:off x="7827407" y="3682627"/>
            <a:ext cx="711200" cy="0"/>
          </a:xfrm>
          <a:custGeom>
            <a:avLst/>
            <a:gdLst/>
            <a:ahLst/>
            <a:cxnLst/>
            <a:rect l="l" t="t" r="r" b="b"/>
            <a:pathLst>
              <a:path w="711200">
                <a:moveTo>
                  <a:pt x="0" y="0"/>
                </a:moveTo>
                <a:lnTo>
                  <a:pt x="711123" y="0"/>
                </a:lnTo>
              </a:path>
            </a:pathLst>
          </a:custGeom>
          <a:ln w="19786">
            <a:solidFill>
              <a:srgbClr val="C1C1C1"/>
            </a:solidFill>
          </a:ln>
        </p:spPr>
        <p:txBody>
          <a:bodyPr wrap="square" lIns="0" tIns="0" rIns="0" bIns="0" rtlCol="0"/>
          <a:lstStyle/>
          <a:p>
            <a:endParaRPr/>
          </a:p>
        </p:txBody>
      </p:sp>
      <p:sp>
        <p:nvSpPr>
          <p:cNvPr id="27" name="object 27"/>
          <p:cNvSpPr/>
          <p:nvPr/>
        </p:nvSpPr>
        <p:spPr>
          <a:xfrm>
            <a:off x="7963641" y="3780170"/>
            <a:ext cx="441959" cy="0"/>
          </a:xfrm>
          <a:custGeom>
            <a:avLst/>
            <a:gdLst/>
            <a:ahLst/>
            <a:cxnLst/>
            <a:rect l="l" t="t" r="r" b="b"/>
            <a:pathLst>
              <a:path w="441959">
                <a:moveTo>
                  <a:pt x="0" y="0"/>
                </a:moveTo>
                <a:lnTo>
                  <a:pt x="441706" y="0"/>
                </a:lnTo>
              </a:path>
            </a:pathLst>
          </a:custGeom>
          <a:ln w="19786">
            <a:solidFill>
              <a:srgbClr val="C1C1C1"/>
            </a:solidFill>
          </a:ln>
        </p:spPr>
        <p:txBody>
          <a:bodyPr wrap="square" lIns="0" tIns="0" rIns="0" bIns="0" rtlCol="0"/>
          <a:lstStyle/>
          <a:p>
            <a:endParaRPr/>
          </a:p>
        </p:txBody>
      </p:sp>
      <p:sp>
        <p:nvSpPr>
          <p:cNvPr id="28" name="object 28"/>
          <p:cNvSpPr/>
          <p:nvPr/>
        </p:nvSpPr>
        <p:spPr>
          <a:xfrm>
            <a:off x="7804376" y="3715858"/>
            <a:ext cx="759460" cy="0"/>
          </a:xfrm>
          <a:custGeom>
            <a:avLst/>
            <a:gdLst/>
            <a:ahLst/>
            <a:cxnLst/>
            <a:rect l="l" t="t" r="r" b="b"/>
            <a:pathLst>
              <a:path w="759459">
                <a:moveTo>
                  <a:pt x="0" y="0"/>
                </a:moveTo>
                <a:lnTo>
                  <a:pt x="759206" y="0"/>
                </a:lnTo>
              </a:path>
            </a:pathLst>
          </a:custGeom>
          <a:ln w="21196">
            <a:solidFill>
              <a:srgbClr val="C1C1C1"/>
            </a:solidFill>
          </a:ln>
        </p:spPr>
        <p:txBody>
          <a:bodyPr wrap="square" lIns="0" tIns="0" rIns="0" bIns="0" rtlCol="0"/>
          <a:lstStyle/>
          <a:p>
            <a:endParaRPr/>
          </a:p>
        </p:txBody>
      </p:sp>
      <p:sp>
        <p:nvSpPr>
          <p:cNvPr id="29" name="object 29"/>
          <p:cNvSpPr/>
          <p:nvPr/>
        </p:nvSpPr>
        <p:spPr>
          <a:xfrm>
            <a:off x="7780356" y="3746937"/>
            <a:ext cx="809625" cy="0"/>
          </a:xfrm>
          <a:custGeom>
            <a:avLst/>
            <a:gdLst/>
            <a:ahLst/>
            <a:cxnLst/>
            <a:rect l="l" t="t" r="r" b="b"/>
            <a:pathLst>
              <a:path w="809625">
                <a:moveTo>
                  <a:pt x="0" y="0"/>
                </a:moveTo>
                <a:lnTo>
                  <a:pt x="809269" y="0"/>
                </a:lnTo>
              </a:path>
            </a:pathLst>
          </a:custGeom>
          <a:ln w="21196">
            <a:solidFill>
              <a:srgbClr val="C1C1C1"/>
            </a:solidFill>
          </a:ln>
        </p:spPr>
        <p:txBody>
          <a:bodyPr wrap="square" lIns="0" tIns="0" rIns="0" bIns="0" rtlCol="0"/>
          <a:lstStyle/>
          <a:p>
            <a:endParaRPr/>
          </a:p>
        </p:txBody>
      </p:sp>
      <p:sp>
        <p:nvSpPr>
          <p:cNvPr id="30" name="object 30"/>
          <p:cNvSpPr/>
          <p:nvPr/>
        </p:nvSpPr>
        <p:spPr>
          <a:xfrm>
            <a:off x="7847418" y="3124200"/>
            <a:ext cx="673735" cy="506730"/>
          </a:xfrm>
          <a:custGeom>
            <a:avLst/>
            <a:gdLst/>
            <a:ahLst/>
            <a:cxnLst/>
            <a:rect l="l" t="t" r="r" b="b"/>
            <a:pathLst>
              <a:path w="673734" h="506729">
                <a:moveTo>
                  <a:pt x="0" y="0"/>
                </a:moveTo>
                <a:lnTo>
                  <a:pt x="673112" y="0"/>
                </a:lnTo>
                <a:lnTo>
                  <a:pt x="673112" y="506133"/>
                </a:lnTo>
                <a:lnTo>
                  <a:pt x="0" y="506133"/>
                </a:lnTo>
                <a:lnTo>
                  <a:pt x="0" y="0"/>
                </a:lnTo>
                <a:close/>
              </a:path>
            </a:pathLst>
          </a:custGeom>
          <a:ln w="9525">
            <a:solidFill>
              <a:srgbClr val="000000"/>
            </a:solidFill>
          </a:ln>
        </p:spPr>
        <p:txBody>
          <a:bodyPr wrap="square" lIns="0" tIns="0" rIns="0" bIns="0" rtlCol="0"/>
          <a:lstStyle/>
          <a:p>
            <a:endParaRPr/>
          </a:p>
        </p:txBody>
      </p:sp>
      <p:sp>
        <p:nvSpPr>
          <p:cNvPr id="31" name="object 31"/>
          <p:cNvSpPr/>
          <p:nvPr/>
        </p:nvSpPr>
        <p:spPr>
          <a:xfrm>
            <a:off x="7696202" y="3655766"/>
            <a:ext cx="971550" cy="170180"/>
          </a:xfrm>
          <a:custGeom>
            <a:avLst/>
            <a:gdLst/>
            <a:ahLst/>
            <a:cxnLst/>
            <a:rect l="l" t="t" r="r" b="b"/>
            <a:pathLst>
              <a:path w="971550" h="170179">
                <a:moveTo>
                  <a:pt x="150228" y="0"/>
                </a:moveTo>
                <a:lnTo>
                  <a:pt x="0" y="169646"/>
                </a:lnTo>
                <a:lnTo>
                  <a:pt x="971549" y="169646"/>
                </a:lnTo>
                <a:lnTo>
                  <a:pt x="824331" y="0"/>
                </a:lnTo>
                <a:lnTo>
                  <a:pt x="150228" y="0"/>
                </a:lnTo>
                <a:close/>
              </a:path>
            </a:pathLst>
          </a:custGeom>
          <a:ln w="9525">
            <a:solidFill>
              <a:srgbClr val="000000"/>
            </a:solidFill>
          </a:ln>
        </p:spPr>
        <p:txBody>
          <a:bodyPr wrap="square" lIns="0" tIns="0" rIns="0" bIns="0" rtlCol="0"/>
          <a:lstStyle/>
          <a:p>
            <a:endParaRPr/>
          </a:p>
        </p:txBody>
      </p:sp>
      <p:sp>
        <p:nvSpPr>
          <p:cNvPr id="32" name="object 32"/>
          <p:cNvSpPr/>
          <p:nvPr/>
        </p:nvSpPr>
        <p:spPr>
          <a:xfrm>
            <a:off x="7696200" y="3825417"/>
            <a:ext cx="971550" cy="60960"/>
          </a:xfrm>
          <a:custGeom>
            <a:avLst/>
            <a:gdLst/>
            <a:ahLst/>
            <a:cxnLst/>
            <a:rect l="l" t="t" r="r" b="b"/>
            <a:pathLst>
              <a:path w="971550" h="60960">
                <a:moveTo>
                  <a:pt x="0" y="60782"/>
                </a:moveTo>
                <a:lnTo>
                  <a:pt x="971550" y="60782"/>
                </a:lnTo>
                <a:lnTo>
                  <a:pt x="971550" y="0"/>
                </a:lnTo>
                <a:lnTo>
                  <a:pt x="0" y="0"/>
                </a:lnTo>
                <a:lnTo>
                  <a:pt x="0" y="60782"/>
                </a:lnTo>
                <a:close/>
              </a:path>
            </a:pathLst>
          </a:custGeom>
          <a:ln w="9525">
            <a:solidFill>
              <a:srgbClr val="000000"/>
            </a:solidFill>
          </a:ln>
        </p:spPr>
        <p:txBody>
          <a:bodyPr wrap="square" lIns="0" tIns="0" rIns="0" bIns="0" rtlCol="0"/>
          <a:lstStyle/>
          <a:p>
            <a:endParaRPr/>
          </a:p>
        </p:txBody>
      </p:sp>
      <p:sp>
        <p:nvSpPr>
          <p:cNvPr id="33" name="object 33"/>
          <p:cNvSpPr/>
          <p:nvPr/>
        </p:nvSpPr>
        <p:spPr>
          <a:xfrm>
            <a:off x="7884477" y="3177933"/>
            <a:ext cx="601345" cy="396240"/>
          </a:xfrm>
          <a:custGeom>
            <a:avLst/>
            <a:gdLst/>
            <a:ahLst/>
            <a:cxnLst/>
            <a:rect l="l" t="t" r="r" b="b"/>
            <a:pathLst>
              <a:path w="601345" h="396239">
                <a:moveTo>
                  <a:pt x="0" y="0"/>
                </a:moveTo>
                <a:lnTo>
                  <a:pt x="600964" y="0"/>
                </a:lnTo>
                <a:lnTo>
                  <a:pt x="600964" y="395846"/>
                </a:lnTo>
                <a:lnTo>
                  <a:pt x="0" y="395846"/>
                </a:lnTo>
                <a:lnTo>
                  <a:pt x="0" y="0"/>
                </a:lnTo>
                <a:close/>
              </a:path>
            </a:pathLst>
          </a:custGeom>
          <a:ln w="9525">
            <a:solidFill>
              <a:srgbClr val="000000"/>
            </a:solidFill>
          </a:ln>
        </p:spPr>
        <p:txBody>
          <a:bodyPr wrap="square" lIns="0" tIns="0" rIns="0" bIns="0" rtlCol="0"/>
          <a:lstStyle/>
          <a:p>
            <a:endParaRPr/>
          </a:p>
        </p:txBody>
      </p:sp>
      <p:sp>
        <p:nvSpPr>
          <p:cNvPr id="34" name="object 34"/>
          <p:cNvSpPr/>
          <p:nvPr/>
        </p:nvSpPr>
        <p:spPr>
          <a:xfrm>
            <a:off x="7827407" y="3672734"/>
            <a:ext cx="711200" cy="20320"/>
          </a:xfrm>
          <a:custGeom>
            <a:avLst/>
            <a:gdLst/>
            <a:ahLst/>
            <a:cxnLst/>
            <a:rect l="l" t="t" r="r" b="b"/>
            <a:pathLst>
              <a:path w="711200" h="20320">
                <a:moveTo>
                  <a:pt x="18033" y="0"/>
                </a:moveTo>
                <a:lnTo>
                  <a:pt x="0" y="19786"/>
                </a:lnTo>
                <a:lnTo>
                  <a:pt x="711123" y="19786"/>
                </a:lnTo>
                <a:lnTo>
                  <a:pt x="693127" y="0"/>
                </a:lnTo>
                <a:lnTo>
                  <a:pt x="18033" y="0"/>
                </a:lnTo>
                <a:close/>
              </a:path>
            </a:pathLst>
          </a:custGeom>
          <a:ln w="9525">
            <a:solidFill>
              <a:srgbClr val="000000"/>
            </a:solidFill>
          </a:ln>
        </p:spPr>
        <p:txBody>
          <a:bodyPr wrap="square" lIns="0" tIns="0" rIns="0" bIns="0" rtlCol="0"/>
          <a:lstStyle/>
          <a:p>
            <a:endParaRPr/>
          </a:p>
        </p:txBody>
      </p:sp>
      <p:sp>
        <p:nvSpPr>
          <p:cNvPr id="35" name="object 35"/>
          <p:cNvSpPr/>
          <p:nvPr/>
        </p:nvSpPr>
        <p:spPr>
          <a:xfrm>
            <a:off x="7963641" y="3770276"/>
            <a:ext cx="441959" cy="20320"/>
          </a:xfrm>
          <a:custGeom>
            <a:avLst/>
            <a:gdLst/>
            <a:ahLst/>
            <a:cxnLst/>
            <a:rect l="l" t="t" r="r" b="b"/>
            <a:pathLst>
              <a:path w="441959" h="20320">
                <a:moveTo>
                  <a:pt x="12014" y="0"/>
                </a:moveTo>
                <a:lnTo>
                  <a:pt x="0" y="19786"/>
                </a:lnTo>
                <a:lnTo>
                  <a:pt x="441706" y="19786"/>
                </a:lnTo>
                <a:lnTo>
                  <a:pt x="429691" y="0"/>
                </a:lnTo>
                <a:lnTo>
                  <a:pt x="12014" y="0"/>
                </a:lnTo>
                <a:close/>
              </a:path>
            </a:pathLst>
          </a:custGeom>
          <a:ln w="9525">
            <a:solidFill>
              <a:srgbClr val="000000"/>
            </a:solidFill>
          </a:ln>
        </p:spPr>
        <p:txBody>
          <a:bodyPr wrap="square" lIns="0" tIns="0" rIns="0" bIns="0" rtlCol="0"/>
          <a:lstStyle/>
          <a:p>
            <a:endParaRPr/>
          </a:p>
        </p:txBody>
      </p:sp>
      <p:sp>
        <p:nvSpPr>
          <p:cNvPr id="36" name="object 36"/>
          <p:cNvSpPr/>
          <p:nvPr/>
        </p:nvSpPr>
        <p:spPr>
          <a:xfrm>
            <a:off x="7804376" y="3705260"/>
            <a:ext cx="759460" cy="21590"/>
          </a:xfrm>
          <a:custGeom>
            <a:avLst/>
            <a:gdLst/>
            <a:ahLst/>
            <a:cxnLst/>
            <a:rect l="l" t="t" r="r" b="b"/>
            <a:pathLst>
              <a:path w="759459" h="21589">
                <a:moveTo>
                  <a:pt x="19024" y="0"/>
                </a:moveTo>
                <a:lnTo>
                  <a:pt x="0" y="21196"/>
                </a:lnTo>
                <a:lnTo>
                  <a:pt x="759206" y="21196"/>
                </a:lnTo>
                <a:lnTo>
                  <a:pt x="739190" y="0"/>
                </a:lnTo>
                <a:lnTo>
                  <a:pt x="19024" y="0"/>
                </a:lnTo>
                <a:close/>
              </a:path>
            </a:pathLst>
          </a:custGeom>
          <a:ln w="9525">
            <a:solidFill>
              <a:srgbClr val="000000"/>
            </a:solidFill>
          </a:ln>
        </p:spPr>
        <p:txBody>
          <a:bodyPr wrap="square" lIns="0" tIns="0" rIns="0" bIns="0" rtlCol="0"/>
          <a:lstStyle/>
          <a:p>
            <a:endParaRPr/>
          </a:p>
        </p:txBody>
      </p:sp>
      <p:sp>
        <p:nvSpPr>
          <p:cNvPr id="37" name="object 37"/>
          <p:cNvSpPr/>
          <p:nvPr/>
        </p:nvSpPr>
        <p:spPr>
          <a:xfrm>
            <a:off x="7780356" y="3736340"/>
            <a:ext cx="809625" cy="21590"/>
          </a:xfrm>
          <a:custGeom>
            <a:avLst/>
            <a:gdLst/>
            <a:ahLst/>
            <a:cxnLst/>
            <a:rect l="l" t="t" r="r" b="b"/>
            <a:pathLst>
              <a:path w="809625" h="21589">
                <a:moveTo>
                  <a:pt x="20015" y="0"/>
                </a:moveTo>
                <a:lnTo>
                  <a:pt x="0" y="21196"/>
                </a:lnTo>
                <a:lnTo>
                  <a:pt x="809269" y="21196"/>
                </a:lnTo>
                <a:lnTo>
                  <a:pt x="788212" y="0"/>
                </a:lnTo>
                <a:lnTo>
                  <a:pt x="20015" y="0"/>
                </a:lnTo>
                <a:close/>
              </a:path>
            </a:pathLst>
          </a:custGeom>
          <a:ln w="9524">
            <a:solidFill>
              <a:srgbClr val="000000"/>
            </a:solidFill>
          </a:ln>
        </p:spPr>
        <p:txBody>
          <a:bodyPr wrap="square" lIns="0" tIns="0" rIns="0" bIns="0" rtlCol="0"/>
          <a:lstStyle/>
          <a:p>
            <a:endParaRPr/>
          </a:p>
        </p:txBody>
      </p:sp>
      <p:sp>
        <p:nvSpPr>
          <p:cNvPr id="38" name="object 38"/>
          <p:cNvSpPr/>
          <p:nvPr/>
        </p:nvSpPr>
        <p:spPr>
          <a:xfrm>
            <a:off x="7847418" y="4495800"/>
            <a:ext cx="673735" cy="506730"/>
          </a:xfrm>
          <a:custGeom>
            <a:avLst/>
            <a:gdLst/>
            <a:ahLst/>
            <a:cxnLst/>
            <a:rect l="l" t="t" r="r" b="b"/>
            <a:pathLst>
              <a:path w="673734" h="506729">
                <a:moveTo>
                  <a:pt x="0" y="0"/>
                </a:moveTo>
                <a:lnTo>
                  <a:pt x="673112" y="0"/>
                </a:lnTo>
                <a:lnTo>
                  <a:pt x="673112" y="506133"/>
                </a:lnTo>
                <a:lnTo>
                  <a:pt x="0" y="506133"/>
                </a:lnTo>
                <a:lnTo>
                  <a:pt x="0" y="0"/>
                </a:lnTo>
                <a:close/>
              </a:path>
            </a:pathLst>
          </a:custGeom>
          <a:solidFill>
            <a:srgbClr val="C1C1C1"/>
          </a:solidFill>
        </p:spPr>
        <p:txBody>
          <a:bodyPr wrap="square" lIns="0" tIns="0" rIns="0" bIns="0" rtlCol="0"/>
          <a:lstStyle/>
          <a:p>
            <a:endParaRPr/>
          </a:p>
        </p:txBody>
      </p:sp>
      <p:sp>
        <p:nvSpPr>
          <p:cNvPr id="39" name="object 39"/>
          <p:cNvSpPr/>
          <p:nvPr/>
        </p:nvSpPr>
        <p:spPr>
          <a:xfrm>
            <a:off x="7696202" y="5027366"/>
            <a:ext cx="971550" cy="170180"/>
          </a:xfrm>
          <a:custGeom>
            <a:avLst/>
            <a:gdLst/>
            <a:ahLst/>
            <a:cxnLst/>
            <a:rect l="l" t="t" r="r" b="b"/>
            <a:pathLst>
              <a:path w="971550" h="170179">
                <a:moveTo>
                  <a:pt x="824331" y="0"/>
                </a:moveTo>
                <a:lnTo>
                  <a:pt x="150228" y="0"/>
                </a:lnTo>
                <a:lnTo>
                  <a:pt x="0" y="169646"/>
                </a:lnTo>
                <a:lnTo>
                  <a:pt x="971549" y="169646"/>
                </a:lnTo>
                <a:lnTo>
                  <a:pt x="824331" y="0"/>
                </a:lnTo>
                <a:close/>
              </a:path>
            </a:pathLst>
          </a:custGeom>
          <a:solidFill>
            <a:srgbClr val="C1C1C1"/>
          </a:solidFill>
        </p:spPr>
        <p:txBody>
          <a:bodyPr wrap="square" lIns="0" tIns="0" rIns="0" bIns="0" rtlCol="0"/>
          <a:lstStyle/>
          <a:p>
            <a:endParaRPr/>
          </a:p>
        </p:txBody>
      </p:sp>
      <p:sp>
        <p:nvSpPr>
          <p:cNvPr id="40" name="object 40"/>
          <p:cNvSpPr/>
          <p:nvPr/>
        </p:nvSpPr>
        <p:spPr>
          <a:xfrm>
            <a:off x="7696200" y="5227408"/>
            <a:ext cx="971550" cy="0"/>
          </a:xfrm>
          <a:custGeom>
            <a:avLst/>
            <a:gdLst/>
            <a:ahLst/>
            <a:cxnLst/>
            <a:rect l="l" t="t" r="r" b="b"/>
            <a:pathLst>
              <a:path w="971550">
                <a:moveTo>
                  <a:pt x="0" y="0"/>
                </a:moveTo>
                <a:lnTo>
                  <a:pt x="971550" y="0"/>
                </a:lnTo>
              </a:path>
            </a:pathLst>
          </a:custGeom>
          <a:ln w="60782">
            <a:solidFill>
              <a:srgbClr val="C1C1C1"/>
            </a:solidFill>
          </a:ln>
        </p:spPr>
        <p:txBody>
          <a:bodyPr wrap="square" lIns="0" tIns="0" rIns="0" bIns="0" rtlCol="0"/>
          <a:lstStyle/>
          <a:p>
            <a:endParaRPr/>
          </a:p>
        </p:txBody>
      </p:sp>
      <p:sp>
        <p:nvSpPr>
          <p:cNvPr id="41" name="object 41"/>
          <p:cNvSpPr/>
          <p:nvPr/>
        </p:nvSpPr>
        <p:spPr>
          <a:xfrm>
            <a:off x="7884477" y="4549533"/>
            <a:ext cx="601345" cy="396240"/>
          </a:xfrm>
          <a:custGeom>
            <a:avLst/>
            <a:gdLst/>
            <a:ahLst/>
            <a:cxnLst/>
            <a:rect l="l" t="t" r="r" b="b"/>
            <a:pathLst>
              <a:path w="601345" h="396239">
                <a:moveTo>
                  <a:pt x="0" y="0"/>
                </a:moveTo>
                <a:lnTo>
                  <a:pt x="600964" y="0"/>
                </a:lnTo>
                <a:lnTo>
                  <a:pt x="600964" y="395846"/>
                </a:lnTo>
                <a:lnTo>
                  <a:pt x="0" y="395846"/>
                </a:lnTo>
                <a:lnTo>
                  <a:pt x="0" y="0"/>
                </a:lnTo>
                <a:close/>
              </a:path>
            </a:pathLst>
          </a:custGeom>
          <a:solidFill>
            <a:srgbClr val="C1C1C1"/>
          </a:solidFill>
        </p:spPr>
        <p:txBody>
          <a:bodyPr wrap="square" lIns="0" tIns="0" rIns="0" bIns="0" rtlCol="0"/>
          <a:lstStyle/>
          <a:p>
            <a:endParaRPr/>
          </a:p>
        </p:txBody>
      </p:sp>
      <p:sp>
        <p:nvSpPr>
          <p:cNvPr id="42" name="object 42"/>
          <p:cNvSpPr/>
          <p:nvPr/>
        </p:nvSpPr>
        <p:spPr>
          <a:xfrm>
            <a:off x="7827407" y="5054227"/>
            <a:ext cx="711200" cy="0"/>
          </a:xfrm>
          <a:custGeom>
            <a:avLst/>
            <a:gdLst/>
            <a:ahLst/>
            <a:cxnLst/>
            <a:rect l="l" t="t" r="r" b="b"/>
            <a:pathLst>
              <a:path w="711200">
                <a:moveTo>
                  <a:pt x="0" y="0"/>
                </a:moveTo>
                <a:lnTo>
                  <a:pt x="711123" y="0"/>
                </a:lnTo>
              </a:path>
            </a:pathLst>
          </a:custGeom>
          <a:ln w="19786">
            <a:solidFill>
              <a:srgbClr val="C1C1C1"/>
            </a:solidFill>
          </a:ln>
        </p:spPr>
        <p:txBody>
          <a:bodyPr wrap="square" lIns="0" tIns="0" rIns="0" bIns="0" rtlCol="0"/>
          <a:lstStyle/>
          <a:p>
            <a:endParaRPr/>
          </a:p>
        </p:txBody>
      </p:sp>
      <p:sp>
        <p:nvSpPr>
          <p:cNvPr id="43" name="object 43"/>
          <p:cNvSpPr/>
          <p:nvPr/>
        </p:nvSpPr>
        <p:spPr>
          <a:xfrm>
            <a:off x="7963641" y="5151770"/>
            <a:ext cx="441959" cy="0"/>
          </a:xfrm>
          <a:custGeom>
            <a:avLst/>
            <a:gdLst/>
            <a:ahLst/>
            <a:cxnLst/>
            <a:rect l="l" t="t" r="r" b="b"/>
            <a:pathLst>
              <a:path w="441959">
                <a:moveTo>
                  <a:pt x="0" y="0"/>
                </a:moveTo>
                <a:lnTo>
                  <a:pt x="441706" y="0"/>
                </a:lnTo>
              </a:path>
            </a:pathLst>
          </a:custGeom>
          <a:ln w="19786">
            <a:solidFill>
              <a:srgbClr val="C1C1C1"/>
            </a:solidFill>
          </a:ln>
        </p:spPr>
        <p:txBody>
          <a:bodyPr wrap="square" lIns="0" tIns="0" rIns="0" bIns="0" rtlCol="0"/>
          <a:lstStyle/>
          <a:p>
            <a:endParaRPr/>
          </a:p>
        </p:txBody>
      </p:sp>
      <p:sp>
        <p:nvSpPr>
          <p:cNvPr id="44" name="object 44"/>
          <p:cNvSpPr/>
          <p:nvPr/>
        </p:nvSpPr>
        <p:spPr>
          <a:xfrm>
            <a:off x="7804376" y="5087458"/>
            <a:ext cx="759460" cy="0"/>
          </a:xfrm>
          <a:custGeom>
            <a:avLst/>
            <a:gdLst/>
            <a:ahLst/>
            <a:cxnLst/>
            <a:rect l="l" t="t" r="r" b="b"/>
            <a:pathLst>
              <a:path w="759459">
                <a:moveTo>
                  <a:pt x="0" y="0"/>
                </a:moveTo>
                <a:lnTo>
                  <a:pt x="759206" y="0"/>
                </a:lnTo>
              </a:path>
            </a:pathLst>
          </a:custGeom>
          <a:ln w="21196">
            <a:solidFill>
              <a:srgbClr val="C1C1C1"/>
            </a:solidFill>
          </a:ln>
        </p:spPr>
        <p:txBody>
          <a:bodyPr wrap="square" lIns="0" tIns="0" rIns="0" bIns="0" rtlCol="0"/>
          <a:lstStyle/>
          <a:p>
            <a:endParaRPr/>
          </a:p>
        </p:txBody>
      </p:sp>
      <p:sp>
        <p:nvSpPr>
          <p:cNvPr id="45" name="object 45"/>
          <p:cNvSpPr/>
          <p:nvPr/>
        </p:nvSpPr>
        <p:spPr>
          <a:xfrm>
            <a:off x="7780356" y="5118537"/>
            <a:ext cx="809625" cy="0"/>
          </a:xfrm>
          <a:custGeom>
            <a:avLst/>
            <a:gdLst/>
            <a:ahLst/>
            <a:cxnLst/>
            <a:rect l="l" t="t" r="r" b="b"/>
            <a:pathLst>
              <a:path w="809625">
                <a:moveTo>
                  <a:pt x="0" y="0"/>
                </a:moveTo>
                <a:lnTo>
                  <a:pt x="809269" y="0"/>
                </a:lnTo>
              </a:path>
            </a:pathLst>
          </a:custGeom>
          <a:ln w="21196">
            <a:solidFill>
              <a:srgbClr val="C1C1C1"/>
            </a:solidFill>
          </a:ln>
        </p:spPr>
        <p:txBody>
          <a:bodyPr wrap="square" lIns="0" tIns="0" rIns="0" bIns="0" rtlCol="0"/>
          <a:lstStyle/>
          <a:p>
            <a:endParaRPr/>
          </a:p>
        </p:txBody>
      </p:sp>
      <p:sp>
        <p:nvSpPr>
          <p:cNvPr id="46" name="object 46"/>
          <p:cNvSpPr/>
          <p:nvPr/>
        </p:nvSpPr>
        <p:spPr>
          <a:xfrm>
            <a:off x="7847418" y="4495800"/>
            <a:ext cx="673735" cy="506730"/>
          </a:xfrm>
          <a:custGeom>
            <a:avLst/>
            <a:gdLst/>
            <a:ahLst/>
            <a:cxnLst/>
            <a:rect l="l" t="t" r="r" b="b"/>
            <a:pathLst>
              <a:path w="673734" h="506729">
                <a:moveTo>
                  <a:pt x="0" y="0"/>
                </a:moveTo>
                <a:lnTo>
                  <a:pt x="673112" y="0"/>
                </a:lnTo>
                <a:lnTo>
                  <a:pt x="673112" y="506133"/>
                </a:lnTo>
                <a:lnTo>
                  <a:pt x="0" y="506133"/>
                </a:lnTo>
                <a:lnTo>
                  <a:pt x="0" y="0"/>
                </a:lnTo>
                <a:close/>
              </a:path>
            </a:pathLst>
          </a:custGeom>
          <a:ln w="9525">
            <a:solidFill>
              <a:srgbClr val="000000"/>
            </a:solidFill>
          </a:ln>
        </p:spPr>
        <p:txBody>
          <a:bodyPr wrap="square" lIns="0" tIns="0" rIns="0" bIns="0" rtlCol="0"/>
          <a:lstStyle/>
          <a:p>
            <a:endParaRPr/>
          </a:p>
        </p:txBody>
      </p:sp>
      <p:sp>
        <p:nvSpPr>
          <p:cNvPr id="47" name="object 47"/>
          <p:cNvSpPr/>
          <p:nvPr/>
        </p:nvSpPr>
        <p:spPr>
          <a:xfrm>
            <a:off x="7696202" y="5027366"/>
            <a:ext cx="971550" cy="170180"/>
          </a:xfrm>
          <a:custGeom>
            <a:avLst/>
            <a:gdLst/>
            <a:ahLst/>
            <a:cxnLst/>
            <a:rect l="l" t="t" r="r" b="b"/>
            <a:pathLst>
              <a:path w="971550" h="170179">
                <a:moveTo>
                  <a:pt x="150228" y="0"/>
                </a:moveTo>
                <a:lnTo>
                  <a:pt x="0" y="169646"/>
                </a:lnTo>
                <a:lnTo>
                  <a:pt x="971549" y="169646"/>
                </a:lnTo>
                <a:lnTo>
                  <a:pt x="824331" y="0"/>
                </a:lnTo>
                <a:lnTo>
                  <a:pt x="150228" y="0"/>
                </a:lnTo>
                <a:close/>
              </a:path>
            </a:pathLst>
          </a:custGeom>
          <a:ln w="9525">
            <a:solidFill>
              <a:srgbClr val="000000"/>
            </a:solidFill>
          </a:ln>
        </p:spPr>
        <p:txBody>
          <a:bodyPr wrap="square" lIns="0" tIns="0" rIns="0" bIns="0" rtlCol="0"/>
          <a:lstStyle/>
          <a:p>
            <a:endParaRPr/>
          </a:p>
        </p:txBody>
      </p:sp>
      <p:sp>
        <p:nvSpPr>
          <p:cNvPr id="48" name="object 48"/>
          <p:cNvSpPr/>
          <p:nvPr/>
        </p:nvSpPr>
        <p:spPr>
          <a:xfrm>
            <a:off x="7696200" y="5197017"/>
            <a:ext cx="971550" cy="60960"/>
          </a:xfrm>
          <a:custGeom>
            <a:avLst/>
            <a:gdLst/>
            <a:ahLst/>
            <a:cxnLst/>
            <a:rect l="l" t="t" r="r" b="b"/>
            <a:pathLst>
              <a:path w="971550" h="60960">
                <a:moveTo>
                  <a:pt x="0" y="60782"/>
                </a:moveTo>
                <a:lnTo>
                  <a:pt x="971550" y="60782"/>
                </a:lnTo>
                <a:lnTo>
                  <a:pt x="971550" y="0"/>
                </a:lnTo>
                <a:lnTo>
                  <a:pt x="0" y="0"/>
                </a:lnTo>
                <a:lnTo>
                  <a:pt x="0" y="60782"/>
                </a:lnTo>
                <a:close/>
              </a:path>
            </a:pathLst>
          </a:custGeom>
          <a:ln w="9525">
            <a:solidFill>
              <a:srgbClr val="000000"/>
            </a:solidFill>
          </a:ln>
        </p:spPr>
        <p:txBody>
          <a:bodyPr wrap="square" lIns="0" tIns="0" rIns="0" bIns="0" rtlCol="0"/>
          <a:lstStyle/>
          <a:p>
            <a:endParaRPr/>
          </a:p>
        </p:txBody>
      </p:sp>
      <p:sp>
        <p:nvSpPr>
          <p:cNvPr id="49" name="object 49"/>
          <p:cNvSpPr/>
          <p:nvPr/>
        </p:nvSpPr>
        <p:spPr>
          <a:xfrm>
            <a:off x="7884477" y="4549533"/>
            <a:ext cx="601345" cy="396240"/>
          </a:xfrm>
          <a:custGeom>
            <a:avLst/>
            <a:gdLst/>
            <a:ahLst/>
            <a:cxnLst/>
            <a:rect l="l" t="t" r="r" b="b"/>
            <a:pathLst>
              <a:path w="601345" h="396239">
                <a:moveTo>
                  <a:pt x="0" y="0"/>
                </a:moveTo>
                <a:lnTo>
                  <a:pt x="600964" y="0"/>
                </a:lnTo>
                <a:lnTo>
                  <a:pt x="600964" y="395846"/>
                </a:lnTo>
                <a:lnTo>
                  <a:pt x="0" y="395846"/>
                </a:lnTo>
                <a:lnTo>
                  <a:pt x="0" y="0"/>
                </a:lnTo>
                <a:close/>
              </a:path>
            </a:pathLst>
          </a:custGeom>
          <a:ln w="9525">
            <a:solidFill>
              <a:srgbClr val="000000"/>
            </a:solidFill>
          </a:ln>
        </p:spPr>
        <p:txBody>
          <a:bodyPr wrap="square" lIns="0" tIns="0" rIns="0" bIns="0" rtlCol="0"/>
          <a:lstStyle/>
          <a:p>
            <a:endParaRPr/>
          </a:p>
        </p:txBody>
      </p:sp>
      <p:sp>
        <p:nvSpPr>
          <p:cNvPr id="50" name="object 50"/>
          <p:cNvSpPr/>
          <p:nvPr/>
        </p:nvSpPr>
        <p:spPr>
          <a:xfrm>
            <a:off x="7827407" y="5044334"/>
            <a:ext cx="711200" cy="20320"/>
          </a:xfrm>
          <a:custGeom>
            <a:avLst/>
            <a:gdLst/>
            <a:ahLst/>
            <a:cxnLst/>
            <a:rect l="l" t="t" r="r" b="b"/>
            <a:pathLst>
              <a:path w="711200" h="20320">
                <a:moveTo>
                  <a:pt x="18033" y="0"/>
                </a:moveTo>
                <a:lnTo>
                  <a:pt x="0" y="19786"/>
                </a:lnTo>
                <a:lnTo>
                  <a:pt x="711123" y="19786"/>
                </a:lnTo>
                <a:lnTo>
                  <a:pt x="693127" y="0"/>
                </a:lnTo>
                <a:lnTo>
                  <a:pt x="18033" y="0"/>
                </a:lnTo>
                <a:close/>
              </a:path>
            </a:pathLst>
          </a:custGeom>
          <a:ln w="9525">
            <a:solidFill>
              <a:srgbClr val="000000"/>
            </a:solidFill>
          </a:ln>
        </p:spPr>
        <p:txBody>
          <a:bodyPr wrap="square" lIns="0" tIns="0" rIns="0" bIns="0" rtlCol="0"/>
          <a:lstStyle/>
          <a:p>
            <a:endParaRPr/>
          </a:p>
        </p:txBody>
      </p:sp>
      <p:sp>
        <p:nvSpPr>
          <p:cNvPr id="51" name="object 51"/>
          <p:cNvSpPr/>
          <p:nvPr/>
        </p:nvSpPr>
        <p:spPr>
          <a:xfrm>
            <a:off x="7963641" y="5141876"/>
            <a:ext cx="441959" cy="20320"/>
          </a:xfrm>
          <a:custGeom>
            <a:avLst/>
            <a:gdLst/>
            <a:ahLst/>
            <a:cxnLst/>
            <a:rect l="l" t="t" r="r" b="b"/>
            <a:pathLst>
              <a:path w="441959" h="20320">
                <a:moveTo>
                  <a:pt x="12014" y="0"/>
                </a:moveTo>
                <a:lnTo>
                  <a:pt x="0" y="19786"/>
                </a:lnTo>
                <a:lnTo>
                  <a:pt x="441706" y="19786"/>
                </a:lnTo>
                <a:lnTo>
                  <a:pt x="429691" y="0"/>
                </a:lnTo>
                <a:lnTo>
                  <a:pt x="12014" y="0"/>
                </a:lnTo>
                <a:close/>
              </a:path>
            </a:pathLst>
          </a:custGeom>
          <a:ln w="9525">
            <a:solidFill>
              <a:srgbClr val="000000"/>
            </a:solidFill>
          </a:ln>
        </p:spPr>
        <p:txBody>
          <a:bodyPr wrap="square" lIns="0" tIns="0" rIns="0" bIns="0" rtlCol="0"/>
          <a:lstStyle/>
          <a:p>
            <a:endParaRPr/>
          </a:p>
        </p:txBody>
      </p:sp>
      <p:sp>
        <p:nvSpPr>
          <p:cNvPr id="52" name="object 52"/>
          <p:cNvSpPr/>
          <p:nvPr/>
        </p:nvSpPr>
        <p:spPr>
          <a:xfrm>
            <a:off x="7804376" y="5076860"/>
            <a:ext cx="759460" cy="21590"/>
          </a:xfrm>
          <a:custGeom>
            <a:avLst/>
            <a:gdLst/>
            <a:ahLst/>
            <a:cxnLst/>
            <a:rect l="l" t="t" r="r" b="b"/>
            <a:pathLst>
              <a:path w="759459" h="21589">
                <a:moveTo>
                  <a:pt x="19024" y="0"/>
                </a:moveTo>
                <a:lnTo>
                  <a:pt x="0" y="21196"/>
                </a:lnTo>
                <a:lnTo>
                  <a:pt x="759206" y="21196"/>
                </a:lnTo>
                <a:lnTo>
                  <a:pt x="739190" y="0"/>
                </a:lnTo>
                <a:lnTo>
                  <a:pt x="19024" y="0"/>
                </a:lnTo>
                <a:close/>
              </a:path>
            </a:pathLst>
          </a:custGeom>
          <a:ln w="9525">
            <a:solidFill>
              <a:srgbClr val="000000"/>
            </a:solidFill>
          </a:ln>
        </p:spPr>
        <p:txBody>
          <a:bodyPr wrap="square" lIns="0" tIns="0" rIns="0" bIns="0" rtlCol="0"/>
          <a:lstStyle/>
          <a:p>
            <a:endParaRPr/>
          </a:p>
        </p:txBody>
      </p:sp>
      <p:sp>
        <p:nvSpPr>
          <p:cNvPr id="53" name="object 53"/>
          <p:cNvSpPr/>
          <p:nvPr/>
        </p:nvSpPr>
        <p:spPr>
          <a:xfrm>
            <a:off x="7780356" y="5107940"/>
            <a:ext cx="809625" cy="21590"/>
          </a:xfrm>
          <a:custGeom>
            <a:avLst/>
            <a:gdLst/>
            <a:ahLst/>
            <a:cxnLst/>
            <a:rect l="l" t="t" r="r" b="b"/>
            <a:pathLst>
              <a:path w="809625" h="21589">
                <a:moveTo>
                  <a:pt x="20015" y="0"/>
                </a:moveTo>
                <a:lnTo>
                  <a:pt x="0" y="21196"/>
                </a:lnTo>
                <a:lnTo>
                  <a:pt x="809269" y="21196"/>
                </a:lnTo>
                <a:lnTo>
                  <a:pt x="788212" y="0"/>
                </a:lnTo>
                <a:lnTo>
                  <a:pt x="20015" y="0"/>
                </a:lnTo>
                <a:close/>
              </a:path>
            </a:pathLst>
          </a:custGeom>
          <a:ln w="9524">
            <a:solidFill>
              <a:srgbClr val="000000"/>
            </a:solidFill>
          </a:ln>
        </p:spPr>
        <p:txBody>
          <a:bodyPr wrap="square" lIns="0" tIns="0" rIns="0" bIns="0" rtlCol="0"/>
          <a:lstStyle/>
          <a:p>
            <a:endParaRPr/>
          </a:p>
        </p:txBody>
      </p:sp>
      <p:sp>
        <p:nvSpPr>
          <p:cNvPr id="54" name="object 54"/>
          <p:cNvSpPr/>
          <p:nvPr/>
        </p:nvSpPr>
        <p:spPr>
          <a:xfrm>
            <a:off x="2133600" y="2971800"/>
            <a:ext cx="1588135" cy="0"/>
          </a:xfrm>
          <a:custGeom>
            <a:avLst/>
            <a:gdLst/>
            <a:ahLst/>
            <a:cxnLst/>
            <a:rect l="l" t="t" r="r" b="b"/>
            <a:pathLst>
              <a:path w="1588135">
                <a:moveTo>
                  <a:pt x="0" y="0"/>
                </a:moveTo>
                <a:lnTo>
                  <a:pt x="1587627" y="0"/>
                </a:lnTo>
              </a:path>
            </a:pathLst>
          </a:custGeom>
          <a:ln w="12700">
            <a:solidFill>
              <a:srgbClr val="000000"/>
            </a:solidFill>
          </a:ln>
        </p:spPr>
        <p:txBody>
          <a:bodyPr wrap="square" lIns="0" tIns="0" rIns="0" bIns="0" rtlCol="0"/>
          <a:lstStyle/>
          <a:p>
            <a:endParaRPr/>
          </a:p>
        </p:txBody>
      </p:sp>
      <p:sp>
        <p:nvSpPr>
          <p:cNvPr id="55" name="object 55"/>
          <p:cNvSpPr/>
          <p:nvPr/>
        </p:nvSpPr>
        <p:spPr>
          <a:xfrm>
            <a:off x="3645029" y="2927346"/>
            <a:ext cx="76200" cy="88900"/>
          </a:xfrm>
          <a:custGeom>
            <a:avLst/>
            <a:gdLst/>
            <a:ahLst/>
            <a:cxnLst/>
            <a:rect l="l" t="t" r="r" b="b"/>
            <a:pathLst>
              <a:path w="76200" h="88900">
                <a:moveTo>
                  <a:pt x="0" y="0"/>
                </a:moveTo>
                <a:lnTo>
                  <a:pt x="76200" y="44450"/>
                </a:lnTo>
                <a:lnTo>
                  <a:pt x="0" y="88900"/>
                </a:lnTo>
              </a:path>
            </a:pathLst>
          </a:custGeom>
          <a:ln w="12700">
            <a:solidFill>
              <a:srgbClr val="000000"/>
            </a:solidFill>
          </a:ln>
        </p:spPr>
        <p:txBody>
          <a:bodyPr wrap="square" lIns="0" tIns="0" rIns="0" bIns="0" rtlCol="0"/>
          <a:lstStyle/>
          <a:p>
            <a:endParaRPr/>
          </a:p>
        </p:txBody>
      </p:sp>
      <p:sp>
        <p:nvSpPr>
          <p:cNvPr id="56" name="object 56"/>
          <p:cNvSpPr/>
          <p:nvPr/>
        </p:nvSpPr>
        <p:spPr>
          <a:xfrm>
            <a:off x="2133600" y="4057764"/>
            <a:ext cx="6160135" cy="57150"/>
          </a:xfrm>
          <a:custGeom>
            <a:avLst/>
            <a:gdLst/>
            <a:ahLst/>
            <a:cxnLst/>
            <a:rect l="l" t="t" r="r" b="b"/>
            <a:pathLst>
              <a:path w="6160134" h="57150">
                <a:moveTo>
                  <a:pt x="0" y="57035"/>
                </a:moveTo>
                <a:lnTo>
                  <a:pt x="6159627" y="0"/>
                </a:lnTo>
              </a:path>
            </a:pathLst>
          </a:custGeom>
          <a:ln w="12700">
            <a:solidFill>
              <a:srgbClr val="000000"/>
            </a:solidFill>
          </a:ln>
        </p:spPr>
        <p:txBody>
          <a:bodyPr wrap="square" lIns="0" tIns="0" rIns="0" bIns="0" rtlCol="0"/>
          <a:lstStyle/>
          <a:p>
            <a:endParaRPr/>
          </a:p>
        </p:txBody>
      </p:sp>
      <p:sp>
        <p:nvSpPr>
          <p:cNvPr id="57" name="object 57"/>
          <p:cNvSpPr/>
          <p:nvPr/>
        </p:nvSpPr>
        <p:spPr>
          <a:xfrm>
            <a:off x="8216621" y="4014019"/>
            <a:ext cx="76835" cy="88900"/>
          </a:xfrm>
          <a:custGeom>
            <a:avLst/>
            <a:gdLst/>
            <a:ahLst/>
            <a:cxnLst/>
            <a:rect l="l" t="t" r="r" b="b"/>
            <a:pathLst>
              <a:path w="76834" h="88900">
                <a:moveTo>
                  <a:pt x="0" y="0"/>
                </a:moveTo>
                <a:lnTo>
                  <a:pt x="76606" y="43751"/>
                </a:lnTo>
                <a:lnTo>
                  <a:pt x="812" y="88900"/>
                </a:lnTo>
              </a:path>
            </a:pathLst>
          </a:custGeom>
          <a:ln w="12700">
            <a:solidFill>
              <a:srgbClr val="000000"/>
            </a:solidFill>
          </a:ln>
        </p:spPr>
        <p:txBody>
          <a:bodyPr wrap="square" lIns="0" tIns="0" rIns="0" bIns="0" rtlCol="0"/>
          <a:lstStyle/>
          <a:p>
            <a:endParaRPr/>
          </a:p>
        </p:txBody>
      </p:sp>
      <p:sp>
        <p:nvSpPr>
          <p:cNvPr id="58" name="object 58"/>
          <p:cNvSpPr/>
          <p:nvPr/>
        </p:nvSpPr>
        <p:spPr>
          <a:xfrm>
            <a:off x="2286000" y="3581400"/>
            <a:ext cx="3951604" cy="0"/>
          </a:xfrm>
          <a:custGeom>
            <a:avLst/>
            <a:gdLst/>
            <a:ahLst/>
            <a:cxnLst/>
            <a:rect l="l" t="t" r="r" b="b"/>
            <a:pathLst>
              <a:path w="3951604">
                <a:moveTo>
                  <a:pt x="0" y="0"/>
                </a:moveTo>
                <a:lnTo>
                  <a:pt x="3951414" y="0"/>
                </a:lnTo>
              </a:path>
            </a:pathLst>
          </a:custGeom>
          <a:ln w="12700">
            <a:solidFill>
              <a:srgbClr val="000000"/>
            </a:solidFill>
          </a:ln>
        </p:spPr>
        <p:txBody>
          <a:bodyPr wrap="square" lIns="0" tIns="0" rIns="0" bIns="0" rtlCol="0"/>
          <a:lstStyle/>
          <a:p>
            <a:endParaRPr/>
          </a:p>
        </p:txBody>
      </p:sp>
      <p:sp>
        <p:nvSpPr>
          <p:cNvPr id="59" name="object 59"/>
          <p:cNvSpPr/>
          <p:nvPr/>
        </p:nvSpPr>
        <p:spPr>
          <a:xfrm>
            <a:off x="6161216" y="3536946"/>
            <a:ext cx="76200" cy="88900"/>
          </a:xfrm>
          <a:custGeom>
            <a:avLst/>
            <a:gdLst/>
            <a:ahLst/>
            <a:cxnLst/>
            <a:rect l="l" t="t" r="r" b="b"/>
            <a:pathLst>
              <a:path w="76200" h="88900">
                <a:moveTo>
                  <a:pt x="0" y="0"/>
                </a:moveTo>
                <a:lnTo>
                  <a:pt x="76200" y="44450"/>
                </a:lnTo>
                <a:lnTo>
                  <a:pt x="0" y="88900"/>
                </a:lnTo>
              </a:path>
            </a:pathLst>
          </a:custGeom>
          <a:ln w="12700">
            <a:solidFill>
              <a:srgbClr val="000000"/>
            </a:solidFill>
          </a:ln>
        </p:spPr>
        <p:txBody>
          <a:bodyPr wrap="square" lIns="0" tIns="0" rIns="0" bIns="0" rtlCol="0"/>
          <a:lstStyle/>
          <a:p>
            <a:endParaRPr/>
          </a:p>
        </p:txBody>
      </p:sp>
      <p:sp>
        <p:nvSpPr>
          <p:cNvPr id="60" name="object 60"/>
          <p:cNvSpPr txBox="1"/>
          <p:nvPr/>
        </p:nvSpPr>
        <p:spPr>
          <a:xfrm>
            <a:off x="2501264" y="2628836"/>
            <a:ext cx="912494" cy="299720"/>
          </a:xfrm>
          <a:prstGeom prst="rect">
            <a:avLst/>
          </a:prstGeom>
        </p:spPr>
        <p:txBody>
          <a:bodyPr vert="horz" wrap="square" lIns="0" tIns="12700" rIns="0" bIns="0" rtlCol="0">
            <a:spAutoFit/>
          </a:bodyPr>
          <a:lstStyle/>
          <a:p>
            <a:pPr marL="12700">
              <a:lnSpc>
                <a:spcPct val="100000"/>
              </a:lnSpc>
              <a:spcBef>
                <a:spcPts val="100"/>
              </a:spcBef>
            </a:pPr>
            <a:r>
              <a:rPr sz="1800" b="1" spc="-10" dirty="0">
                <a:latin typeface="Arial"/>
                <a:cs typeface="Arial"/>
              </a:rPr>
              <a:t>Blocked</a:t>
            </a:r>
            <a:endParaRPr sz="1800">
              <a:latin typeface="Arial"/>
              <a:cs typeface="Arial"/>
            </a:endParaRPr>
          </a:p>
        </p:txBody>
      </p:sp>
      <p:sp>
        <p:nvSpPr>
          <p:cNvPr id="68" name="object 68"/>
          <p:cNvSpPr txBox="1"/>
          <p:nvPr/>
        </p:nvSpPr>
        <p:spPr>
          <a:xfrm>
            <a:off x="3721229" y="5317794"/>
            <a:ext cx="1794510" cy="319405"/>
          </a:xfrm>
          <a:prstGeom prst="rect">
            <a:avLst/>
          </a:prstGeom>
        </p:spPr>
        <p:txBody>
          <a:bodyPr vert="horz" wrap="square" lIns="0" tIns="0" rIns="0" bIns="0" rtlCol="0">
            <a:spAutoFit/>
          </a:bodyPr>
          <a:lstStyle/>
          <a:p>
            <a:pPr marL="222885" marR="5080" indent="-210820">
              <a:lnSpc>
                <a:spcPct val="100000"/>
              </a:lnSpc>
            </a:pPr>
            <a:r>
              <a:rPr sz="1000" spc="-10" dirty="0">
                <a:latin typeface="Arial"/>
                <a:cs typeface="Arial"/>
              </a:rPr>
              <a:t>Health </a:t>
            </a:r>
            <a:r>
              <a:rPr sz="1000" spc="-5" dirty="0">
                <a:latin typeface="Arial"/>
                <a:cs typeface="Arial"/>
              </a:rPr>
              <a:t>IT </a:t>
            </a:r>
            <a:r>
              <a:rPr sz="1000" dirty="0">
                <a:latin typeface="Arial"/>
                <a:cs typeface="Arial"/>
              </a:rPr>
              <a:t>Workforce </a:t>
            </a:r>
            <a:r>
              <a:rPr sz="1000" spc="-10" dirty="0">
                <a:latin typeface="Arial"/>
                <a:cs typeface="Arial"/>
              </a:rPr>
              <a:t>Curriculum  </a:t>
            </a:r>
            <a:r>
              <a:rPr sz="1000" spc="-5" dirty="0">
                <a:latin typeface="Arial"/>
                <a:cs typeface="Arial"/>
              </a:rPr>
              <a:t>Version </a:t>
            </a:r>
            <a:r>
              <a:rPr sz="1000" spc="-10" dirty="0">
                <a:latin typeface="Arial"/>
                <a:cs typeface="Arial"/>
              </a:rPr>
              <a:t>2.0 Spring</a:t>
            </a:r>
            <a:r>
              <a:rPr sz="1000" spc="-30" dirty="0">
                <a:latin typeface="Arial"/>
                <a:cs typeface="Arial"/>
              </a:rPr>
              <a:t> </a:t>
            </a:r>
            <a:r>
              <a:rPr sz="1000" spc="-10" dirty="0">
                <a:latin typeface="Arial"/>
                <a:cs typeface="Arial"/>
              </a:rPr>
              <a:t>2011</a:t>
            </a:r>
            <a:endParaRPr sz="1000">
              <a:latin typeface="Arial"/>
              <a:cs typeface="Arial"/>
            </a:endParaRPr>
          </a:p>
        </p:txBody>
      </p:sp>
      <p:sp>
        <p:nvSpPr>
          <p:cNvPr id="69" name="object 69"/>
          <p:cNvSpPr txBox="1">
            <a:spLocks noGrp="1"/>
          </p:cNvSpPr>
          <p:nvPr>
            <p:ph type="sldNum" sz="quarter" idx="4294967295"/>
          </p:nvPr>
        </p:nvSpPr>
        <p:spPr>
          <a:prstGeom prst="rect">
            <a:avLst/>
          </a:prstGeom>
        </p:spPr>
        <p:txBody>
          <a:bodyPr vert="horz" wrap="square" lIns="0" tIns="0" rIns="0" bIns="0" rtlCol="0">
            <a:spAutoFit/>
          </a:bodyPr>
          <a:lstStyle/>
          <a:p>
            <a:pPr marL="25400">
              <a:lnSpc>
                <a:spcPct val="100000"/>
              </a:lnSpc>
            </a:pPr>
            <a:r>
              <a:rPr spc="-5" dirty="0"/>
              <a:t>13</a:t>
            </a:r>
          </a:p>
        </p:txBody>
      </p:sp>
      <p:sp>
        <p:nvSpPr>
          <p:cNvPr id="61" name="object 61"/>
          <p:cNvSpPr txBox="1"/>
          <p:nvPr/>
        </p:nvSpPr>
        <p:spPr>
          <a:xfrm>
            <a:off x="5336590" y="3238512"/>
            <a:ext cx="912494" cy="299720"/>
          </a:xfrm>
          <a:prstGeom prst="rect">
            <a:avLst/>
          </a:prstGeom>
        </p:spPr>
        <p:txBody>
          <a:bodyPr vert="horz" wrap="square" lIns="0" tIns="12700" rIns="0" bIns="0" rtlCol="0">
            <a:spAutoFit/>
          </a:bodyPr>
          <a:lstStyle/>
          <a:p>
            <a:pPr marL="12700">
              <a:lnSpc>
                <a:spcPct val="100000"/>
              </a:lnSpc>
              <a:spcBef>
                <a:spcPts val="100"/>
              </a:spcBef>
            </a:pPr>
            <a:r>
              <a:rPr sz="1800" b="1" spc="-10" dirty="0">
                <a:latin typeface="Arial"/>
                <a:cs typeface="Arial"/>
              </a:rPr>
              <a:t>Blocked</a:t>
            </a:r>
            <a:endParaRPr sz="1800">
              <a:latin typeface="Arial"/>
              <a:cs typeface="Arial"/>
            </a:endParaRPr>
          </a:p>
        </p:txBody>
      </p:sp>
      <p:sp>
        <p:nvSpPr>
          <p:cNvPr id="62" name="object 62"/>
          <p:cNvSpPr txBox="1"/>
          <p:nvPr/>
        </p:nvSpPr>
        <p:spPr>
          <a:xfrm>
            <a:off x="2501264" y="3771836"/>
            <a:ext cx="817880" cy="299720"/>
          </a:xfrm>
          <a:prstGeom prst="rect">
            <a:avLst/>
          </a:prstGeom>
        </p:spPr>
        <p:txBody>
          <a:bodyPr vert="horz" wrap="square" lIns="0" tIns="12700" rIns="0" bIns="0" rtlCol="0">
            <a:spAutoFit/>
          </a:bodyPr>
          <a:lstStyle/>
          <a:p>
            <a:pPr marL="12700">
              <a:lnSpc>
                <a:spcPct val="100000"/>
              </a:lnSpc>
              <a:spcBef>
                <a:spcPts val="100"/>
              </a:spcBef>
            </a:pPr>
            <a:r>
              <a:rPr sz="1800" spc="-15" dirty="0">
                <a:latin typeface="Arial"/>
                <a:cs typeface="Arial"/>
              </a:rPr>
              <a:t>Allowed</a:t>
            </a:r>
            <a:endParaRPr sz="1800">
              <a:latin typeface="Arial"/>
              <a:cs typeface="Arial"/>
            </a:endParaRPr>
          </a:p>
        </p:txBody>
      </p:sp>
      <p:sp>
        <p:nvSpPr>
          <p:cNvPr id="63" name="object 63"/>
          <p:cNvSpPr txBox="1"/>
          <p:nvPr/>
        </p:nvSpPr>
        <p:spPr>
          <a:xfrm>
            <a:off x="5336590" y="3771836"/>
            <a:ext cx="817880" cy="299720"/>
          </a:xfrm>
          <a:prstGeom prst="rect">
            <a:avLst/>
          </a:prstGeom>
        </p:spPr>
        <p:txBody>
          <a:bodyPr vert="horz" wrap="square" lIns="0" tIns="12700" rIns="0" bIns="0" rtlCol="0">
            <a:spAutoFit/>
          </a:bodyPr>
          <a:lstStyle/>
          <a:p>
            <a:pPr marL="12700">
              <a:lnSpc>
                <a:spcPct val="100000"/>
              </a:lnSpc>
              <a:spcBef>
                <a:spcPts val="100"/>
              </a:spcBef>
            </a:pPr>
            <a:r>
              <a:rPr sz="1800" spc="-15" dirty="0">
                <a:latin typeface="Arial"/>
                <a:cs typeface="Arial"/>
              </a:rPr>
              <a:t>Allowed</a:t>
            </a:r>
            <a:endParaRPr sz="1800">
              <a:latin typeface="Arial"/>
              <a:cs typeface="Arial"/>
            </a:endParaRPr>
          </a:p>
        </p:txBody>
      </p:sp>
      <p:sp>
        <p:nvSpPr>
          <p:cNvPr id="64" name="object 64"/>
          <p:cNvSpPr txBox="1"/>
          <p:nvPr/>
        </p:nvSpPr>
        <p:spPr>
          <a:xfrm>
            <a:off x="2501264" y="3238512"/>
            <a:ext cx="817880" cy="299720"/>
          </a:xfrm>
          <a:prstGeom prst="rect">
            <a:avLst/>
          </a:prstGeom>
        </p:spPr>
        <p:txBody>
          <a:bodyPr vert="horz" wrap="square" lIns="0" tIns="12700" rIns="0" bIns="0" rtlCol="0">
            <a:spAutoFit/>
          </a:bodyPr>
          <a:lstStyle/>
          <a:p>
            <a:pPr marL="12700">
              <a:lnSpc>
                <a:spcPct val="100000"/>
              </a:lnSpc>
              <a:spcBef>
                <a:spcPts val="100"/>
              </a:spcBef>
            </a:pPr>
            <a:r>
              <a:rPr sz="1800" spc="-15" dirty="0">
                <a:latin typeface="Arial"/>
                <a:cs typeface="Arial"/>
              </a:rPr>
              <a:t>Allowed</a:t>
            </a:r>
            <a:endParaRPr sz="1800">
              <a:latin typeface="Arial"/>
              <a:cs typeface="Arial"/>
            </a:endParaRPr>
          </a:p>
        </p:txBody>
      </p:sp>
      <p:sp>
        <p:nvSpPr>
          <p:cNvPr id="65" name="object 65"/>
          <p:cNvSpPr txBox="1"/>
          <p:nvPr/>
        </p:nvSpPr>
        <p:spPr>
          <a:xfrm>
            <a:off x="3892524" y="4257611"/>
            <a:ext cx="1207135" cy="574040"/>
          </a:xfrm>
          <a:prstGeom prst="rect">
            <a:avLst/>
          </a:prstGeom>
        </p:spPr>
        <p:txBody>
          <a:bodyPr vert="horz" wrap="square" lIns="0" tIns="12700" rIns="0" bIns="0" rtlCol="0">
            <a:spAutoFit/>
          </a:bodyPr>
          <a:lstStyle/>
          <a:p>
            <a:pPr marL="19685" marR="5080" indent="-7620">
              <a:lnSpc>
                <a:spcPct val="100000"/>
              </a:lnSpc>
              <a:spcBef>
                <a:spcPts val="100"/>
              </a:spcBef>
            </a:pPr>
            <a:r>
              <a:rPr sz="1800" b="1" spc="-10" dirty="0">
                <a:latin typeface="Arial"/>
                <a:cs typeface="Arial"/>
              </a:rPr>
              <a:t>N</a:t>
            </a:r>
            <a:r>
              <a:rPr sz="1800" b="1" spc="-5" dirty="0">
                <a:latin typeface="Arial"/>
                <a:cs typeface="Arial"/>
              </a:rPr>
              <a:t>E</a:t>
            </a:r>
            <a:r>
              <a:rPr sz="1800" b="1" dirty="0">
                <a:latin typeface="Arial"/>
                <a:cs typeface="Arial"/>
              </a:rPr>
              <a:t>T</a:t>
            </a:r>
            <a:r>
              <a:rPr sz="1800" b="1" spc="0" dirty="0">
                <a:latin typeface="Arial"/>
                <a:cs typeface="Arial"/>
              </a:rPr>
              <a:t>W</a:t>
            </a:r>
            <a:r>
              <a:rPr sz="1800" b="1" dirty="0">
                <a:latin typeface="Arial"/>
                <a:cs typeface="Arial"/>
              </a:rPr>
              <a:t>O</a:t>
            </a:r>
            <a:r>
              <a:rPr sz="1800" b="1" spc="-10" dirty="0">
                <a:latin typeface="Arial"/>
                <a:cs typeface="Arial"/>
              </a:rPr>
              <a:t>RK  </a:t>
            </a:r>
            <a:r>
              <a:rPr sz="1800" b="1" dirty="0">
                <a:latin typeface="Arial"/>
                <a:cs typeface="Arial"/>
              </a:rPr>
              <a:t>FI</a:t>
            </a:r>
            <a:r>
              <a:rPr sz="1800" b="1" spc="-10" dirty="0">
                <a:latin typeface="Arial"/>
                <a:cs typeface="Arial"/>
              </a:rPr>
              <a:t>R</a:t>
            </a:r>
            <a:r>
              <a:rPr sz="1800" b="1" dirty="0">
                <a:latin typeface="Arial"/>
                <a:cs typeface="Arial"/>
              </a:rPr>
              <a:t>E</a:t>
            </a:r>
            <a:r>
              <a:rPr sz="1800" b="1" spc="-95" dirty="0">
                <a:latin typeface="Arial"/>
                <a:cs typeface="Arial"/>
              </a:rPr>
              <a:t>W</a:t>
            </a:r>
            <a:r>
              <a:rPr sz="1800" b="1" spc="-60" dirty="0">
                <a:latin typeface="Arial"/>
                <a:cs typeface="Arial"/>
              </a:rPr>
              <a:t>A</a:t>
            </a:r>
            <a:r>
              <a:rPr sz="1800" b="1" dirty="0">
                <a:latin typeface="Arial"/>
                <a:cs typeface="Arial"/>
              </a:rPr>
              <a:t>LL</a:t>
            </a:r>
            <a:endParaRPr sz="1800">
              <a:latin typeface="Arial"/>
              <a:cs typeface="Arial"/>
            </a:endParaRPr>
          </a:p>
        </p:txBody>
      </p:sp>
      <p:sp>
        <p:nvSpPr>
          <p:cNvPr id="66" name="object 66"/>
          <p:cNvSpPr txBox="1"/>
          <p:nvPr/>
        </p:nvSpPr>
        <p:spPr>
          <a:xfrm>
            <a:off x="6114516" y="4257611"/>
            <a:ext cx="1333500" cy="574040"/>
          </a:xfrm>
          <a:prstGeom prst="rect">
            <a:avLst/>
          </a:prstGeom>
        </p:spPr>
        <p:txBody>
          <a:bodyPr vert="horz" wrap="square" lIns="0" tIns="12700" rIns="0" bIns="0" rtlCol="0">
            <a:spAutoFit/>
          </a:bodyPr>
          <a:lstStyle/>
          <a:p>
            <a:pPr marL="83820" marR="5080" indent="-71755">
              <a:lnSpc>
                <a:spcPct val="100000"/>
              </a:lnSpc>
              <a:spcBef>
                <a:spcPts val="100"/>
              </a:spcBef>
            </a:pPr>
            <a:r>
              <a:rPr sz="1800" b="1" spc="-10" dirty="0">
                <a:latin typeface="Arial"/>
                <a:cs typeface="Arial"/>
              </a:rPr>
              <a:t>C</a:t>
            </a:r>
            <a:r>
              <a:rPr sz="1800" b="1" dirty="0">
                <a:latin typeface="Arial"/>
                <a:cs typeface="Arial"/>
              </a:rPr>
              <a:t>OMP</a:t>
            </a:r>
            <a:r>
              <a:rPr sz="1800" b="1" spc="-5" dirty="0">
                <a:latin typeface="Arial"/>
                <a:cs typeface="Arial"/>
              </a:rPr>
              <a:t>U</a:t>
            </a:r>
            <a:r>
              <a:rPr sz="1800" b="1" dirty="0">
                <a:latin typeface="Arial"/>
                <a:cs typeface="Arial"/>
              </a:rPr>
              <a:t>T</a:t>
            </a:r>
            <a:r>
              <a:rPr sz="1800" b="1" spc="-5" dirty="0">
                <a:latin typeface="Arial"/>
                <a:cs typeface="Arial"/>
              </a:rPr>
              <a:t>ER  </a:t>
            </a:r>
            <a:r>
              <a:rPr sz="1800" b="1" spc="-20" dirty="0">
                <a:latin typeface="Arial"/>
                <a:cs typeface="Arial"/>
              </a:rPr>
              <a:t>FIREWALL</a:t>
            </a:r>
            <a:endParaRPr sz="1800">
              <a:latin typeface="Arial"/>
              <a:cs typeface="Arial"/>
            </a:endParaRPr>
          </a:p>
        </p:txBody>
      </p:sp>
    </p:spTree>
    <p:extLst>
      <p:ext uri="{BB962C8B-B14F-4D97-AF65-F5344CB8AC3E}">
        <p14:creationId xmlns:p14="http://schemas.microsoft.com/office/powerpoint/2010/main" val="421070575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0" y="10161"/>
            <a:ext cx="9144000" cy="886397"/>
          </a:xfrm>
        </p:spPr>
        <p:txBody>
          <a:bodyPr/>
          <a:lstStyle/>
          <a:p>
            <a:pPr algn="ctr" eaLnBrk="1" hangingPunct="1"/>
            <a:r>
              <a:rPr lang="en-US" sz="3200" b="1" dirty="0" smtClean="0">
                <a:solidFill>
                  <a:schemeClr val="tx1"/>
                </a:solidFill>
                <a:effectLst/>
                <a:latin typeface="+mn-lt"/>
                <a:cs typeface="Arial" pitchFamily="34" charset="0"/>
              </a:rPr>
              <a:t>The Health Insurance Portability and Accountability Act (HIPAA)</a:t>
            </a:r>
          </a:p>
        </p:txBody>
      </p:sp>
      <p:sp>
        <p:nvSpPr>
          <p:cNvPr id="9219" name="Rectangle 3"/>
          <p:cNvSpPr>
            <a:spLocks noGrp="1" noChangeArrowheads="1"/>
          </p:cNvSpPr>
          <p:nvPr>
            <p:ph type="body" idx="1"/>
          </p:nvPr>
        </p:nvSpPr>
        <p:spPr>
          <a:xfrm>
            <a:off x="457200" y="1169427"/>
            <a:ext cx="8229600" cy="5400453"/>
          </a:xfrm>
        </p:spPr>
        <p:txBody>
          <a:bodyPr/>
          <a:lstStyle/>
          <a:p>
            <a:pPr marL="236538" indent="-236538" eaLnBrk="1" hangingPunct="1">
              <a:lnSpc>
                <a:spcPct val="90000"/>
              </a:lnSpc>
            </a:pPr>
            <a:r>
              <a:rPr lang="en-US" sz="2800" dirty="0" smtClean="0">
                <a:solidFill>
                  <a:schemeClr val="tx1"/>
                </a:solidFill>
                <a:cs typeface="Arial" pitchFamily="34" charset="0"/>
              </a:rPr>
              <a:t>The HIPAA law has evolved over time. </a:t>
            </a:r>
          </a:p>
          <a:p>
            <a:pPr marL="236538" indent="-236538" eaLnBrk="1" hangingPunct="1">
              <a:lnSpc>
                <a:spcPct val="90000"/>
              </a:lnSpc>
            </a:pPr>
            <a:r>
              <a:rPr lang="en-US" sz="2800" dirty="0" smtClean="0">
                <a:solidFill>
                  <a:schemeClr val="tx1"/>
                </a:solidFill>
                <a:cs typeface="Arial" pitchFamily="34" charset="0"/>
              </a:rPr>
              <a:t>The Health Insurance Portability and Accountability Act (HIPAA) of 1996 </a:t>
            </a:r>
            <a:endParaRPr lang="en-US" sz="2800" dirty="0">
              <a:cs typeface="Arial" pitchFamily="34" charset="0"/>
            </a:endParaRPr>
          </a:p>
          <a:p>
            <a:pPr marL="754063" lvl="1" indent="-236538"/>
            <a:r>
              <a:rPr lang="en-US" sz="2400" spc="-20" dirty="0" smtClean="0">
                <a:cs typeface="Arial"/>
              </a:rPr>
              <a:t>Title </a:t>
            </a:r>
            <a:r>
              <a:rPr lang="en-US" sz="2400" dirty="0">
                <a:cs typeface="Arial"/>
              </a:rPr>
              <a:t>II of </a:t>
            </a:r>
            <a:r>
              <a:rPr lang="en-US" sz="2400" spc="-35" dirty="0">
                <a:cs typeface="Arial"/>
              </a:rPr>
              <a:t>HIPAA, </a:t>
            </a:r>
            <a:r>
              <a:rPr lang="en-US" sz="2400" spc="-5" dirty="0">
                <a:cs typeface="Arial"/>
              </a:rPr>
              <a:t>known as the Administrative  Simplification </a:t>
            </a:r>
            <a:r>
              <a:rPr lang="en-US" sz="2400" dirty="0">
                <a:cs typeface="Arial"/>
              </a:rPr>
              <a:t>(AS) </a:t>
            </a:r>
            <a:r>
              <a:rPr lang="en-US" sz="2400" spc="-5" dirty="0">
                <a:cs typeface="Arial"/>
              </a:rPr>
              <a:t>provisions, requires </a:t>
            </a:r>
            <a:r>
              <a:rPr lang="en-US" sz="2400" dirty="0">
                <a:cs typeface="Arial"/>
              </a:rPr>
              <a:t>the  </a:t>
            </a:r>
            <a:r>
              <a:rPr lang="en-US" sz="2400" spc="-5" dirty="0">
                <a:cs typeface="Arial"/>
              </a:rPr>
              <a:t>Department of Health and Human Services (HHS)  to adopt </a:t>
            </a:r>
            <a:r>
              <a:rPr lang="en-US" sz="2400" dirty="0">
                <a:cs typeface="Arial"/>
              </a:rPr>
              <a:t>national </a:t>
            </a:r>
            <a:r>
              <a:rPr lang="en-US" sz="2400" spc="-5" dirty="0">
                <a:cs typeface="Arial"/>
              </a:rPr>
              <a:t>standards for </a:t>
            </a:r>
            <a:r>
              <a:rPr lang="en-US" sz="2400" spc="-5" dirty="0">
                <a:solidFill>
                  <a:srgbClr val="FF0000"/>
                </a:solidFill>
                <a:cs typeface="Arial"/>
              </a:rPr>
              <a:t>electronic health  care transactions </a:t>
            </a:r>
            <a:r>
              <a:rPr lang="en-US" sz="2400" dirty="0">
                <a:solidFill>
                  <a:srgbClr val="FF0000"/>
                </a:solidFill>
                <a:cs typeface="Arial"/>
              </a:rPr>
              <a:t>and national </a:t>
            </a:r>
            <a:r>
              <a:rPr lang="en-US" sz="2400" spc="-5" dirty="0">
                <a:solidFill>
                  <a:srgbClr val="FF0000"/>
                </a:solidFill>
                <a:cs typeface="Arial"/>
              </a:rPr>
              <a:t>identifiers for  providers, health plans, </a:t>
            </a:r>
            <a:r>
              <a:rPr lang="en-US" sz="2400" dirty="0">
                <a:solidFill>
                  <a:srgbClr val="FF0000"/>
                </a:solidFill>
                <a:cs typeface="Arial"/>
              </a:rPr>
              <a:t>and</a:t>
            </a:r>
            <a:r>
              <a:rPr lang="en-US" sz="2400" spc="-10" dirty="0">
                <a:solidFill>
                  <a:srgbClr val="FF0000"/>
                </a:solidFill>
                <a:cs typeface="Arial"/>
              </a:rPr>
              <a:t> </a:t>
            </a:r>
            <a:r>
              <a:rPr lang="en-US" sz="2400" spc="-5" dirty="0">
                <a:solidFill>
                  <a:srgbClr val="FF0000"/>
                </a:solidFill>
                <a:cs typeface="Arial"/>
              </a:rPr>
              <a:t>employer</a:t>
            </a:r>
            <a:r>
              <a:rPr lang="en-US" sz="2400" spc="-5" dirty="0">
                <a:cs typeface="Arial"/>
              </a:rPr>
              <a:t>s</a:t>
            </a:r>
            <a:r>
              <a:rPr lang="en-US" sz="2400" spc="-5" dirty="0">
                <a:solidFill>
                  <a:srgbClr val="FF0000"/>
                </a:solidFill>
                <a:cs typeface="Arial"/>
              </a:rPr>
              <a:t>.</a:t>
            </a:r>
            <a:endParaRPr lang="en-US" sz="2400" dirty="0">
              <a:solidFill>
                <a:srgbClr val="FF0000"/>
              </a:solidFill>
              <a:cs typeface="Arial"/>
            </a:endParaRPr>
          </a:p>
          <a:p>
            <a:pPr marL="400050" marR="325120" indent="-400050">
              <a:lnSpc>
                <a:spcPts val="3020"/>
              </a:lnSpc>
              <a:spcBef>
                <a:spcPts val="725"/>
              </a:spcBef>
            </a:pPr>
            <a:r>
              <a:rPr lang="en-US" sz="2800" spc="-5" dirty="0">
                <a:cs typeface="Arial"/>
              </a:rPr>
              <a:t>HHS published a final </a:t>
            </a:r>
            <a:r>
              <a:rPr lang="en-US" sz="2800" spc="-5" dirty="0">
                <a:solidFill>
                  <a:srgbClr val="FF0000"/>
                </a:solidFill>
                <a:cs typeface="Arial"/>
              </a:rPr>
              <a:t>Privacy Rule </a:t>
            </a:r>
            <a:r>
              <a:rPr lang="en-US" sz="2800" spc="-5" dirty="0">
                <a:cs typeface="Arial"/>
              </a:rPr>
              <a:t>in December </a:t>
            </a:r>
            <a:r>
              <a:rPr lang="en-US" sz="2800" spc="-5" dirty="0" smtClean="0">
                <a:cs typeface="Arial"/>
              </a:rPr>
              <a:t>2000.</a:t>
            </a:r>
          </a:p>
          <a:p>
            <a:pPr marL="400050" marR="325120" indent="-400050">
              <a:lnSpc>
                <a:spcPts val="3020"/>
              </a:lnSpc>
              <a:spcBef>
                <a:spcPts val="725"/>
              </a:spcBef>
            </a:pPr>
            <a:r>
              <a:rPr lang="en-US" sz="2400" dirty="0">
                <a:cs typeface="Arial"/>
              </a:rPr>
              <a:t>HHS published a final </a:t>
            </a:r>
            <a:r>
              <a:rPr lang="en-US" sz="2400" dirty="0">
                <a:solidFill>
                  <a:srgbClr val="FF0000"/>
                </a:solidFill>
                <a:cs typeface="Arial"/>
              </a:rPr>
              <a:t>Security Rule </a:t>
            </a:r>
            <a:r>
              <a:rPr lang="en-US" sz="2400" dirty="0">
                <a:cs typeface="Arial"/>
              </a:rPr>
              <a:t>in February 2003</a:t>
            </a:r>
            <a:r>
              <a:rPr lang="en-US" sz="2400" dirty="0" smtClean="0">
                <a:cs typeface="Arial"/>
              </a:rPr>
              <a:t>.</a:t>
            </a:r>
          </a:p>
          <a:p>
            <a:pPr marL="0" indent="0" algn="ctr">
              <a:lnSpc>
                <a:spcPct val="100000"/>
              </a:lnSpc>
              <a:spcBef>
                <a:spcPts val="190"/>
              </a:spcBef>
              <a:buNone/>
            </a:pPr>
            <a:r>
              <a:rPr lang="en-US" sz="1800" spc="-15" dirty="0" smtClean="0">
                <a:cs typeface="Arial"/>
              </a:rPr>
              <a:t>(</a:t>
            </a:r>
            <a:r>
              <a:rPr lang="en-US" sz="1800" u="heavy" spc="-15" dirty="0" smtClean="0">
                <a:solidFill>
                  <a:srgbClr val="1D4675"/>
                </a:solidFill>
                <a:uFill>
                  <a:solidFill>
                    <a:srgbClr val="1D4675"/>
                  </a:solidFill>
                </a:uFill>
                <a:cs typeface="Arial"/>
              </a:rPr>
              <a:t>https://www.hhs.gov/hipaa/for-professionals/index.html</a:t>
            </a:r>
            <a:r>
              <a:rPr lang="en-US" sz="1800" spc="-15" dirty="0" smtClean="0">
                <a:cs typeface="Arial"/>
              </a:rPr>
              <a:t>)</a:t>
            </a:r>
            <a:endParaRPr lang="en-US" sz="1800" dirty="0" smtClean="0">
              <a:cs typeface="Arial"/>
            </a:endParaRPr>
          </a:p>
          <a:p>
            <a:pPr marL="754063" lvl="1" indent="-236538">
              <a:buFont typeface="Wingdings" pitchFamily="2" charset="2"/>
              <a:buNone/>
            </a:pPr>
            <a:endParaRPr lang="en-US" sz="1800" dirty="0" smtClean="0">
              <a:solidFill>
                <a:schemeClr val="tx1"/>
              </a:solidFill>
              <a:latin typeface="Arial" pitchFamily="34" charset="0"/>
              <a:cs typeface="Arial" pitchFamily="34" charset="0"/>
            </a:endParaRPr>
          </a:p>
          <a:p>
            <a:pPr marL="236538" indent="-236538" eaLnBrk="1" hangingPunct="1">
              <a:lnSpc>
                <a:spcPct val="90000"/>
              </a:lnSpc>
              <a:buFont typeface="Wingdings" pitchFamily="2" charset="2"/>
              <a:buNone/>
            </a:pPr>
            <a:endParaRPr lang="en-US" sz="2800" dirty="0" smtClean="0">
              <a:solidFill>
                <a:schemeClr val="tx1"/>
              </a:solidFill>
              <a:latin typeface="Arial" pitchFamily="34" charset="0"/>
              <a:cs typeface="Arial" pitchFamily="34" charset="0"/>
            </a:endParaRPr>
          </a:p>
        </p:txBody>
      </p:sp>
      <p:sp>
        <p:nvSpPr>
          <p:cNvPr id="4" name="Rectangle 1129"/>
          <p:cNvSpPr txBox="1">
            <a:spLocks noChangeArrowheads="1"/>
          </p:cNvSpPr>
          <p:nvPr/>
        </p:nvSpPr>
        <p:spPr>
          <a:xfrm>
            <a:off x="8077200" y="6361113"/>
            <a:ext cx="293688" cy="457200"/>
          </a:xfrm>
          <a:prstGeom prst="rect">
            <a:avLst/>
          </a:prstGeom>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9187AC-D90F-4249-9BF0-A150EC0FA289}"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28600"/>
            <a:ext cx="8382000" cy="498598"/>
          </a:xfrm>
        </p:spPr>
        <p:txBody>
          <a:bodyPr/>
          <a:lstStyle/>
          <a:p>
            <a:pPr algn="ctr" eaLnBrk="1" hangingPunct="1"/>
            <a:r>
              <a:rPr lang="en-US" sz="3600" b="1" dirty="0" smtClean="0">
                <a:solidFill>
                  <a:schemeClr val="tx1"/>
                </a:solidFill>
                <a:effectLst/>
                <a:latin typeface="+mn-lt"/>
                <a:cs typeface="Arial" pitchFamily="34" charset="0"/>
              </a:rPr>
              <a:t>How HIPAA Affects Whom</a:t>
            </a:r>
          </a:p>
        </p:txBody>
      </p:sp>
      <p:sp>
        <p:nvSpPr>
          <p:cNvPr id="16387" name="Rectangle 3"/>
          <p:cNvSpPr>
            <a:spLocks noGrp="1" noChangeArrowheads="1"/>
          </p:cNvSpPr>
          <p:nvPr>
            <p:ph type="body" idx="1"/>
          </p:nvPr>
        </p:nvSpPr>
        <p:spPr>
          <a:xfrm>
            <a:off x="685800" y="1219200"/>
            <a:ext cx="7543800" cy="4136517"/>
          </a:xfrm>
        </p:spPr>
        <p:txBody>
          <a:bodyPr/>
          <a:lstStyle/>
          <a:p>
            <a:pPr marL="0" indent="0" eaLnBrk="1" hangingPunct="1">
              <a:lnSpc>
                <a:spcPct val="90000"/>
              </a:lnSpc>
              <a:buNone/>
            </a:pPr>
            <a:r>
              <a:rPr lang="en-US" sz="2800" dirty="0" smtClean="0">
                <a:solidFill>
                  <a:srgbClr val="FF0000"/>
                </a:solidFill>
                <a:cs typeface="Arial" pitchFamily="34" charset="0"/>
              </a:rPr>
              <a:t>HIPAA is NOT JUST about Privacy of patient data! IT also includes: </a:t>
            </a:r>
          </a:p>
          <a:p>
            <a:pPr eaLnBrk="1" hangingPunct="1">
              <a:lnSpc>
                <a:spcPct val="90000"/>
              </a:lnSpc>
            </a:pPr>
            <a:r>
              <a:rPr lang="en-US" sz="2800" dirty="0" smtClean="0">
                <a:solidFill>
                  <a:schemeClr val="tx1"/>
                </a:solidFill>
                <a:cs typeface="Arial" pitchFamily="34" charset="0"/>
              </a:rPr>
              <a:t>Employer Identifier gives a unique code to your employer for Medicare/Medicaid/FICA purposes</a:t>
            </a:r>
          </a:p>
          <a:p>
            <a:pPr eaLnBrk="1" hangingPunct="1">
              <a:lnSpc>
                <a:spcPct val="90000"/>
              </a:lnSpc>
            </a:pPr>
            <a:r>
              <a:rPr lang="en-US" sz="2800" dirty="0" smtClean="0">
                <a:solidFill>
                  <a:schemeClr val="tx1"/>
                </a:solidFill>
                <a:cs typeface="Arial" pitchFamily="34" charset="0"/>
              </a:rPr>
              <a:t>Privacy and Confidentiality Standards and Security Standards affect the entire healthcare continuum</a:t>
            </a:r>
          </a:p>
          <a:p>
            <a:pPr eaLnBrk="1" hangingPunct="1">
              <a:lnSpc>
                <a:spcPct val="90000"/>
              </a:lnSpc>
            </a:pPr>
            <a:r>
              <a:rPr lang="en-US" sz="2800" dirty="0" smtClean="0">
                <a:solidFill>
                  <a:schemeClr val="tx1"/>
                </a:solidFill>
                <a:cs typeface="Arial" pitchFamily="34" charset="0"/>
              </a:rPr>
              <a:t>Transactions and Code Sets Standards require specific coding criteria for all electronic transactions with CMS</a:t>
            </a:r>
          </a:p>
        </p:txBody>
      </p:sp>
      <p:sp>
        <p:nvSpPr>
          <p:cNvPr id="4" name="Rectangle 1129"/>
          <p:cNvSpPr txBox="1">
            <a:spLocks noChangeArrowheads="1"/>
          </p:cNvSpPr>
          <p:nvPr/>
        </p:nvSpPr>
        <p:spPr>
          <a:xfrm>
            <a:off x="7924800" y="6361113"/>
            <a:ext cx="446088" cy="457200"/>
          </a:xfrm>
          <a:prstGeom prst="rect">
            <a:avLst/>
          </a:prstGeom>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9187AC-D90F-4249-9BF0-A150EC0FA289}"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428235085"/>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8100" y="0"/>
            <a:ext cx="9144000" cy="886397"/>
          </a:xfrm>
        </p:spPr>
        <p:txBody>
          <a:bodyPr/>
          <a:lstStyle/>
          <a:p>
            <a:pPr algn="ctr" eaLnBrk="1" hangingPunct="1"/>
            <a:r>
              <a:rPr lang="en-US" sz="3200" b="1" dirty="0" smtClean="0">
                <a:solidFill>
                  <a:schemeClr val="tx1"/>
                </a:solidFill>
                <a:effectLst/>
                <a:latin typeface="+mn-lt"/>
                <a:cs typeface="Arial" pitchFamily="34" charset="0"/>
              </a:rPr>
              <a:t>The Health Insurance Portability and Accountability Act (HIPAA)</a:t>
            </a:r>
          </a:p>
        </p:txBody>
      </p:sp>
      <p:sp>
        <p:nvSpPr>
          <p:cNvPr id="9219" name="Rectangle 3"/>
          <p:cNvSpPr>
            <a:spLocks noGrp="1" noChangeArrowheads="1"/>
          </p:cNvSpPr>
          <p:nvPr>
            <p:ph type="body" idx="1"/>
          </p:nvPr>
        </p:nvSpPr>
        <p:spPr>
          <a:xfrm>
            <a:off x="228600" y="1295400"/>
            <a:ext cx="8610600" cy="4419600"/>
          </a:xfrm>
        </p:spPr>
        <p:txBody>
          <a:bodyPr/>
          <a:lstStyle/>
          <a:p>
            <a:pPr marL="400050" marR="5080" indent="-400050">
              <a:spcBef>
                <a:spcPts val="430"/>
              </a:spcBef>
            </a:pPr>
            <a:r>
              <a:rPr lang="en-US" sz="2800" spc="-5" dirty="0">
                <a:solidFill>
                  <a:srgbClr val="FF0000"/>
                </a:solidFill>
                <a:cs typeface="Arial"/>
              </a:rPr>
              <a:t>Under the </a:t>
            </a:r>
            <a:r>
              <a:rPr lang="en-US" sz="2800" spc="-10" dirty="0">
                <a:solidFill>
                  <a:srgbClr val="FF0000"/>
                </a:solidFill>
                <a:cs typeface="Arial"/>
              </a:rPr>
              <a:t>Affordable </a:t>
            </a:r>
            <a:r>
              <a:rPr lang="en-US" sz="2800" spc="-5" dirty="0">
                <a:solidFill>
                  <a:srgbClr val="FF0000"/>
                </a:solidFill>
                <a:cs typeface="Arial"/>
              </a:rPr>
              <a:t>Care Act of 2010</a:t>
            </a:r>
            <a:r>
              <a:rPr lang="en-US" sz="2800" spc="-5" dirty="0">
                <a:cs typeface="Arial"/>
              </a:rPr>
              <a:t>,  provisions to </a:t>
            </a:r>
            <a:r>
              <a:rPr lang="en-US" sz="2800" spc="-45" dirty="0">
                <a:cs typeface="Arial"/>
              </a:rPr>
              <a:t>HIPAA </a:t>
            </a:r>
            <a:r>
              <a:rPr lang="en-US" sz="2800" spc="-5" dirty="0">
                <a:cs typeface="Arial"/>
              </a:rPr>
              <a:t>of 1996 further increase  use </a:t>
            </a:r>
            <a:r>
              <a:rPr lang="en-US" sz="2800" dirty="0">
                <a:cs typeface="Arial"/>
              </a:rPr>
              <a:t>of </a:t>
            </a:r>
            <a:r>
              <a:rPr lang="en-US" sz="2800" spc="-5" dirty="0">
                <a:cs typeface="Arial"/>
              </a:rPr>
              <a:t>electronic data interchange and include  requirements to</a:t>
            </a:r>
            <a:r>
              <a:rPr lang="en-US" sz="2800" spc="15" dirty="0">
                <a:cs typeface="Arial"/>
              </a:rPr>
              <a:t> </a:t>
            </a:r>
            <a:r>
              <a:rPr lang="en-US" sz="2800" spc="-5" dirty="0">
                <a:cs typeface="Arial"/>
              </a:rPr>
              <a:t>adopt:</a:t>
            </a:r>
            <a:endParaRPr lang="en-US" sz="2800" dirty="0">
              <a:cs typeface="Arial"/>
            </a:endParaRPr>
          </a:p>
          <a:p>
            <a:pPr marL="1048385" marR="689610" lvl="1">
              <a:lnSpc>
                <a:spcPts val="2590"/>
              </a:lnSpc>
              <a:spcBef>
                <a:spcPts val="635"/>
              </a:spcBef>
            </a:pPr>
            <a:r>
              <a:rPr lang="en-US" sz="2400" spc="-5" dirty="0">
                <a:cs typeface="Arial"/>
              </a:rPr>
              <a:t>operating rules </a:t>
            </a:r>
            <a:r>
              <a:rPr lang="en-US" sz="2400" dirty="0">
                <a:cs typeface="Arial"/>
              </a:rPr>
              <a:t>for </a:t>
            </a:r>
            <a:r>
              <a:rPr lang="en-US" sz="2400" spc="-5" dirty="0">
                <a:cs typeface="Arial"/>
              </a:rPr>
              <a:t>each </a:t>
            </a:r>
            <a:r>
              <a:rPr lang="en-US" sz="2400" dirty="0">
                <a:cs typeface="Arial"/>
              </a:rPr>
              <a:t>of the </a:t>
            </a:r>
            <a:r>
              <a:rPr lang="en-US" sz="2400" spc="-40" dirty="0">
                <a:cs typeface="Arial"/>
              </a:rPr>
              <a:t>HIPAA</a:t>
            </a:r>
            <a:r>
              <a:rPr lang="en-US" sz="2400" spc="-95" dirty="0">
                <a:cs typeface="Arial"/>
              </a:rPr>
              <a:t> </a:t>
            </a:r>
            <a:r>
              <a:rPr lang="en-US" sz="2400" spc="-5" dirty="0">
                <a:cs typeface="Arial"/>
              </a:rPr>
              <a:t>covered  transactions </a:t>
            </a:r>
          </a:p>
          <a:p>
            <a:pPr marL="1048385" marR="689610" lvl="1">
              <a:lnSpc>
                <a:spcPts val="2590"/>
              </a:lnSpc>
              <a:spcBef>
                <a:spcPts val="635"/>
              </a:spcBef>
            </a:pPr>
            <a:r>
              <a:rPr lang="en-US" sz="2400" spc="-5" dirty="0">
                <a:cs typeface="Arial"/>
              </a:rPr>
              <a:t>a unique, standard Health Plan Identifier (HPID) </a:t>
            </a:r>
          </a:p>
          <a:p>
            <a:pPr marL="1048385" marR="689610" lvl="1">
              <a:lnSpc>
                <a:spcPts val="2590"/>
              </a:lnSpc>
              <a:spcBef>
                <a:spcPts val="635"/>
              </a:spcBef>
            </a:pPr>
            <a:r>
              <a:rPr lang="en-US" sz="2400" spc="-5" dirty="0">
                <a:cs typeface="Arial"/>
              </a:rPr>
              <a:t>standard and operating rules </a:t>
            </a:r>
            <a:r>
              <a:rPr lang="en-US" sz="2400" dirty="0">
                <a:cs typeface="Arial"/>
              </a:rPr>
              <a:t>for </a:t>
            </a:r>
            <a:r>
              <a:rPr lang="en-US" sz="2400" spc="-5" dirty="0">
                <a:cs typeface="Arial"/>
              </a:rPr>
              <a:t>electronic funds  transfer (EFT), electronic </a:t>
            </a:r>
            <a:r>
              <a:rPr lang="en-US" sz="2400" dirty="0">
                <a:cs typeface="Arial"/>
              </a:rPr>
              <a:t>remittance </a:t>
            </a:r>
            <a:r>
              <a:rPr lang="en-US" sz="2400" spc="-5" dirty="0">
                <a:cs typeface="Arial"/>
              </a:rPr>
              <a:t>advice</a:t>
            </a:r>
            <a:r>
              <a:rPr lang="en-US" sz="2400" spc="40" dirty="0">
                <a:cs typeface="Arial"/>
              </a:rPr>
              <a:t> </a:t>
            </a:r>
            <a:r>
              <a:rPr lang="en-US" sz="2400" spc="-5" dirty="0">
                <a:cs typeface="Arial"/>
              </a:rPr>
              <a:t>(RA</a:t>
            </a:r>
            <a:r>
              <a:rPr lang="en-US" sz="2400" spc="-5" dirty="0" smtClean="0">
                <a:cs typeface="Arial"/>
              </a:rPr>
              <a:t>), and </a:t>
            </a:r>
            <a:r>
              <a:rPr lang="en-US" sz="2400" spc="-5" dirty="0">
                <a:cs typeface="Arial"/>
              </a:rPr>
              <a:t>claims</a:t>
            </a:r>
            <a:r>
              <a:rPr lang="en-US" sz="2400" dirty="0">
                <a:cs typeface="Arial"/>
              </a:rPr>
              <a:t> attachments.</a:t>
            </a:r>
          </a:p>
          <a:p>
            <a:pPr marL="400050" marR="605155" indent="-400050">
              <a:lnSpc>
                <a:spcPts val="3020"/>
              </a:lnSpc>
              <a:spcBef>
                <a:spcPts val="700"/>
              </a:spcBef>
            </a:pPr>
            <a:r>
              <a:rPr lang="en-US" sz="2800" spc="-5" dirty="0">
                <a:cs typeface="Arial"/>
              </a:rPr>
              <a:t>In addition, health plans will be required to  certify their</a:t>
            </a:r>
            <a:r>
              <a:rPr lang="en-US" sz="2800" spc="-10" dirty="0">
                <a:cs typeface="Arial"/>
              </a:rPr>
              <a:t> </a:t>
            </a:r>
            <a:r>
              <a:rPr lang="en-US" sz="2800" spc="-5" dirty="0">
                <a:cs typeface="Arial"/>
              </a:rPr>
              <a:t>compliance.</a:t>
            </a:r>
            <a:endParaRPr lang="en-US" sz="2800" dirty="0">
              <a:cs typeface="Arial"/>
            </a:endParaRPr>
          </a:p>
          <a:p>
            <a:pPr marL="636588" lvl="1" indent="-236538" eaLnBrk="1" hangingPunct="1">
              <a:lnSpc>
                <a:spcPct val="90000"/>
              </a:lnSpc>
            </a:pPr>
            <a:endParaRPr lang="en-US" sz="2400" dirty="0" smtClean="0">
              <a:solidFill>
                <a:schemeClr val="tx1"/>
              </a:solidFill>
              <a:latin typeface="Arial" pitchFamily="34" charset="0"/>
              <a:cs typeface="Arial" pitchFamily="34" charset="0"/>
            </a:endParaRPr>
          </a:p>
          <a:p>
            <a:pPr marL="636588" lvl="1" indent="-236538" eaLnBrk="1" hangingPunct="1">
              <a:lnSpc>
                <a:spcPct val="90000"/>
              </a:lnSpc>
            </a:pPr>
            <a:endParaRPr lang="en-US" sz="2400" dirty="0" smtClean="0">
              <a:solidFill>
                <a:schemeClr val="tx1"/>
              </a:solidFill>
              <a:latin typeface="Arial" pitchFamily="34" charset="0"/>
              <a:cs typeface="Arial" pitchFamily="34" charset="0"/>
            </a:endParaRPr>
          </a:p>
          <a:p>
            <a:pPr marL="636588" lvl="1" indent="-236538" eaLnBrk="1" hangingPunct="1">
              <a:lnSpc>
                <a:spcPct val="90000"/>
              </a:lnSpc>
            </a:pPr>
            <a:endParaRPr lang="en-US" sz="1800" dirty="0" smtClean="0">
              <a:solidFill>
                <a:schemeClr val="tx1"/>
              </a:solidFill>
              <a:latin typeface="Arial" pitchFamily="34" charset="0"/>
              <a:cs typeface="Arial" pitchFamily="34" charset="0"/>
            </a:endParaRPr>
          </a:p>
          <a:p>
            <a:pPr marL="236538" indent="-236538" eaLnBrk="1" hangingPunct="1">
              <a:lnSpc>
                <a:spcPct val="90000"/>
              </a:lnSpc>
              <a:buFont typeface="Wingdings" pitchFamily="2" charset="2"/>
              <a:buNone/>
            </a:pPr>
            <a:endParaRPr lang="en-US" sz="2800" dirty="0" smtClean="0">
              <a:solidFill>
                <a:schemeClr val="tx1"/>
              </a:solidFill>
              <a:latin typeface="Arial" pitchFamily="34" charset="0"/>
              <a:cs typeface="Arial" pitchFamily="34" charset="0"/>
            </a:endParaRPr>
          </a:p>
        </p:txBody>
      </p:sp>
      <p:sp>
        <p:nvSpPr>
          <p:cNvPr id="4" name="Rectangle 1129"/>
          <p:cNvSpPr txBox="1">
            <a:spLocks noChangeArrowheads="1"/>
          </p:cNvSpPr>
          <p:nvPr/>
        </p:nvSpPr>
        <p:spPr>
          <a:xfrm>
            <a:off x="8077200" y="6361113"/>
            <a:ext cx="293688" cy="457200"/>
          </a:xfrm>
          <a:prstGeom prst="rect">
            <a:avLst/>
          </a:prstGeom>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9187AC-D90F-4249-9BF0-A150EC0FA289}"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498598"/>
          </a:xfrm>
        </p:spPr>
        <p:txBody>
          <a:bodyPr/>
          <a:lstStyle/>
          <a:p>
            <a:pPr algn="ctr"/>
            <a:r>
              <a:rPr lang="en-US" sz="3600" b="1" dirty="0" smtClean="0">
                <a:effectLst/>
                <a:latin typeface="+mn-lt"/>
              </a:rPr>
              <a:t>HIPAA Omnibus Rule: 2013</a:t>
            </a:r>
            <a:endParaRPr lang="en-US" sz="3600" b="1" dirty="0">
              <a:effectLst/>
              <a:latin typeface="+mn-lt"/>
            </a:endParaRPr>
          </a:p>
        </p:txBody>
      </p:sp>
      <p:sp>
        <p:nvSpPr>
          <p:cNvPr id="3" name="Content Placeholder 2"/>
          <p:cNvSpPr>
            <a:spLocks noGrp="1"/>
          </p:cNvSpPr>
          <p:nvPr>
            <p:ph idx="1"/>
          </p:nvPr>
        </p:nvSpPr>
        <p:spPr>
          <a:xfrm>
            <a:off x="381000" y="1143000"/>
            <a:ext cx="8382000" cy="4267200"/>
          </a:xfrm>
        </p:spPr>
        <p:txBody>
          <a:bodyPr/>
          <a:lstStyle/>
          <a:p>
            <a:r>
              <a:rPr lang="en-US" sz="2800" dirty="0"/>
              <a:t>Much has changed in health care since HIPAA  was enacted over fifteen years ago.</a:t>
            </a:r>
            <a:br>
              <a:rPr lang="en-US" sz="2800" dirty="0"/>
            </a:br>
            <a:r>
              <a:rPr lang="en-US" sz="2800" dirty="0"/>
              <a:t>HHS announces a final rule that implements a number of provisions of the HITECH Act to strengthen the privacy and security protections for health information established under HIPAA (2009) </a:t>
            </a:r>
            <a:endParaRPr lang="en-US" sz="2800" dirty="0" smtClean="0"/>
          </a:p>
          <a:p>
            <a:r>
              <a:rPr lang="en-US" sz="2800" dirty="0" smtClean="0"/>
              <a:t>The </a:t>
            </a:r>
            <a:r>
              <a:rPr lang="en-US" sz="2800" dirty="0"/>
              <a:t>new  rule will help protect patient privacy and safeguard patients’ health information </a:t>
            </a:r>
            <a:endParaRPr lang="en-US" sz="2800" dirty="0" smtClean="0"/>
          </a:p>
          <a:p>
            <a:pPr marL="0" indent="0" algn="ctr">
              <a:buNone/>
            </a:pPr>
            <a:endParaRPr lang="en-US" sz="2000" dirty="0" smtClean="0"/>
          </a:p>
          <a:p>
            <a:pPr marL="0" indent="0" algn="ctr">
              <a:buNone/>
            </a:pPr>
            <a:r>
              <a:rPr lang="en-US" sz="2000" dirty="0" smtClean="0"/>
              <a:t>(</a:t>
            </a:r>
            <a:r>
              <a:rPr lang="en-US" sz="2000" dirty="0"/>
              <a:t>http://www.hhs.gov/ocr/privacy/hipaa/administrative/omnibus/index.html)</a:t>
            </a:r>
          </a:p>
        </p:txBody>
      </p:sp>
    </p:spTree>
    <p:extLst>
      <p:ext uri="{BB962C8B-B14F-4D97-AF65-F5344CB8AC3E}">
        <p14:creationId xmlns:p14="http://schemas.microsoft.com/office/powerpoint/2010/main" val="152746823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81000" y="228600"/>
            <a:ext cx="8382000" cy="498598"/>
          </a:xfrm>
        </p:spPr>
        <p:txBody>
          <a:bodyPr/>
          <a:lstStyle/>
          <a:p>
            <a:pPr algn="ctr" eaLnBrk="1" hangingPunct="1"/>
            <a:r>
              <a:rPr lang="en-US" sz="3600" b="1" dirty="0" smtClean="0">
                <a:solidFill>
                  <a:schemeClr val="tx1"/>
                </a:solidFill>
                <a:effectLst/>
                <a:latin typeface="+mn-lt"/>
                <a:cs typeface="Arial" pitchFamily="34" charset="0"/>
              </a:rPr>
              <a:t>Administrative Simplification</a:t>
            </a:r>
          </a:p>
        </p:txBody>
      </p:sp>
      <p:sp>
        <p:nvSpPr>
          <p:cNvPr id="11267" name="Rectangle 3"/>
          <p:cNvSpPr>
            <a:spLocks noGrp="1" noChangeArrowheads="1"/>
          </p:cNvSpPr>
          <p:nvPr>
            <p:ph type="body" idx="1"/>
          </p:nvPr>
        </p:nvSpPr>
        <p:spPr>
          <a:xfrm>
            <a:off x="457200" y="1447800"/>
            <a:ext cx="8382000" cy="2438400"/>
          </a:xfrm>
        </p:spPr>
        <p:txBody>
          <a:bodyPr/>
          <a:lstStyle/>
          <a:p>
            <a:pPr marL="0" indent="0" eaLnBrk="1" hangingPunct="1">
              <a:buFont typeface="Wingdings" pitchFamily="2" charset="2"/>
              <a:buNone/>
            </a:pPr>
            <a:r>
              <a:rPr lang="en-US" sz="2800" dirty="0" smtClean="0">
                <a:solidFill>
                  <a:schemeClr val="tx1"/>
                </a:solidFill>
                <a:cs typeface="Arial" pitchFamily="34" charset="0"/>
              </a:rPr>
              <a:t>The purpose of this law is to “mandate new security standards to protect an individual’s health information, while permitting the appropriate access and use of that information by health care providers, clearinghouses, and health plans.” </a:t>
            </a:r>
          </a:p>
        </p:txBody>
      </p:sp>
      <p:sp>
        <p:nvSpPr>
          <p:cNvPr id="4" name="Rectangle 1129"/>
          <p:cNvSpPr txBox="1">
            <a:spLocks noChangeArrowheads="1"/>
          </p:cNvSpPr>
          <p:nvPr/>
        </p:nvSpPr>
        <p:spPr>
          <a:xfrm>
            <a:off x="8077200" y="6361113"/>
            <a:ext cx="293688" cy="457200"/>
          </a:xfrm>
          <a:prstGeom prst="rect">
            <a:avLst/>
          </a:prstGeom>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9187AC-D90F-4249-9BF0-A150EC0FA289}"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33400" y="228600"/>
            <a:ext cx="8382000" cy="498598"/>
          </a:xfrm>
        </p:spPr>
        <p:txBody>
          <a:bodyPr/>
          <a:lstStyle/>
          <a:p>
            <a:pPr algn="ctr"/>
            <a:r>
              <a:rPr lang="en-US" sz="3600" b="1" dirty="0">
                <a:solidFill>
                  <a:schemeClr val="tx1"/>
                </a:solidFill>
                <a:effectLst/>
                <a:latin typeface="+mn-lt"/>
                <a:cs typeface="Arial" pitchFamily="34" charset="0"/>
              </a:rPr>
              <a:t>Administrative Simplification</a:t>
            </a:r>
            <a:endParaRPr lang="en-US" sz="3600" b="1" dirty="0" smtClean="0">
              <a:solidFill>
                <a:schemeClr val="tx1"/>
              </a:solidFill>
              <a:effectLst/>
              <a:latin typeface="+mn-lt"/>
              <a:cs typeface="Arial" pitchFamily="34" charset="0"/>
            </a:endParaRPr>
          </a:p>
        </p:txBody>
      </p:sp>
      <p:sp>
        <p:nvSpPr>
          <p:cNvPr id="13315" name="Rectangle 3"/>
          <p:cNvSpPr>
            <a:spLocks noGrp="1" noChangeArrowheads="1"/>
          </p:cNvSpPr>
          <p:nvPr>
            <p:ph type="body" idx="1"/>
          </p:nvPr>
        </p:nvSpPr>
        <p:spPr>
          <a:xfrm>
            <a:off x="685800" y="1524000"/>
            <a:ext cx="7805738" cy="2197525"/>
          </a:xfrm>
        </p:spPr>
        <p:txBody>
          <a:bodyPr/>
          <a:lstStyle/>
          <a:p>
            <a:pPr marL="533400" indent="-533400" eaLnBrk="1" hangingPunct="1"/>
            <a:r>
              <a:rPr lang="en-US" sz="2800" dirty="0" smtClean="0">
                <a:solidFill>
                  <a:schemeClr val="tx1"/>
                </a:solidFill>
                <a:cs typeface="Arial" pitchFamily="34" charset="0"/>
              </a:rPr>
              <a:t>Electronic transactions and code sets standards requirements</a:t>
            </a:r>
          </a:p>
          <a:p>
            <a:pPr marL="533400" indent="-533400" eaLnBrk="1" hangingPunct="1"/>
            <a:r>
              <a:rPr lang="en-US" sz="2800" dirty="0" smtClean="0">
                <a:solidFill>
                  <a:schemeClr val="tx1"/>
                </a:solidFill>
                <a:cs typeface="Arial" pitchFamily="34" charset="0"/>
              </a:rPr>
              <a:t>Privacy requirements</a:t>
            </a:r>
          </a:p>
          <a:p>
            <a:pPr marL="533400" indent="-533400" eaLnBrk="1" hangingPunct="1"/>
            <a:r>
              <a:rPr lang="en-US" sz="2800" dirty="0" smtClean="0">
                <a:solidFill>
                  <a:schemeClr val="tx1"/>
                </a:solidFill>
                <a:cs typeface="Arial" pitchFamily="34" charset="0"/>
              </a:rPr>
              <a:t>Security requirements</a:t>
            </a:r>
          </a:p>
          <a:p>
            <a:pPr marL="533400" indent="-533400" eaLnBrk="1" hangingPunct="1"/>
            <a:r>
              <a:rPr lang="en-US" sz="2800" dirty="0" smtClean="0">
                <a:solidFill>
                  <a:schemeClr val="tx1"/>
                </a:solidFill>
                <a:cs typeface="Arial" pitchFamily="34" charset="0"/>
              </a:rPr>
              <a:t>National identifier requirements</a:t>
            </a:r>
          </a:p>
        </p:txBody>
      </p:sp>
      <p:sp>
        <p:nvSpPr>
          <p:cNvPr id="4" name="Rectangle 1129"/>
          <p:cNvSpPr txBox="1">
            <a:spLocks noChangeArrowheads="1"/>
          </p:cNvSpPr>
          <p:nvPr/>
        </p:nvSpPr>
        <p:spPr>
          <a:xfrm>
            <a:off x="7924800" y="6361113"/>
            <a:ext cx="446088" cy="457200"/>
          </a:xfrm>
          <a:prstGeom prst="rect">
            <a:avLst/>
          </a:prstGeom>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9187AC-D90F-4249-9BF0-A150EC0FA289}"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228600" y="898189"/>
            <a:ext cx="8686800" cy="5909952"/>
          </a:xfrm>
          <a:noFill/>
        </p:spPr>
        <p:txBody>
          <a:bodyPr lIns="92075" tIns="46038" rIns="92075" bIns="46038"/>
          <a:lstStyle/>
          <a:p>
            <a:pPr eaLnBrk="1" hangingPunct="1">
              <a:lnSpc>
                <a:spcPct val="90000"/>
              </a:lnSpc>
            </a:pPr>
            <a:r>
              <a:rPr lang="en-US" sz="2800" dirty="0" smtClean="0">
                <a:solidFill>
                  <a:schemeClr val="tx1"/>
                </a:solidFill>
                <a:cs typeface="Arial" pitchFamily="34" charset="0"/>
              </a:rPr>
              <a:t>Transaction Standards (ANSI X12N or NCPDP)</a:t>
            </a:r>
          </a:p>
          <a:p>
            <a:pPr lvl="1"/>
            <a:r>
              <a:rPr lang="en-US" sz="2400" dirty="0"/>
              <a:t>A </a:t>
            </a:r>
            <a:r>
              <a:rPr lang="en-US" sz="2400" b="1" dirty="0"/>
              <a:t>transaction </a:t>
            </a:r>
            <a:r>
              <a:rPr lang="en-US" sz="2400" dirty="0"/>
              <a:t>is an electronic exchange of information between two parties to carry out financial or administrative activities related to health care. </a:t>
            </a:r>
          </a:p>
          <a:p>
            <a:pPr lvl="1"/>
            <a:r>
              <a:rPr lang="en-US" sz="2000" dirty="0" smtClean="0"/>
              <a:t>Under </a:t>
            </a:r>
            <a:r>
              <a:rPr lang="en-US" sz="2000" dirty="0"/>
              <a:t>HIPAA, HHS adopted certain standard transactions for the electronic exchange of health care data. </a:t>
            </a:r>
            <a:r>
              <a:rPr lang="en-US" sz="2000" b="1" dirty="0"/>
              <a:t>These transactions include</a:t>
            </a:r>
            <a:r>
              <a:rPr lang="en-US" sz="2000" dirty="0"/>
              <a:t>:</a:t>
            </a:r>
          </a:p>
          <a:p>
            <a:pPr lvl="2"/>
            <a:r>
              <a:rPr lang="en-US" dirty="0" smtClean="0"/>
              <a:t>    </a:t>
            </a:r>
            <a:r>
              <a:rPr lang="en-US" sz="2000" dirty="0"/>
              <a:t>Claims and encounter information</a:t>
            </a:r>
          </a:p>
          <a:p>
            <a:pPr lvl="2"/>
            <a:r>
              <a:rPr lang="en-US" sz="2000" dirty="0"/>
              <a:t>    Payment and remittance advice</a:t>
            </a:r>
          </a:p>
          <a:p>
            <a:pPr lvl="2"/>
            <a:r>
              <a:rPr lang="en-US" sz="2000" dirty="0"/>
              <a:t>    Claims status</a:t>
            </a:r>
          </a:p>
          <a:p>
            <a:pPr lvl="2"/>
            <a:r>
              <a:rPr lang="en-US" sz="2000" dirty="0"/>
              <a:t>    Eligibility</a:t>
            </a:r>
          </a:p>
          <a:p>
            <a:pPr lvl="2"/>
            <a:r>
              <a:rPr lang="en-US" sz="2000" dirty="0"/>
              <a:t>    Enrollment and disenrollment</a:t>
            </a:r>
          </a:p>
          <a:p>
            <a:pPr lvl="2"/>
            <a:r>
              <a:rPr lang="en-US" sz="2000" dirty="0"/>
              <a:t>    Referrals and authorizations</a:t>
            </a:r>
          </a:p>
          <a:p>
            <a:pPr lvl="2"/>
            <a:r>
              <a:rPr lang="en-US" sz="2000" dirty="0"/>
              <a:t>    Coordination of benefits</a:t>
            </a:r>
          </a:p>
          <a:p>
            <a:pPr lvl="2"/>
            <a:r>
              <a:rPr lang="en-US" sz="2000" dirty="0"/>
              <a:t>    Premium payment</a:t>
            </a:r>
          </a:p>
          <a:p>
            <a:pPr marL="0" lvl="0" indent="0" algn="ctr">
              <a:buNone/>
            </a:pPr>
            <a:r>
              <a:rPr lang="en-US" sz="1600" i="1" dirty="0" smtClean="0">
                <a:solidFill>
                  <a:srgbClr val="000000"/>
                </a:solidFill>
                <a:cs typeface="Arial" pitchFamily="34" charset="0"/>
              </a:rPr>
              <a:t>(</a:t>
            </a:r>
            <a:r>
              <a:rPr lang="en-US" sz="1600" i="1" dirty="0">
                <a:solidFill>
                  <a:srgbClr val="000000"/>
                </a:solidFill>
                <a:cs typeface="Arial" pitchFamily="34" charset="0"/>
              </a:rPr>
              <a:t>https://</a:t>
            </a:r>
            <a:r>
              <a:rPr lang="en-US" sz="1600" i="1" dirty="0" smtClean="0">
                <a:solidFill>
                  <a:srgbClr val="000000"/>
                </a:solidFill>
                <a:cs typeface="Arial" pitchFamily="34" charset="0"/>
              </a:rPr>
              <a:t>www.cms.gov/Regulations-and-Guidance/Administrative-Simplification/Transactions/TransactionsOverview.html)</a:t>
            </a:r>
            <a:endParaRPr lang="en-US" sz="1600" i="1" dirty="0">
              <a:solidFill>
                <a:srgbClr val="000000"/>
              </a:solidFill>
              <a:cs typeface="Arial" pitchFamily="34" charset="0"/>
            </a:endParaRPr>
          </a:p>
          <a:p>
            <a:pPr marL="0" indent="0" eaLnBrk="1" hangingPunct="1">
              <a:lnSpc>
                <a:spcPct val="90000"/>
              </a:lnSpc>
              <a:buNone/>
            </a:pPr>
            <a:endParaRPr lang="en-US" sz="2800" dirty="0" smtClean="0">
              <a:solidFill>
                <a:schemeClr val="tx1"/>
              </a:solidFill>
              <a:cs typeface="Arial" pitchFamily="34" charset="0"/>
            </a:endParaRPr>
          </a:p>
        </p:txBody>
      </p:sp>
      <p:sp>
        <p:nvSpPr>
          <p:cNvPr id="4" name="Rectangle 1129"/>
          <p:cNvSpPr txBox="1">
            <a:spLocks noChangeArrowheads="1"/>
          </p:cNvSpPr>
          <p:nvPr/>
        </p:nvSpPr>
        <p:spPr>
          <a:xfrm>
            <a:off x="7924800" y="6361113"/>
            <a:ext cx="446088" cy="457200"/>
          </a:xfrm>
          <a:prstGeom prst="rect">
            <a:avLst/>
          </a:prstGeom>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B9187AC-D90F-4249-9BF0-A150EC0FA289}"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Rectangle 2"/>
          <p:cNvSpPr txBox="1">
            <a:spLocks noChangeArrowheads="1"/>
          </p:cNvSpPr>
          <p:nvPr/>
        </p:nvSpPr>
        <p:spPr>
          <a:xfrm>
            <a:off x="0" y="228600"/>
            <a:ext cx="9144000" cy="443198"/>
          </a:xfrm>
          <a:prstGeom prst="rect">
            <a:avLst/>
          </a:prstGeom>
        </p:spPr>
        <p:txBody>
          <a:bodyPr vert="horz" wrap="square" lIns="0" tIns="0" rIns="0" bIns="0" rtlCol="0" anchor="t">
            <a:spAutoFit/>
          </a:bodyPr>
          <a:lstStyle/>
          <a:p>
            <a:pPr algn="ctr" defTabSz="914363">
              <a:lnSpc>
                <a:spcPct val="90000"/>
              </a:lnSpc>
              <a:spcBef>
                <a:spcPct val="0"/>
              </a:spcBef>
              <a:defRPr/>
            </a:pPr>
            <a:r>
              <a:rPr kumimoji="0" lang="en-US" sz="3200" b="1" i="0" u="none" strike="noStrike" kern="1200" cap="none" spc="-150" normalizeH="0" baseline="0" noProof="0" dirty="0" smtClean="0">
                <a:ln w="3175">
                  <a:noFill/>
                </a:ln>
                <a:solidFill>
                  <a:schemeClr val="tx1"/>
                </a:solidFill>
                <a:effectLst/>
                <a:uLnTx/>
                <a:uFillTx/>
                <a:cs typeface="Arial" pitchFamily="34" charset="0"/>
              </a:rPr>
              <a:t>HIPAA: </a:t>
            </a:r>
            <a:r>
              <a:rPr lang="en-US" sz="3200" b="1" dirty="0">
                <a:cs typeface="Arial" pitchFamily="34" charset="0"/>
              </a:rPr>
              <a:t>Electronic transactions and code sets </a:t>
            </a:r>
            <a:r>
              <a:rPr lang="en-US" sz="3200" b="1" dirty="0" smtClean="0">
                <a:cs typeface="Arial" pitchFamily="34" charset="0"/>
              </a:rPr>
              <a:t>standards</a:t>
            </a:r>
            <a:endParaRPr kumimoji="0" lang="en-US" sz="3200" b="1" i="0" u="none" strike="noStrike" kern="1200" cap="none" spc="-150" normalizeH="0" baseline="0" noProof="0" dirty="0" smtClean="0">
              <a:ln w="3175">
                <a:noFill/>
              </a:ln>
              <a:solidFill>
                <a:schemeClr val="tx1"/>
              </a:solidFill>
              <a:effectLst/>
              <a:uLnTx/>
              <a:uFillTx/>
              <a:cs typeface="Arial" pitchFamily="34" charset="0"/>
            </a:endParaRPr>
          </a:p>
        </p:txBody>
      </p:sp>
    </p:spTree>
    <p:extLst>
      <p:ext uri="{BB962C8B-B14F-4D97-AF65-F5344CB8AC3E}">
        <p14:creationId xmlns:p14="http://schemas.microsoft.com/office/powerpoint/2010/main" val="1276976336"/>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TS010286786">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B1454DF3619C945841F80672A35D3B3" ma:contentTypeVersion="15" ma:contentTypeDescription="Create a new document." ma:contentTypeScope="" ma:versionID="56a8eb172c26c12464cecec59c006e25">
  <xsd:schema xmlns:xsd="http://www.w3.org/2001/XMLSchema" xmlns:xs="http://www.w3.org/2001/XMLSchema" xmlns:p="http://schemas.microsoft.com/office/2006/metadata/properties" xmlns:ns1="http://schemas.microsoft.com/sharepoint/v3" xmlns:ns3="b3d41704-8abb-41e5-8666-8d691977512f" xmlns:ns4="c4927f56-ec0f-4c20-ad81-a79847d0a088" targetNamespace="http://schemas.microsoft.com/office/2006/metadata/properties" ma:root="true" ma:fieldsID="e7a1ab457cf2de9197771af044e74015" ns1:_="" ns3:_="" ns4:_="">
    <xsd:import namespace="http://schemas.microsoft.com/sharepoint/v3"/>
    <xsd:import namespace="b3d41704-8abb-41e5-8666-8d691977512f"/>
    <xsd:import namespace="c4927f56-ec0f-4c20-ad81-a79847d0a088"/>
    <xsd:element name="properties">
      <xsd:complexType>
        <xsd:sequence>
          <xsd:element name="documentManagement">
            <xsd:complexType>
              <xsd:all>
                <xsd:element ref="ns3:MediaServiceMetadata" minOccurs="0"/>
                <xsd:element ref="ns3:MediaServiceFastMetadata" minOccurs="0"/>
                <xsd:element ref="ns3:MediaServiceDateTaken" minOccurs="0"/>
                <xsd:element ref="ns1:_ip_UnifiedCompliancePolicyProperties" minOccurs="0"/>
                <xsd:element ref="ns1:_ip_UnifiedCompliancePolicyUIAction" minOccurs="0"/>
                <xsd:element ref="ns4:SharedWithUsers" minOccurs="0"/>
                <xsd:element ref="ns4:SharedWithDetails" minOccurs="0"/>
                <xsd:element ref="ns4:SharingHintHash" minOccurs="0"/>
                <xsd:element ref="ns3:MediaServiceAutoTags" minOccurs="0"/>
                <xsd:element ref="ns3:MediaServiceOCR" minOccurs="0"/>
                <xsd:element ref="ns3:MediaServiceAutoKeyPoints" minOccurs="0"/>
                <xsd:element ref="ns3:MediaServiceKeyPoints"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1" nillable="true" ma:displayName="Unified Compliance Policy Properties" ma:description="" ma:hidden="true" ma:internalName="_ip_UnifiedCompliancePolicyProperties">
      <xsd:simpleType>
        <xsd:restriction base="dms:Note"/>
      </xsd:simpleType>
    </xsd:element>
    <xsd:element name="_ip_UnifiedCompliancePolicyUIAction" ma:index="12"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3d41704-8abb-41e5-8666-8d691977512f"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Location" ma:index="22"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4927f56-ec0f-4c20-ad81-a79847d0a088"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description="" ma:internalName="SharedWithDetails" ma:readOnly="true">
      <xsd:simpleType>
        <xsd:restriction base="dms:Note">
          <xsd:maxLength value="255"/>
        </xsd:restriction>
      </xsd:simpleType>
    </xsd:element>
    <xsd:element name="SharingHintHash" ma:index="15"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B1EC390-51FD-4470-82AC-0A8FB8B3B758}">
  <ds:schemaRefs>
    <ds:schemaRef ds:uri="http://schemas.microsoft.com/sharepoint/v3/contenttype/forms"/>
  </ds:schemaRefs>
</ds:datastoreItem>
</file>

<file path=customXml/itemProps2.xml><?xml version="1.0" encoding="utf-8"?>
<ds:datastoreItem xmlns:ds="http://schemas.openxmlformats.org/officeDocument/2006/customXml" ds:itemID="{6DA74AF5-B64A-4259-BA79-19C58C02EDF7}">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schemas.microsoft.com/office/infopath/2007/PartnerControls"/>
    <ds:schemaRef ds:uri="http://purl.org/dc/dcmitype/"/>
    <ds:schemaRef ds:uri="c4927f56-ec0f-4c20-ad81-a79847d0a088"/>
    <ds:schemaRef ds:uri="b3d41704-8abb-41e5-8666-8d691977512f"/>
    <ds:schemaRef ds:uri="http://schemas.microsoft.com/sharepoint/v3"/>
    <ds:schemaRef ds:uri="http://www.w3.org/XML/1998/namespace"/>
  </ds:schemaRefs>
</ds:datastoreItem>
</file>

<file path=customXml/itemProps3.xml><?xml version="1.0" encoding="utf-8"?>
<ds:datastoreItem xmlns:ds="http://schemas.openxmlformats.org/officeDocument/2006/customXml" ds:itemID="{49654364-2785-4460-BA1A-06AEC47818F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3d41704-8abb-41e5-8666-8d691977512f"/>
    <ds:schemaRef ds:uri="c4927f56-ec0f-4c20-ad81-a79847d0a0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TS010286786</Template>
  <TotalTime>430</TotalTime>
  <Words>1801</Words>
  <Application>Microsoft Office PowerPoint</Application>
  <PresentationFormat>On-screen Show (4:3)</PresentationFormat>
  <Paragraphs>210</Paragraphs>
  <Slides>25</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25</vt:i4>
      </vt:variant>
    </vt:vector>
  </HeadingPairs>
  <TitlesOfParts>
    <vt:vector size="31" baseType="lpstr">
      <vt:lpstr>Arial</vt:lpstr>
      <vt:lpstr>Calibri</vt:lpstr>
      <vt:lpstr>Courier New</vt:lpstr>
      <vt:lpstr>Wingdings</vt:lpstr>
      <vt:lpstr>TS010286786</vt:lpstr>
      <vt:lpstr>White with Courier font for code slides</vt:lpstr>
      <vt:lpstr>PowerPoint Presentation</vt:lpstr>
      <vt:lpstr>Privacy, Confidentiality, and Security</vt:lpstr>
      <vt:lpstr>The Health Insurance Portability and Accountability Act (HIPAA)</vt:lpstr>
      <vt:lpstr>How HIPAA Affects Whom</vt:lpstr>
      <vt:lpstr>The Health Insurance Portability and Accountability Act (HIPAA)</vt:lpstr>
      <vt:lpstr>HIPAA Omnibus Rule: 2013</vt:lpstr>
      <vt:lpstr>Administrative Simplification</vt:lpstr>
      <vt:lpstr>Administrative Simplification</vt:lpstr>
      <vt:lpstr>PowerPoint Presentation</vt:lpstr>
      <vt:lpstr>PowerPoint Presentation</vt:lpstr>
      <vt:lpstr>PowerPoint Presentation</vt:lpstr>
      <vt:lpstr>Privacy Rules</vt:lpstr>
      <vt:lpstr>The HIPAA Privacy Rules</vt:lpstr>
      <vt:lpstr>The HIPAA Security Rules</vt:lpstr>
      <vt:lpstr>Common Security Breaches</vt:lpstr>
      <vt:lpstr>Administrative Safeguards</vt:lpstr>
      <vt:lpstr>Administrative Safeguards (cont.)</vt:lpstr>
      <vt:lpstr>Administrative Safeguards  (cont’d)</vt:lpstr>
      <vt:lpstr>Administrative Safeguards  (cont’d)</vt:lpstr>
      <vt:lpstr>Physical Safeguards: Access</vt:lpstr>
      <vt:lpstr>Physical Safeguards: Access</vt:lpstr>
      <vt:lpstr>Physical Safeguards: Access  (cont’d)</vt:lpstr>
      <vt:lpstr>Technical Safeguards:  Access Control</vt:lpstr>
      <vt:lpstr>Technical Safeguards: Firewall</vt:lpstr>
      <vt:lpstr>Firewalls</vt:lpstr>
    </vt:vector>
  </TitlesOfParts>
  <Company>University of Maryland School of Nursing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UMSON</dc:creator>
  <cp:lastModifiedBy>White, Rachel</cp:lastModifiedBy>
  <cp:revision>57</cp:revision>
  <dcterms:created xsi:type="dcterms:W3CDTF">2012-08-15T16:34:41Z</dcterms:created>
  <dcterms:modified xsi:type="dcterms:W3CDTF">2022-08-15T15:21:51Z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TC102867869990</vt:lpwstr>
  </property>
  <property fmtid="{D5CDD505-2E9C-101B-9397-08002B2CF9AE}" pid="3" name="ContentTypeId">
    <vt:lpwstr>0x0101002B1454DF3619C945841F80672A35D3B3</vt:lpwstr>
  </property>
</Properties>
</file>