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2" r:id="rId2"/>
    <p:sldMasterId id="2147483674" r:id="rId3"/>
  </p:sldMasterIdLst>
  <p:notesMasterIdLst>
    <p:notesMasterId r:id="rId12"/>
  </p:notesMasterIdLst>
  <p:handoutMasterIdLst>
    <p:handoutMasterId r:id="rId13"/>
  </p:handoutMasterIdLst>
  <p:sldIdLst>
    <p:sldId id="312" r:id="rId4"/>
    <p:sldId id="391" r:id="rId5"/>
    <p:sldId id="392" r:id="rId6"/>
    <p:sldId id="393" r:id="rId7"/>
    <p:sldId id="394" r:id="rId8"/>
    <p:sldId id="395" r:id="rId9"/>
    <p:sldId id="399" r:id="rId10"/>
    <p:sldId id="400"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359" autoAdjust="0"/>
    <p:restoredTop sz="80501" autoAdjust="0"/>
  </p:normalViewPr>
  <p:slideViewPr>
    <p:cSldViewPr>
      <p:cViewPr varScale="1">
        <p:scale>
          <a:sx n="93" d="100"/>
          <a:sy n="93" d="100"/>
        </p:scale>
        <p:origin x="1746" y="72"/>
      </p:cViewPr>
      <p:guideLst>
        <p:guide orient="horz" pos="2160"/>
        <p:guide pos="2880"/>
      </p:guideLst>
    </p:cSldViewPr>
  </p:slideViewPr>
  <p:outlineViewPr>
    <p:cViewPr>
      <p:scale>
        <a:sx n="33" d="100"/>
        <a:sy n="33" d="100"/>
      </p:scale>
      <p:origin x="0" y="13218"/>
    </p:cViewPr>
  </p:outlineViewPr>
  <p:notesTextViewPr>
    <p:cViewPr>
      <p:scale>
        <a:sx n="100" d="100"/>
        <a:sy n="100" d="100"/>
      </p:scale>
      <p:origin x="0" y="0"/>
    </p:cViewPr>
  </p:notesTextViewPr>
  <p:sorterViewPr>
    <p:cViewPr>
      <p:scale>
        <a:sx n="66" d="100"/>
        <a:sy n="66" d="100"/>
      </p:scale>
      <p:origin x="0" y="936"/>
    </p:cViewPr>
  </p:sorterViewPr>
  <p:notesViewPr>
    <p:cSldViewPr>
      <p:cViewPr varScale="1">
        <p:scale>
          <a:sx n="79" d="100"/>
          <a:sy n="79" d="100"/>
        </p:scale>
        <p:origin x="-2046"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2.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3" tIns="46587" rIns="93173" bIns="46587"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3" tIns="46587" rIns="93173" bIns="46587" rtlCol="0"/>
          <a:lstStyle>
            <a:lvl1pPr algn="r">
              <a:defRPr sz="1200"/>
            </a:lvl1pPr>
          </a:lstStyle>
          <a:p>
            <a:fld id="{A5C194D3-125B-4E79-999E-11B1138E293B}" type="datetimeFigureOut">
              <a:rPr lang="en-US" smtClean="0"/>
              <a:t>8/15/2022</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3" tIns="46587" rIns="93173" bIns="4658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3" tIns="46587" rIns="93173" bIns="46587" rtlCol="0" anchor="b"/>
          <a:lstStyle>
            <a:lvl1pPr algn="r">
              <a:defRPr sz="1200"/>
            </a:lvl1pPr>
          </a:lstStyle>
          <a:p>
            <a:fld id="{98E5D30B-58D8-4E19-92DB-31CB6EC85E47}" type="slidenum">
              <a:rPr lang="en-US" smtClean="0"/>
              <a:t>‹#›</a:t>
            </a:fld>
            <a:endParaRPr lang="en-US" dirty="0"/>
          </a:p>
        </p:txBody>
      </p:sp>
    </p:spTree>
    <p:extLst>
      <p:ext uri="{BB962C8B-B14F-4D97-AF65-F5344CB8AC3E}">
        <p14:creationId xmlns:p14="http://schemas.microsoft.com/office/powerpoint/2010/main" val="270763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3" tIns="46587" rIns="93173" bIns="46587"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3" tIns="46587" rIns="93173" bIns="46587" rtlCol="0"/>
          <a:lstStyle>
            <a:lvl1pPr algn="r">
              <a:defRPr sz="1200"/>
            </a:lvl1pPr>
          </a:lstStyle>
          <a:p>
            <a:fld id="{B60F3E1A-F44A-4BDC-BFDE-3CE901F7CC0B}" type="datetimeFigureOut">
              <a:rPr lang="en-US" smtClean="0"/>
              <a:pPr/>
              <a:t>8/15/2022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3" tIns="46587" rIns="93173" bIns="46587"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3" tIns="46587" rIns="93173" bIns="4658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3" tIns="46587" rIns="93173" bIns="4658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3" tIns="46587" rIns="93173" bIns="46587" rtlCol="0" anchor="b"/>
          <a:lstStyle>
            <a:lvl1pPr algn="r">
              <a:defRPr sz="1200"/>
            </a:lvl1pPr>
          </a:lstStyle>
          <a:p>
            <a:fld id="{58BE1359-2DA2-4102-8E5F-3C314329F386}" type="slidenum">
              <a:rPr lang="en-US" smtClean="0"/>
              <a:pPr/>
              <a:t>‹#›</a:t>
            </a:fld>
            <a:endParaRPr lang="en-US" dirty="0"/>
          </a:p>
        </p:txBody>
      </p:sp>
    </p:spTree>
    <p:extLst>
      <p:ext uri="{BB962C8B-B14F-4D97-AF65-F5344CB8AC3E}">
        <p14:creationId xmlns:p14="http://schemas.microsoft.com/office/powerpoint/2010/main" val="2943833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DF1FEF-83D9-4550-8D25-408407E061F8}" type="slidenum">
              <a:rPr lang="en-US" smtClean="0"/>
              <a:pPr/>
              <a:t>2</a:t>
            </a:fld>
            <a:endParaRPr lang="en-US" dirty="0"/>
          </a:p>
        </p:txBody>
      </p:sp>
    </p:spTree>
    <p:extLst>
      <p:ext uri="{BB962C8B-B14F-4D97-AF65-F5344CB8AC3E}">
        <p14:creationId xmlns:p14="http://schemas.microsoft.com/office/powerpoint/2010/main" val="3538837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pPr/>
              <a:t>4</a:t>
            </a:fld>
            <a:endParaRPr lang="en-US" dirty="0"/>
          </a:p>
        </p:txBody>
      </p:sp>
    </p:spTree>
    <p:extLst>
      <p:ext uri="{BB962C8B-B14F-4D97-AF65-F5344CB8AC3E}">
        <p14:creationId xmlns:p14="http://schemas.microsoft.com/office/powerpoint/2010/main" val="1080807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pPr/>
              <a:t>5</a:t>
            </a:fld>
            <a:endParaRPr lang="en-US" dirty="0"/>
          </a:p>
        </p:txBody>
      </p:sp>
    </p:spTree>
    <p:extLst>
      <p:ext uri="{BB962C8B-B14F-4D97-AF65-F5344CB8AC3E}">
        <p14:creationId xmlns:p14="http://schemas.microsoft.com/office/powerpoint/2010/main" val="146503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Under MIPS, clinicians are included if they are an eligible clinician type and meet the low volume threshold, which is based on allowed charges for covered professional services under the Medicare Physician Fee Schedule (PFS) and the number of Medicare Part B patients who are furnished covered professional services under the Medicare Physician Fee Schedule.</a:t>
            </a:r>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pPr/>
              <a:t>7</a:t>
            </a:fld>
            <a:endParaRPr lang="en-US" dirty="0"/>
          </a:p>
        </p:txBody>
      </p:sp>
    </p:spTree>
    <p:extLst>
      <p:ext uri="{BB962C8B-B14F-4D97-AF65-F5344CB8AC3E}">
        <p14:creationId xmlns:p14="http://schemas.microsoft.com/office/powerpoint/2010/main" val="25057613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8BE1359-2DA2-4102-8E5F-3C314329F386}" type="slidenum">
              <a:rPr lang="en-US" smtClean="0"/>
              <a:pPr/>
              <a:t>8</a:t>
            </a:fld>
            <a:endParaRPr lang="en-US" dirty="0"/>
          </a:p>
        </p:txBody>
      </p:sp>
    </p:spTree>
    <p:extLst>
      <p:ext uri="{BB962C8B-B14F-4D97-AF65-F5344CB8AC3E}">
        <p14:creationId xmlns:p14="http://schemas.microsoft.com/office/powerpoint/2010/main" val="3278001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gn="ctr">
              <a:lnSpc>
                <a:spcPct val="90000"/>
              </a:lnSpc>
              <a:defRPr sz="4800"/>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ctr">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dirty="0"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ctr">
              <a:buFont typeface="Arial" pitchFamily="34" charset="0"/>
              <a:buNone/>
              <a:defRPr kumimoji="0" lang="en-US" sz="5400" b="1" i="0"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uLnTx/>
                <a:uFillTx/>
                <a:latin typeface="+mn-lt"/>
                <a:ea typeface="+mn-ea"/>
                <a:cs typeface="+mn-cs"/>
              </a:defRPr>
            </a:lvl1pPr>
          </a:lstStyle>
          <a:p>
            <a:pPr lvl="0"/>
            <a:r>
              <a:rPr lang="en-US" dirty="0" smtClean="0"/>
              <a:t>click to…</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381000"/>
            <a:ext cx="8382000" cy="609398"/>
          </a:xfrm>
        </p:spPr>
        <p:txBody>
          <a:bodyPr/>
          <a:lstStyle>
            <a:lvl1pPr algn="ctr">
              <a:defRPr sz="4400"/>
            </a:lvl1p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1552"/>
            <a:ext cx="8382000" cy="1809726"/>
          </a:xfrm>
        </p:spPr>
        <p:txBody>
          <a:bodyPr/>
          <a:lstStyle>
            <a:lvl1pPr>
              <a:lnSpc>
                <a:spcPct val="90000"/>
              </a:lnSpc>
              <a:defRPr sz="2800"/>
            </a:lvl1pPr>
            <a:lvl2pPr>
              <a:lnSpc>
                <a:spcPct val="90000"/>
              </a:lnSpc>
              <a:defRPr sz="2400"/>
            </a:lvl2pPr>
            <a:lvl3pPr>
              <a:lnSpc>
                <a:spcPct val="90000"/>
              </a:lnSpc>
              <a:defRPr sz="2000"/>
            </a:lvl3pPr>
            <a:lvl4pPr>
              <a:lnSpc>
                <a:spcPct val="90000"/>
              </a:lnSpc>
              <a:defRPr sz="2000"/>
            </a:lvl4pPr>
            <a:lvl5pPr>
              <a:lnSpc>
                <a:spcPct val="90000"/>
              </a:lnSpc>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381000"/>
            <a:ext cx="8382000" cy="609398"/>
          </a:xfrm>
        </p:spPr>
        <p:txBody>
          <a:bodyPr/>
          <a:lstStyle>
            <a:lvl1pPr algn="ctr">
              <a:defRPr sz="4400"/>
            </a:lvl1pPr>
          </a:lstStyle>
          <a:p>
            <a:r>
              <a:rPr lang="en-US" dirty="0" smtClean="0"/>
              <a:t>Click to Edit Master Title Style</a:t>
            </a:r>
            <a:endParaRPr lang="en-US" dirty="0"/>
          </a:p>
        </p:txBody>
      </p:sp>
      <p:sp>
        <p:nvSpPr>
          <p:cNvPr id="3" name="Content Placeholder 2"/>
          <p:cNvSpPr>
            <a:spLocks noGrp="1"/>
          </p:cNvSpPr>
          <p:nvPr>
            <p:ph idx="1"/>
          </p:nvPr>
        </p:nvSpPr>
        <p:spPr>
          <a:xfrm>
            <a:off x="381000" y="1412875"/>
            <a:ext cx="8382000" cy="1809726"/>
          </a:xfrm>
        </p:spPr>
        <p:txBody>
          <a:bodyPr/>
          <a:lstStyle>
            <a:lvl1pPr>
              <a:lnSpc>
                <a:spcPct val="90000"/>
              </a:lnSpc>
              <a:defRPr sz="2800"/>
            </a:lvl1pPr>
            <a:lvl2pPr>
              <a:lnSpc>
                <a:spcPct val="90000"/>
              </a:lnSpc>
              <a:defRPr sz="2400"/>
            </a:lvl2pPr>
            <a:lvl3pPr>
              <a:lnSpc>
                <a:spcPct val="90000"/>
              </a:lnSpc>
              <a:defRPr sz="2000"/>
            </a:lvl3pPr>
            <a:lvl4pPr>
              <a:lnSpc>
                <a:spcPct val="90000"/>
              </a:lnSpc>
              <a:defRPr sz="2000"/>
            </a:lvl4pPr>
            <a:lvl5pPr>
              <a:lnSpc>
                <a:spcPct val="90000"/>
              </a:lnSpc>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381000"/>
            <a:ext cx="8382000" cy="609398"/>
          </a:xfrm>
        </p:spPr>
        <p:txBody>
          <a:bodyPr/>
          <a:lstStyle>
            <a:lvl1pPr algn="ctr">
              <a:defRPr sz="4400"/>
            </a:lvl1pPr>
          </a:lstStyle>
          <a:p>
            <a:r>
              <a:rPr lang="en-US" dirty="0" smtClean="0"/>
              <a:t>Click to Edit Master Title Style</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email">
            <a:extLst>
              <a:ext uri="{28A0092B-C50C-407E-A947-70E740481C1C}">
                <a14:useLocalDpi xmlns:a14="http://schemas.microsoft.com/office/drawing/2010/main"/>
              </a:ext>
            </a:extLst>
          </a:blip>
          <a:srcRect/>
          <a:stretch>
            <a:fillRect/>
          </a:stretch>
        </p:blipFill>
        <p:spPr bwMode="auto">
          <a:xfrm>
            <a:off x="-15875" y="6007100"/>
            <a:ext cx="9159875" cy="849313"/>
          </a:xfrm>
          <a:prstGeom prst="rect">
            <a:avLst/>
          </a:prstGeom>
          <a:noFill/>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hf hdr="0" ftr="0" dt="0"/>
  <p:txStyles>
    <p:titleStyle>
      <a:lvl1pPr algn="l" defTabSz="914363" rtl="0" eaLnBrk="1" latinLnBrk="0" hangingPunct="1">
        <a:lnSpc>
          <a:spcPct val="90000"/>
        </a:lnSpc>
        <a:spcBef>
          <a:spcPct val="0"/>
        </a:spcBef>
        <a:buNone/>
        <a:defRPr lang="en-US" sz="4000" b="1" kern="1200" cap="none" spc="-150" dirty="0" smtClean="0">
          <a:ln w="3175">
            <a:noFill/>
          </a:ln>
          <a:gradFill>
            <a:gsLst>
              <a:gs pos="0">
                <a:srgbClr val="2E59B0"/>
              </a:gs>
              <a:gs pos="49000">
                <a:srgbClr val="161D32"/>
              </a:gs>
              <a:gs pos="100000">
                <a:srgbClr val="000000"/>
              </a:gs>
            </a:gsLst>
            <a:lin ang="5400000" scaled="0"/>
          </a:gradFill>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email">
            <a:extLst>
              <a:ext uri="{28A0092B-C50C-407E-A947-70E740481C1C}">
                <a14:useLocalDpi xmlns:a14="http://schemas.microsoft.com/office/drawing/2010/main"/>
              </a:ext>
            </a:extLst>
          </a:blip>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hf hdr="0" ftr="0" dt="0"/>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qpp.cms.gov/"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https://www.cms.gov/Medicare/Quality-Initiatives-Patient-Assessment-Instruments/Value-Based-Programs/MACRA-MIPS-and-APMs/MACRA-MIPS-and-APMs"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89152" y="2819400"/>
            <a:ext cx="7681913" cy="1523495"/>
          </a:xfrm>
        </p:spPr>
        <p:txBody>
          <a:bodyPr/>
          <a:lstStyle/>
          <a:p>
            <a:r>
              <a:rPr lang="en-US" altLang="en-US" dirty="0" smtClean="0"/>
              <a:t>The Medicare Promoting Interoperability </a:t>
            </a:r>
            <a:r>
              <a:rPr lang="en-US" altLang="en-US" dirty="0"/>
              <a:t>(PI</a:t>
            </a:r>
            <a:r>
              <a:rPr lang="en-US" altLang="en-US" dirty="0" smtClean="0"/>
              <a:t>) Programs  </a:t>
            </a:r>
            <a:r>
              <a:rPr lang="en-US" altLang="en-US" dirty="0"/>
              <a:t/>
            </a:r>
            <a:br>
              <a:rPr lang="en-US" altLang="en-US" dirty="0"/>
            </a:br>
            <a:r>
              <a:rPr lang="en-US" altLang="en-US" sz="2400" dirty="0" smtClean="0"/>
              <a:t>(AKA EHR </a:t>
            </a:r>
            <a:r>
              <a:rPr lang="en-US" altLang="en-US" sz="2400" dirty="0"/>
              <a:t>Incentive </a:t>
            </a:r>
            <a:r>
              <a:rPr lang="en-US" altLang="en-US" sz="2400" dirty="0" smtClean="0"/>
              <a:t>Programs or Meaningful </a:t>
            </a:r>
            <a:r>
              <a:rPr lang="en-US" altLang="en-US" sz="2400" dirty="0"/>
              <a:t>Use)</a:t>
            </a:r>
            <a:endParaRPr lang="en-US" altLang="en-US" sz="2400" b="1" dirty="0" smtClean="0">
              <a:effectLst/>
            </a:endParaRPr>
          </a:p>
        </p:txBody>
      </p:sp>
      <p:sp>
        <p:nvSpPr>
          <p:cNvPr id="2051" name="Text Box 4"/>
          <p:cNvSpPr txBox="1">
            <a:spLocks noChangeArrowheads="1"/>
          </p:cNvSpPr>
          <p:nvPr/>
        </p:nvSpPr>
        <p:spPr bwMode="auto">
          <a:xfrm>
            <a:off x="1524000" y="838200"/>
            <a:ext cx="66294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charset="0"/>
              </a:defRPr>
            </a:lvl1pPr>
            <a:lvl2pPr marL="742950" indent="-285750">
              <a:spcBef>
                <a:spcPct val="20000"/>
              </a:spcBef>
              <a:buChar char="–"/>
              <a:defRPr sz="24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400">
                <a:solidFill>
                  <a:schemeClr val="tx1"/>
                </a:solidFill>
                <a:latin typeface="Arial" charset="0"/>
              </a:defRPr>
            </a:lvl4pPr>
            <a:lvl5pPr marL="2057400" indent="-228600">
              <a:spcBef>
                <a:spcPct val="20000"/>
              </a:spcBef>
              <a:buChar char="»"/>
              <a:defRPr sz="2400">
                <a:solidFill>
                  <a:schemeClr val="tx1"/>
                </a:solidFill>
                <a:latin typeface="Arial" charset="0"/>
              </a:defRPr>
            </a:lvl5pPr>
            <a:lvl6pPr marL="2514600" indent="-228600" eaLnBrk="0" fontAlgn="base" hangingPunct="0">
              <a:spcBef>
                <a:spcPct val="20000"/>
              </a:spcBef>
              <a:spcAft>
                <a:spcPct val="0"/>
              </a:spcAft>
              <a:buChar char="»"/>
              <a:defRPr sz="2400">
                <a:solidFill>
                  <a:schemeClr val="tx1"/>
                </a:solidFill>
                <a:latin typeface="Arial" charset="0"/>
              </a:defRPr>
            </a:lvl6pPr>
            <a:lvl7pPr marL="2971800" indent="-228600" eaLnBrk="0" fontAlgn="base" hangingPunct="0">
              <a:spcBef>
                <a:spcPct val="20000"/>
              </a:spcBef>
              <a:spcAft>
                <a:spcPct val="0"/>
              </a:spcAft>
              <a:buChar char="»"/>
              <a:defRPr sz="2400">
                <a:solidFill>
                  <a:schemeClr val="tx1"/>
                </a:solidFill>
                <a:latin typeface="Arial" charset="0"/>
              </a:defRPr>
            </a:lvl7pPr>
            <a:lvl8pPr marL="3429000" indent="-228600" eaLnBrk="0" fontAlgn="base" hangingPunct="0">
              <a:spcBef>
                <a:spcPct val="20000"/>
              </a:spcBef>
              <a:spcAft>
                <a:spcPct val="0"/>
              </a:spcAft>
              <a:buChar char="»"/>
              <a:defRPr sz="2400">
                <a:solidFill>
                  <a:schemeClr val="tx1"/>
                </a:solidFill>
                <a:latin typeface="Arial" charset="0"/>
              </a:defRPr>
            </a:lvl8pPr>
            <a:lvl9pPr marL="3886200" indent="-228600" eaLnBrk="0" fontAlgn="base" hangingPunct="0">
              <a:spcBef>
                <a:spcPct val="20000"/>
              </a:spcBef>
              <a:spcAft>
                <a:spcPct val="0"/>
              </a:spcAft>
              <a:buChar char="»"/>
              <a:defRPr sz="2400">
                <a:solidFill>
                  <a:schemeClr val="tx1"/>
                </a:solidFill>
                <a:latin typeface="Arial" charset="0"/>
              </a:defRPr>
            </a:lvl9pPr>
          </a:lstStyle>
          <a:p>
            <a:pPr algn="ctr">
              <a:spcBef>
                <a:spcPct val="50000"/>
              </a:spcBef>
              <a:buNone/>
            </a:pPr>
            <a:r>
              <a:rPr lang="en-US" altLang="en-US" sz="2400" b="1" dirty="0">
                <a:latin typeface="+mj-lt"/>
              </a:rPr>
              <a:t>NURS 737: Nursing Informatics Concepts and Practice in System </a:t>
            </a:r>
            <a:r>
              <a:rPr lang="en-US" altLang="en-US" sz="2400" b="1" dirty="0" smtClean="0">
                <a:latin typeface="+mj-lt"/>
              </a:rPr>
              <a:t>Adoption</a:t>
            </a:r>
          </a:p>
          <a:p>
            <a:pPr algn="ctr">
              <a:spcBef>
                <a:spcPct val="50000"/>
              </a:spcBef>
              <a:buNone/>
            </a:pPr>
            <a:r>
              <a:rPr lang="en-US" altLang="en-US" sz="2400" b="1" dirty="0" smtClean="0">
                <a:solidFill>
                  <a:schemeClr val="tx2"/>
                </a:solidFill>
                <a:latin typeface="+mj-lt"/>
              </a:rPr>
              <a:t>Module 3, Topic 2</a:t>
            </a:r>
            <a:endParaRPr lang="en-US" altLang="en-US" sz="2400" b="1" dirty="0">
              <a:latin typeface="+mj-lt"/>
            </a:endParaRPr>
          </a:p>
        </p:txBody>
      </p:sp>
      <p:sp>
        <p:nvSpPr>
          <p:cNvPr id="2052" name="Text Box 5"/>
          <p:cNvSpPr txBox="1">
            <a:spLocks noChangeArrowheads="1"/>
          </p:cNvSpPr>
          <p:nvPr/>
        </p:nvSpPr>
        <p:spPr bwMode="auto">
          <a:xfrm>
            <a:off x="685800" y="5530850"/>
            <a:ext cx="7772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Arial" charset="0"/>
              </a:defRPr>
            </a:lvl1pPr>
            <a:lvl2pPr marL="742950" indent="-285750">
              <a:spcBef>
                <a:spcPct val="20000"/>
              </a:spcBef>
              <a:buChar char="–"/>
              <a:defRPr sz="24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400">
                <a:solidFill>
                  <a:schemeClr val="tx1"/>
                </a:solidFill>
                <a:latin typeface="Arial" charset="0"/>
              </a:defRPr>
            </a:lvl4pPr>
            <a:lvl5pPr marL="2057400" indent="-228600">
              <a:spcBef>
                <a:spcPct val="20000"/>
              </a:spcBef>
              <a:buChar char="»"/>
              <a:defRPr sz="2400">
                <a:solidFill>
                  <a:schemeClr val="tx1"/>
                </a:solidFill>
                <a:latin typeface="Arial" charset="0"/>
              </a:defRPr>
            </a:lvl5pPr>
            <a:lvl6pPr marL="2514600" indent="-228600" eaLnBrk="0" fontAlgn="base" hangingPunct="0">
              <a:spcBef>
                <a:spcPct val="20000"/>
              </a:spcBef>
              <a:spcAft>
                <a:spcPct val="0"/>
              </a:spcAft>
              <a:buChar char="»"/>
              <a:defRPr sz="2400">
                <a:solidFill>
                  <a:schemeClr val="tx1"/>
                </a:solidFill>
                <a:latin typeface="Arial" charset="0"/>
              </a:defRPr>
            </a:lvl6pPr>
            <a:lvl7pPr marL="2971800" indent="-228600" eaLnBrk="0" fontAlgn="base" hangingPunct="0">
              <a:spcBef>
                <a:spcPct val="20000"/>
              </a:spcBef>
              <a:spcAft>
                <a:spcPct val="0"/>
              </a:spcAft>
              <a:buChar char="»"/>
              <a:defRPr sz="2400">
                <a:solidFill>
                  <a:schemeClr val="tx1"/>
                </a:solidFill>
                <a:latin typeface="Arial" charset="0"/>
              </a:defRPr>
            </a:lvl7pPr>
            <a:lvl8pPr marL="3429000" indent="-228600" eaLnBrk="0" fontAlgn="base" hangingPunct="0">
              <a:spcBef>
                <a:spcPct val="20000"/>
              </a:spcBef>
              <a:spcAft>
                <a:spcPct val="0"/>
              </a:spcAft>
              <a:buChar char="»"/>
              <a:defRPr sz="2400">
                <a:solidFill>
                  <a:schemeClr val="tx1"/>
                </a:solidFill>
                <a:latin typeface="Arial" charset="0"/>
              </a:defRPr>
            </a:lvl8pPr>
            <a:lvl9pPr marL="3886200" indent="-228600" eaLnBrk="0" fontAlgn="base" hangingPunct="0">
              <a:spcBef>
                <a:spcPct val="20000"/>
              </a:spcBef>
              <a:spcAft>
                <a:spcPct val="0"/>
              </a:spcAft>
              <a:buChar char="»"/>
              <a:defRPr sz="2400">
                <a:solidFill>
                  <a:schemeClr val="tx1"/>
                </a:solidFill>
                <a:latin typeface="Arial" charset="0"/>
              </a:defRPr>
            </a:lvl9pPr>
          </a:lstStyle>
          <a:p>
            <a:pPr algn="ctr">
              <a:spcBef>
                <a:spcPct val="0"/>
              </a:spcBef>
              <a:buFontTx/>
              <a:buNone/>
            </a:pPr>
            <a:r>
              <a:rPr lang="en-US" altLang="en-US" sz="1600" b="1" dirty="0">
                <a:latin typeface="+mn-lt"/>
              </a:rPr>
              <a:t>This document is intended solely for the use of N737. Not for distribution</a:t>
            </a:r>
          </a:p>
        </p:txBody>
      </p:sp>
    </p:spTree>
    <p:extLst>
      <p:ext uri="{BB962C8B-B14F-4D97-AF65-F5344CB8AC3E}">
        <p14:creationId xmlns:p14="http://schemas.microsoft.com/office/powerpoint/2010/main" val="240806720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dirty="0" smtClean="0"/>
              <a:t>Content </a:t>
            </a:r>
          </a:p>
        </p:txBody>
      </p:sp>
      <p:sp>
        <p:nvSpPr>
          <p:cNvPr id="3075" name="Content Placeholder 2"/>
          <p:cNvSpPr>
            <a:spLocks noGrp="1"/>
          </p:cNvSpPr>
          <p:nvPr>
            <p:ph idx="1"/>
          </p:nvPr>
        </p:nvSpPr>
        <p:spPr>
          <a:xfrm>
            <a:off x="457200" y="1143000"/>
            <a:ext cx="8450318" cy="2874633"/>
          </a:xfrm>
        </p:spPr>
        <p:txBody>
          <a:bodyPr/>
          <a:lstStyle/>
          <a:p>
            <a:r>
              <a:rPr lang="en-US" altLang="en-US" dirty="0" smtClean="0"/>
              <a:t>Promoting Interoperability (PI) Programs</a:t>
            </a:r>
          </a:p>
          <a:p>
            <a:pPr lvl="1"/>
            <a:r>
              <a:rPr lang="en-US" altLang="en-US" dirty="0" smtClean="0"/>
              <a:t>Background</a:t>
            </a:r>
          </a:p>
          <a:p>
            <a:r>
              <a:rPr lang="en-US" dirty="0"/>
              <a:t>Merit-based Incentive Payment Program and Quality Measures </a:t>
            </a:r>
            <a:r>
              <a:rPr lang="en-US" dirty="0" smtClean="0"/>
              <a:t>Healthcare Analytics</a:t>
            </a:r>
          </a:p>
          <a:p>
            <a:pPr lvl="1"/>
            <a:r>
              <a:rPr lang="en-US" dirty="0" smtClean="0"/>
              <a:t>MACRA</a:t>
            </a:r>
          </a:p>
          <a:p>
            <a:pPr lvl="1"/>
            <a:r>
              <a:rPr lang="en-US" dirty="0" smtClean="0"/>
              <a:t>MIPS and APMs</a:t>
            </a:r>
          </a:p>
          <a:p>
            <a:pPr lvl="1"/>
            <a:endParaRPr lang="en-US" dirty="0"/>
          </a:p>
        </p:txBody>
      </p:sp>
      <p:pic>
        <p:nvPicPr>
          <p:cNvPr id="2" name="Picture 2" descr="Image result for quality of car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402318" y="3962400"/>
            <a:ext cx="35052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931054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9207"/>
            <a:ext cx="8382000" cy="1828193"/>
          </a:xfrm>
        </p:spPr>
        <p:txBody>
          <a:bodyPr/>
          <a:lstStyle/>
          <a:p>
            <a:r>
              <a:rPr lang="en-US" dirty="0">
                <a:solidFill>
                  <a:srgbClr val="000000"/>
                </a:solidFill>
                <a:latin typeface="Calibri" panose="020F0502020204030204" pitchFamily="34" charset="0"/>
              </a:rPr>
              <a:t>Promoting Interoperability (PI) Programs  </a:t>
            </a:r>
            <a:br>
              <a:rPr lang="en-US" dirty="0">
                <a:solidFill>
                  <a:srgbClr val="000000"/>
                </a:solidFill>
                <a:latin typeface="Calibri" panose="020F0502020204030204" pitchFamily="34" charset="0"/>
              </a:rPr>
            </a:br>
            <a:endParaRPr lang="en-US" dirty="0"/>
          </a:p>
        </p:txBody>
      </p:sp>
      <p:sp>
        <p:nvSpPr>
          <p:cNvPr id="3" name="Content Placeholder 2"/>
          <p:cNvSpPr>
            <a:spLocks noGrp="1"/>
          </p:cNvSpPr>
          <p:nvPr>
            <p:ph idx="1"/>
          </p:nvPr>
        </p:nvSpPr>
        <p:spPr>
          <a:xfrm>
            <a:off x="381000" y="2057400"/>
            <a:ext cx="8382000" cy="3970318"/>
          </a:xfrm>
        </p:spPr>
        <p:txBody>
          <a:bodyPr/>
          <a:lstStyle/>
          <a:p>
            <a:r>
              <a:rPr lang="en-US" sz="2400" dirty="0"/>
              <a:t>Since </a:t>
            </a:r>
            <a:r>
              <a:rPr lang="en-US" sz="2400" dirty="0" smtClean="0"/>
              <a:t>the IOM’s </a:t>
            </a:r>
            <a:r>
              <a:rPr lang="en-US" sz="2400" dirty="0"/>
              <a:t>report, </a:t>
            </a:r>
            <a:r>
              <a:rPr lang="en-US" sz="2400" i="1" dirty="0"/>
              <a:t>To Err is Human</a:t>
            </a:r>
            <a:r>
              <a:rPr lang="en-US" sz="2400" dirty="0"/>
              <a:t> was released, a great deal of effort has been made to transform healthcare using information technologies. </a:t>
            </a:r>
            <a:endParaRPr lang="en-US" sz="2400" dirty="0" smtClean="0"/>
          </a:p>
          <a:p>
            <a:pPr marL="0" indent="0">
              <a:buNone/>
            </a:pPr>
            <a:endParaRPr lang="en-US" sz="1000" dirty="0" smtClean="0"/>
          </a:p>
          <a:p>
            <a:r>
              <a:rPr lang="en-US" sz="2400" dirty="0"/>
              <a:t>Meaningful Use (MU) </a:t>
            </a:r>
            <a:r>
              <a:rPr lang="en-US" sz="2400" dirty="0" smtClean="0"/>
              <a:t>started as a set </a:t>
            </a:r>
            <a:r>
              <a:rPr lang="en-US" sz="2400" dirty="0"/>
              <a:t>of standards defined by the CMS Incentive Program that governs the use of EHRs and allows eligible </a:t>
            </a:r>
            <a:r>
              <a:rPr lang="en-US" sz="2400" dirty="0" smtClean="0"/>
              <a:t>providers/hospitals </a:t>
            </a:r>
            <a:r>
              <a:rPr lang="en-US" sz="2400" dirty="0"/>
              <a:t>to earn incentive payments by meeting specific criteria</a:t>
            </a:r>
            <a:r>
              <a:rPr lang="en-US" sz="2400" dirty="0" smtClean="0"/>
              <a:t>.</a:t>
            </a:r>
          </a:p>
          <a:p>
            <a:pPr marL="0" indent="0">
              <a:buNone/>
            </a:pPr>
            <a:endParaRPr lang="en-US" sz="1000" dirty="0" smtClean="0"/>
          </a:p>
          <a:p>
            <a:r>
              <a:rPr lang="en-US" sz="2400" b="1" dirty="0" smtClean="0"/>
              <a:t>Since then CMS changed MU to EHR Incentive Programs and then recently to “Promoting </a:t>
            </a:r>
            <a:r>
              <a:rPr lang="en-US" sz="2400" b="1" dirty="0"/>
              <a:t>Interoperability (PI) </a:t>
            </a:r>
            <a:r>
              <a:rPr lang="en-US" sz="2400" b="1" dirty="0" smtClean="0"/>
              <a:t>Programs”. </a:t>
            </a:r>
            <a:endParaRPr lang="en-US" sz="2400" b="1" dirty="0"/>
          </a:p>
          <a:p>
            <a:pPr marL="0" indent="0" algn="ctr">
              <a:buNone/>
            </a:pPr>
            <a:r>
              <a:rPr lang="en-US" sz="1600" dirty="0"/>
              <a:t>(https://www.cms.gov/Regulations-and-Guidance/Legislation/EHRIncentivePrograms/index.html?redirect=/EHRincentiveprograms</a:t>
            </a:r>
            <a:r>
              <a:rPr lang="en-US" sz="1600" dirty="0" smtClean="0"/>
              <a:t>/)</a:t>
            </a:r>
            <a:endParaRPr lang="en-US" sz="1600" dirty="0"/>
          </a:p>
        </p:txBody>
      </p:sp>
      <p:pic>
        <p:nvPicPr>
          <p:cNvPr id="1026" name="Picture 2" descr="Image result for interoperability"/>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477000" y="860342"/>
            <a:ext cx="1610747" cy="11970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30239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 Programs: Background </a:t>
            </a:r>
            <a:endParaRPr lang="en-US" dirty="0"/>
          </a:p>
        </p:txBody>
      </p:sp>
      <p:sp>
        <p:nvSpPr>
          <p:cNvPr id="3" name="Content Placeholder 2"/>
          <p:cNvSpPr>
            <a:spLocks noGrp="1"/>
          </p:cNvSpPr>
          <p:nvPr>
            <p:ph idx="1"/>
          </p:nvPr>
        </p:nvSpPr>
        <p:spPr>
          <a:xfrm>
            <a:off x="533400" y="1261771"/>
            <a:ext cx="8382000" cy="4370427"/>
          </a:xfrm>
        </p:spPr>
        <p:txBody>
          <a:bodyPr/>
          <a:lstStyle/>
          <a:p>
            <a:r>
              <a:rPr lang="en-US" dirty="0"/>
              <a:t>The EHR Incentive Programs: </a:t>
            </a:r>
          </a:p>
          <a:p>
            <a:pPr lvl="1"/>
            <a:r>
              <a:rPr lang="en-US" sz="2000" b="1" dirty="0"/>
              <a:t>Stage </a:t>
            </a:r>
            <a:r>
              <a:rPr lang="en-US" sz="2000" b="1" dirty="0" smtClean="0"/>
              <a:t>1</a:t>
            </a:r>
            <a:r>
              <a:rPr lang="en-US" sz="2000" b="1" dirty="0" smtClean="0">
                <a:sym typeface="Wingdings" panose="05000000000000000000" pitchFamily="2" charset="2"/>
              </a:rPr>
              <a:t></a:t>
            </a:r>
            <a:r>
              <a:rPr lang="en-US" sz="2000" b="1" dirty="0" smtClean="0"/>
              <a:t> </a:t>
            </a:r>
            <a:r>
              <a:rPr lang="en-US" sz="2000" dirty="0" smtClean="0"/>
              <a:t>Established </a:t>
            </a:r>
            <a:r>
              <a:rPr lang="en-US" sz="2000" dirty="0"/>
              <a:t>requirements for the electronic capture of clinical data, including providing patients with electronic copies of health information.</a:t>
            </a:r>
          </a:p>
          <a:p>
            <a:pPr lvl="1"/>
            <a:r>
              <a:rPr lang="en-US" sz="2000" b="1" dirty="0"/>
              <a:t>Stage </a:t>
            </a:r>
            <a:r>
              <a:rPr lang="en-US" sz="2000" b="1" dirty="0" smtClean="0"/>
              <a:t>2</a:t>
            </a:r>
            <a:r>
              <a:rPr lang="en-US" sz="2000" b="1" dirty="0" smtClean="0">
                <a:sym typeface="Wingdings" panose="05000000000000000000" pitchFamily="2" charset="2"/>
              </a:rPr>
              <a:t> </a:t>
            </a:r>
            <a:r>
              <a:rPr lang="en-US" sz="2000" dirty="0">
                <a:sym typeface="Wingdings" panose="05000000000000000000" pitchFamily="2" charset="2"/>
              </a:rPr>
              <a:t>E</a:t>
            </a:r>
            <a:r>
              <a:rPr lang="en-US" sz="2000" dirty="0" smtClean="0"/>
              <a:t>xpanded upon Stage </a:t>
            </a:r>
            <a:r>
              <a:rPr lang="en-US" sz="2000" dirty="0"/>
              <a:t>1 </a:t>
            </a:r>
            <a:r>
              <a:rPr lang="en-US" sz="2000" dirty="0" smtClean="0"/>
              <a:t>with </a:t>
            </a:r>
            <a:r>
              <a:rPr lang="en-US" sz="2000" dirty="0"/>
              <a:t>a focus on advancing clinical processes and ensuring that the meaningful use of EHRs supported the aims and priorities of the National Quality Strategy. Stage 2 </a:t>
            </a:r>
            <a:r>
              <a:rPr lang="en-US" sz="2000" dirty="0" smtClean="0"/>
              <a:t>encouraged </a:t>
            </a:r>
            <a:r>
              <a:rPr lang="en-US" sz="2000" dirty="0"/>
              <a:t>the use of CEHRT for continuous quality improvement at the point of care and the exchange of information </a:t>
            </a:r>
            <a:r>
              <a:rPr lang="en-US" sz="2000" dirty="0" smtClean="0"/>
              <a:t>in structured formats.</a:t>
            </a:r>
            <a:endParaRPr lang="en-US" sz="2000" dirty="0"/>
          </a:p>
          <a:p>
            <a:pPr lvl="1"/>
            <a:r>
              <a:rPr lang="en-US" sz="2000" b="1" dirty="0" smtClean="0"/>
              <a:t>Final Rule</a:t>
            </a:r>
            <a:r>
              <a:rPr lang="en-US" sz="2000" b="1" dirty="0" smtClean="0">
                <a:sym typeface="Wingdings" panose="05000000000000000000" pitchFamily="2" charset="2"/>
              </a:rPr>
              <a:t> </a:t>
            </a:r>
            <a:r>
              <a:rPr lang="en-US" sz="2000" dirty="0" smtClean="0">
                <a:sym typeface="Wingdings" panose="05000000000000000000" pitchFamily="2" charset="2"/>
              </a:rPr>
              <a:t>Released</a:t>
            </a:r>
            <a:r>
              <a:rPr lang="en-US" sz="2000" b="1" dirty="0" smtClean="0">
                <a:sym typeface="Wingdings" panose="05000000000000000000" pitchFamily="2" charset="2"/>
              </a:rPr>
              <a:t> </a:t>
            </a:r>
            <a:r>
              <a:rPr lang="en-US" sz="2000" dirty="0">
                <a:sym typeface="Wingdings" panose="05000000000000000000" pitchFamily="2" charset="2"/>
              </a:rPr>
              <a:t>i</a:t>
            </a:r>
            <a:r>
              <a:rPr lang="en-US" sz="2000" dirty="0" smtClean="0"/>
              <a:t>n </a:t>
            </a:r>
            <a:r>
              <a:rPr lang="en-US" sz="2000" dirty="0"/>
              <a:t>October 2015, </a:t>
            </a:r>
            <a:r>
              <a:rPr lang="en-US" sz="2000" dirty="0" smtClean="0"/>
              <a:t>modified </a:t>
            </a:r>
            <a:r>
              <a:rPr lang="en-US" sz="2000" dirty="0"/>
              <a:t>Stage 2 to ease reporting requirements and align with other quality reporting programs. </a:t>
            </a:r>
            <a:r>
              <a:rPr lang="en-US" sz="2000" dirty="0" smtClean="0"/>
              <a:t>Also established </a:t>
            </a:r>
            <a:r>
              <a:rPr lang="en-US" sz="2000" dirty="0"/>
              <a:t>Stage 3 in 2017 and beyond, which focuses on using CEHRT to improve health outcomes.</a:t>
            </a:r>
          </a:p>
          <a:p>
            <a:endParaRPr lang="en-US" dirty="0"/>
          </a:p>
        </p:txBody>
      </p:sp>
      <p:pic>
        <p:nvPicPr>
          <p:cNvPr id="2050" name="Picture 2" descr="Image result for electronic health record"/>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391400" y="381000"/>
            <a:ext cx="1600200" cy="11521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538874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 Programs: Background (cont.) </a:t>
            </a:r>
            <a:endParaRPr lang="en-US" dirty="0"/>
          </a:p>
        </p:txBody>
      </p:sp>
      <p:sp>
        <p:nvSpPr>
          <p:cNvPr id="3" name="Content Placeholder 2"/>
          <p:cNvSpPr>
            <a:spLocks noGrp="1"/>
          </p:cNvSpPr>
          <p:nvPr>
            <p:ph idx="1"/>
          </p:nvPr>
        </p:nvSpPr>
        <p:spPr>
          <a:xfrm>
            <a:off x="381000" y="1295400"/>
            <a:ext cx="8382000" cy="5288121"/>
          </a:xfrm>
        </p:spPr>
        <p:txBody>
          <a:bodyPr/>
          <a:lstStyle/>
          <a:p>
            <a:r>
              <a:rPr lang="en-US" dirty="0"/>
              <a:t>The Medicare EHR Incentive Program for returning eligible professionals (EPs) ended with the 2016 reporting period. Starting in 2017, Medicare eligible clinicians </a:t>
            </a:r>
            <a:r>
              <a:rPr lang="en-US" dirty="0" smtClean="0"/>
              <a:t>reported </a:t>
            </a:r>
            <a:r>
              <a:rPr lang="en-US" dirty="0"/>
              <a:t>to the </a:t>
            </a:r>
            <a:r>
              <a:rPr lang="en-US" b="1" u="sng" dirty="0">
                <a:hlinkClick r:id="rId3"/>
              </a:rPr>
              <a:t>Quality Payment Program</a:t>
            </a:r>
            <a:r>
              <a:rPr lang="en-US" b="1" dirty="0"/>
              <a:t> </a:t>
            </a:r>
            <a:r>
              <a:rPr lang="en-US" dirty="0"/>
              <a:t>per the Medicare Access and CHIP Reauthorization Act of 2015 (</a:t>
            </a:r>
            <a:r>
              <a:rPr lang="en-US" b="1" dirty="0"/>
              <a:t>MACRA</a:t>
            </a:r>
            <a:r>
              <a:rPr lang="en-US" dirty="0"/>
              <a:t>). </a:t>
            </a:r>
            <a:endParaRPr lang="en-US" dirty="0" smtClean="0"/>
          </a:p>
          <a:p>
            <a:pPr marL="517525" lvl="1" indent="0">
              <a:buNone/>
            </a:pPr>
            <a:r>
              <a:rPr lang="en-US" sz="1400" dirty="0"/>
              <a:t>(</a:t>
            </a:r>
            <a:r>
              <a:rPr lang="en-US" sz="1600" i="1" dirty="0">
                <a:hlinkClick r:id="rId4"/>
              </a:rPr>
              <a:t>https://</a:t>
            </a:r>
            <a:r>
              <a:rPr lang="en-US" sz="1600" i="1" dirty="0" smtClean="0">
                <a:hlinkClick r:id="rId4"/>
              </a:rPr>
              <a:t>www.cms.gov/Medicare/Quality-Initiatives-Patient-Assessment-Instruments/Value-Based-Programs/MACRA-MIPS-and-APMs/MACRA-MIPS-and-APMs</a:t>
            </a:r>
            <a:r>
              <a:rPr lang="en-US" sz="1400" dirty="0" smtClean="0"/>
              <a:t>)</a:t>
            </a:r>
          </a:p>
          <a:p>
            <a:pPr lvl="1"/>
            <a:r>
              <a:rPr lang="en-US" dirty="0" smtClean="0"/>
              <a:t>Eligible </a:t>
            </a:r>
            <a:r>
              <a:rPr lang="en-US" dirty="0"/>
              <a:t>professional (EP) that </a:t>
            </a:r>
            <a:r>
              <a:rPr lang="en-US" dirty="0" smtClean="0"/>
              <a:t>did </a:t>
            </a:r>
            <a:r>
              <a:rPr lang="en-US" dirty="0"/>
              <a:t>not successfully demonstrate meaningful use for an EHR reporting period associated with a payment adjustment year </a:t>
            </a:r>
            <a:r>
              <a:rPr lang="en-US" dirty="0" smtClean="0"/>
              <a:t>received </a:t>
            </a:r>
            <a:r>
              <a:rPr lang="en-US" dirty="0"/>
              <a:t>reduced Medicare payments for that year.</a:t>
            </a:r>
          </a:p>
          <a:p>
            <a:r>
              <a:rPr lang="en-US" dirty="0"/>
              <a:t>Quality Payment website: </a:t>
            </a:r>
            <a:r>
              <a:rPr lang="en-US" dirty="0">
                <a:hlinkClick r:id="rId3"/>
              </a:rPr>
              <a:t>https://qpp.cms.gov</a:t>
            </a:r>
            <a:r>
              <a:rPr lang="en-US" dirty="0" smtClean="0">
                <a:hlinkClick r:id="rId3"/>
              </a:rPr>
              <a:t>/</a:t>
            </a:r>
            <a:endParaRPr lang="en-US" dirty="0" smtClean="0"/>
          </a:p>
          <a:p>
            <a:endParaRPr lang="en-US" dirty="0"/>
          </a:p>
        </p:txBody>
      </p:sp>
    </p:spTree>
    <p:extLst>
      <p:ext uri="{BB962C8B-B14F-4D97-AF65-F5344CB8AC3E}">
        <p14:creationId xmlns:p14="http://schemas.microsoft.com/office/powerpoint/2010/main" val="381965851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382000" cy="1031875"/>
          </a:xfrm>
        </p:spPr>
        <p:txBody>
          <a:bodyPr/>
          <a:lstStyle/>
          <a:p>
            <a:r>
              <a:rPr lang="en-US" sz="4000" dirty="0"/>
              <a:t>Merit-based Incentive Payment Program and Quality Measures </a:t>
            </a:r>
            <a:r>
              <a:rPr lang="en-US" dirty="0"/>
              <a:t/>
            </a:r>
            <a:br>
              <a:rPr lang="en-US" dirty="0"/>
            </a:br>
            <a:endParaRPr lang="en-US" dirty="0"/>
          </a:p>
        </p:txBody>
      </p:sp>
      <p:sp>
        <p:nvSpPr>
          <p:cNvPr id="3" name="Content Placeholder 2"/>
          <p:cNvSpPr>
            <a:spLocks noGrp="1"/>
          </p:cNvSpPr>
          <p:nvPr>
            <p:ph idx="1"/>
          </p:nvPr>
        </p:nvSpPr>
        <p:spPr>
          <a:xfrm>
            <a:off x="381000" y="2133600"/>
            <a:ext cx="8382000" cy="4616648"/>
          </a:xfrm>
        </p:spPr>
        <p:txBody>
          <a:bodyPr/>
          <a:lstStyle/>
          <a:p>
            <a:r>
              <a:rPr lang="en-US" sz="2400" b="1" i="1" dirty="0"/>
              <a:t>MACRA. </a:t>
            </a:r>
            <a:r>
              <a:rPr lang="en-US" sz="2400" dirty="0"/>
              <a:t>The </a:t>
            </a:r>
            <a:r>
              <a:rPr lang="en-US" sz="2400" b="1" i="1" dirty="0"/>
              <a:t>Medicare Access and CHIP Reauthorization Act of 2015 (MACRA)</a:t>
            </a:r>
            <a:r>
              <a:rPr lang="en-US" sz="2400" dirty="0"/>
              <a:t> is a law that </a:t>
            </a:r>
            <a:r>
              <a:rPr lang="en-US" sz="2400" dirty="0" smtClean="0"/>
              <a:t>replaced </a:t>
            </a:r>
            <a:r>
              <a:rPr lang="en-US" sz="2400" dirty="0"/>
              <a:t>the former reimbursement plan to </a:t>
            </a:r>
            <a:r>
              <a:rPr lang="en-US" sz="2400" dirty="0" smtClean="0"/>
              <a:t>providers.</a:t>
            </a:r>
          </a:p>
          <a:p>
            <a:pPr marL="0" indent="0">
              <a:buNone/>
            </a:pPr>
            <a:endParaRPr lang="en-US" sz="1000" dirty="0"/>
          </a:p>
          <a:p>
            <a:r>
              <a:rPr lang="en-US" sz="2400" dirty="0" smtClean="0"/>
              <a:t>MACRA strives to increase the </a:t>
            </a:r>
            <a:r>
              <a:rPr lang="en-US" sz="2400" dirty="0"/>
              <a:t>quality of care rather than the amount of patients seen, and streamlines multiple other programs to provide greater efficiency</a:t>
            </a:r>
            <a:r>
              <a:rPr lang="en-US" sz="2400" dirty="0" smtClean="0"/>
              <a:t>. </a:t>
            </a:r>
          </a:p>
          <a:p>
            <a:pPr marL="0" indent="0">
              <a:buNone/>
            </a:pPr>
            <a:endParaRPr lang="en-US" sz="1000" dirty="0" smtClean="0"/>
          </a:p>
          <a:p>
            <a:r>
              <a:rPr lang="en-US" sz="2400" dirty="0" smtClean="0"/>
              <a:t>Two payment tracks under MACRA beginning </a:t>
            </a:r>
            <a:r>
              <a:rPr lang="en-US" sz="2400" dirty="0"/>
              <a:t>in </a:t>
            </a:r>
            <a:r>
              <a:rPr lang="en-US" sz="2400" dirty="0" smtClean="0"/>
              <a:t>2019. </a:t>
            </a:r>
            <a:r>
              <a:rPr lang="en-US" sz="2400" dirty="0"/>
              <a:t>With this new program, there is a stronger emphasis on quality reporting</a:t>
            </a:r>
            <a:r>
              <a:rPr lang="en-US" sz="2400" dirty="0" smtClean="0"/>
              <a:t>.</a:t>
            </a:r>
          </a:p>
          <a:p>
            <a:pPr lvl="1"/>
            <a:r>
              <a:rPr lang="en-US" sz="2000" dirty="0" smtClean="0"/>
              <a:t>Merit-Based </a:t>
            </a:r>
            <a:r>
              <a:rPr lang="en-US" sz="2000" dirty="0"/>
              <a:t>Incentive Payment Systems (MIPS) </a:t>
            </a:r>
            <a:endParaRPr lang="en-US" sz="2000" dirty="0" smtClean="0"/>
          </a:p>
          <a:p>
            <a:pPr lvl="1"/>
            <a:r>
              <a:rPr lang="en-US" sz="2000" dirty="0" smtClean="0"/>
              <a:t>Advanced </a:t>
            </a:r>
            <a:r>
              <a:rPr lang="en-US" sz="2000" dirty="0"/>
              <a:t>Alternative Payment Models (APMs</a:t>
            </a:r>
            <a:r>
              <a:rPr lang="en-US" sz="2000" dirty="0" smtClean="0"/>
              <a:t>) </a:t>
            </a:r>
          </a:p>
          <a:p>
            <a:pPr marL="0" indent="0">
              <a:buNone/>
            </a:pPr>
            <a:r>
              <a:rPr lang="en-US" sz="2400" dirty="0"/>
              <a:t/>
            </a:r>
            <a:br>
              <a:rPr lang="en-US" sz="2400" dirty="0"/>
            </a:br>
            <a:endParaRPr lang="en-US" dirty="0"/>
          </a:p>
        </p:txBody>
      </p:sp>
      <p:pic>
        <p:nvPicPr>
          <p:cNvPr id="4098" name="Picture 2" descr="Image result for Medicare Access and CHIP Reauthorization Act"/>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33400" y="945941"/>
            <a:ext cx="1712089" cy="9338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995110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382000" cy="1717393"/>
          </a:xfrm>
        </p:spPr>
        <p:txBody>
          <a:bodyPr/>
          <a:lstStyle/>
          <a:p>
            <a:r>
              <a:rPr lang="en-US" sz="4000" dirty="0"/>
              <a:t>Merit-based Incentive Payment Program </a:t>
            </a:r>
            <a:r>
              <a:rPr lang="en-US" sz="4000" dirty="0" smtClean="0"/>
              <a:t>(MIPS)</a:t>
            </a:r>
            <a:r>
              <a:rPr lang="en-US" dirty="0"/>
              <a:t/>
            </a:r>
            <a:br>
              <a:rPr lang="en-US" dirty="0"/>
            </a:br>
            <a:endParaRPr lang="en-US" dirty="0"/>
          </a:p>
        </p:txBody>
      </p:sp>
      <p:sp>
        <p:nvSpPr>
          <p:cNvPr id="3" name="Content Placeholder 2"/>
          <p:cNvSpPr>
            <a:spLocks noGrp="1"/>
          </p:cNvSpPr>
          <p:nvPr>
            <p:ph idx="1"/>
          </p:nvPr>
        </p:nvSpPr>
        <p:spPr>
          <a:xfrm>
            <a:off x="381000" y="1828800"/>
            <a:ext cx="8382000" cy="4592026"/>
          </a:xfrm>
        </p:spPr>
        <p:txBody>
          <a:bodyPr/>
          <a:lstStyle/>
          <a:p>
            <a:r>
              <a:rPr lang="en-US" sz="2400" dirty="0" smtClean="0"/>
              <a:t>Overview: A </a:t>
            </a:r>
            <a:r>
              <a:rPr lang="en-US" sz="2400" dirty="0"/>
              <a:t>new form of repayment to </a:t>
            </a:r>
            <a:r>
              <a:rPr lang="en-US" sz="2400" dirty="0" smtClean="0"/>
              <a:t>providers/groups </a:t>
            </a:r>
            <a:r>
              <a:rPr lang="en-US" sz="2400" dirty="0"/>
              <a:t>based on </a:t>
            </a:r>
            <a:r>
              <a:rPr lang="en-US" sz="2400" dirty="0" smtClean="0"/>
              <a:t>performance </a:t>
            </a:r>
            <a:r>
              <a:rPr lang="en-US" sz="2400" dirty="0"/>
              <a:t>quality rather than quantity of </a:t>
            </a:r>
            <a:r>
              <a:rPr lang="en-US" sz="2400" dirty="0" smtClean="0"/>
              <a:t>care.</a:t>
            </a:r>
          </a:p>
          <a:p>
            <a:r>
              <a:rPr lang="en-US" sz="2400" dirty="0" smtClean="0"/>
              <a:t>MIPS replaces three </a:t>
            </a:r>
            <a:r>
              <a:rPr lang="en-US" sz="2400" dirty="0"/>
              <a:t>former programs: </a:t>
            </a:r>
            <a:endParaRPr lang="en-US" sz="2400" dirty="0" smtClean="0"/>
          </a:p>
          <a:p>
            <a:pPr lvl="1"/>
            <a:r>
              <a:rPr lang="en-US" sz="2000" dirty="0" smtClean="0"/>
              <a:t>Physician </a:t>
            </a:r>
            <a:r>
              <a:rPr lang="en-US" sz="2000" dirty="0"/>
              <a:t>Quality Reporting Program (</a:t>
            </a:r>
            <a:r>
              <a:rPr lang="en-US" sz="2000" dirty="0" smtClean="0"/>
              <a:t>PQRS)</a:t>
            </a:r>
          </a:p>
          <a:p>
            <a:pPr lvl="1"/>
            <a:r>
              <a:rPr lang="en-US" sz="2000" dirty="0" smtClean="0"/>
              <a:t>Value-based </a:t>
            </a:r>
            <a:r>
              <a:rPr lang="en-US" sz="2000" dirty="0"/>
              <a:t>payment </a:t>
            </a:r>
            <a:r>
              <a:rPr lang="en-US" sz="2000" dirty="0" smtClean="0"/>
              <a:t>modifier (VBM) </a:t>
            </a:r>
          </a:p>
          <a:p>
            <a:pPr lvl="1"/>
            <a:r>
              <a:rPr lang="en-US" sz="2000" dirty="0" smtClean="0"/>
              <a:t>and </a:t>
            </a:r>
            <a:r>
              <a:rPr lang="en-US" sz="2000" dirty="0"/>
              <a:t>the Medicare EHR incentive program</a:t>
            </a:r>
            <a:r>
              <a:rPr lang="en-US" sz="2000" dirty="0" smtClean="0"/>
              <a:t>.</a:t>
            </a:r>
          </a:p>
          <a:p>
            <a:r>
              <a:rPr lang="en-US" sz="2400" dirty="0" smtClean="0"/>
              <a:t>Four performance </a:t>
            </a:r>
            <a:r>
              <a:rPr lang="en-US" sz="2400" dirty="0"/>
              <a:t>categories that make </a:t>
            </a:r>
            <a:r>
              <a:rPr lang="en-US" sz="2400" dirty="0" smtClean="0"/>
              <a:t>a your </a:t>
            </a:r>
            <a:r>
              <a:rPr lang="en-US" sz="2400" dirty="0"/>
              <a:t>final </a:t>
            </a:r>
            <a:r>
              <a:rPr lang="en-US" sz="2400" dirty="0" smtClean="0"/>
              <a:t>score</a:t>
            </a:r>
          </a:p>
          <a:p>
            <a:pPr lvl="1"/>
            <a:r>
              <a:rPr lang="en-US" sz="2000" dirty="0" smtClean="0"/>
              <a:t>Quality</a:t>
            </a:r>
          </a:p>
          <a:p>
            <a:pPr lvl="1"/>
            <a:r>
              <a:rPr lang="en-US" sz="2000" dirty="0" smtClean="0"/>
              <a:t>Promoting interoperability </a:t>
            </a:r>
          </a:p>
          <a:p>
            <a:pPr lvl="1"/>
            <a:r>
              <a:rPr lang="en-US" sz="2000" dirty="0" smtClean="0"/>
              <a:t>Improve activities</a:t>
            </a:r>
          </a:p>
          <a:p>
            <a:pPr lvl="1"/>
            <a:r>
              <a:rPr lang="en-US" sz="2000" dirty="0" smtClean="0"/>
              <a:t>Cost</a:t>
            </a:r>
          </a:p>
          <a:p>
            <a:pPr marL="517525" lvl="1" indent="0" algn="ctr">
              <a:buNone/>
            </a:pPr>
            <a:r>
              <a:rPr lang="en-US" sz="2000" dirty="0" smtClean="0"/>
              <a:t>(</a:t>
            </a:r>
            <a:r>
              <a:rPr lang="en-US" sz="2000" dirty="0"/>
              <a:t>https://</a:t>
            </a:r>
            <a:r>
              <a:rPr lang="en-US" sz="2000" dirty="0" smtClean="0"/>
              <a:t>qpp.cms.gov/mips/overview)</a:t>
            </a:r>
            <a:endParaRPr lang="en-US" sz="2000" dirty="0"/>
          </a:p>
          <a:p>
            <a:endParaRPr lang="en-US" sz="2400" dirty="0"/>
          </a:p>
        </p:txBody>
      </p:sp>
    </p:spTree>
    <p:extLst>
      <p:ext uri="{BB962C8B-B14F-4D97-AF65-F5344CB8AC3E}">
        <p14:creationId xmlns:p14="http://schemas.microsoft.com/office/powerpoint/2010/main" val="146691779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382000" cy="553998"/>
          </a:xfrm>
        </p:spPr>
        <p:txBody>
          <a:bodyPr/>
          <a:lstStyle/>
          <a:p>
            <a:r>
              <a:rPr lang="en-US" sz="4000" dirty="0"/>
              <a:t>Advanced Alternative Payment Models</a:t>
            </a:r>
            <a:endParaRPr lang="en-US" dirty="0"/>
          </a:p>
        </p:txBody>
      </p:sp>
      <p:sp>
        <p:nvSpPr>
          <p:cNvPr id="3" name="Content Placeholder 2"/>
          <p:cNvSpPr>
            <a:spLocks noGrp="1"/>
          </p:cNvSpPr>
          <p:nvPr>
            <p:ph idx="1"/>
          </p:nvPr>
        </p:nvSpPr>
        <p:spPr>
          <a:xfrm>
            <a:off x="381000" y="1371600"/>
            <a:ext cx="8382000" cy="4099584"/>
          </a:xfrm>
        </p:spPr>
        <p:txBody>
          <a:bodyPr/>
          <a:lstStyle/>
          <a:p>
            <a:pPr fontAlgn="t"/>
            <a:r>
              <a:rPr lang="en-US" sz="2400" dirty="0" smtClean="0"/>
              <a:t>Overview: A payment approach </a:t>
            </a:r>
            <a:r>
              <a:rPr lang="en-US" sz="2400" dirty="0"/>
              <a:t>that gives added incentive payments to provide high-quality and cost-efficient care. APMs can apply to a specific clinical condition, a care episode, or a population. </a:t>
            </a:r>
            <a:endParaRPr lang="en-US" sz="2400" dirty="0" smtClean="0"/>
          </a:p>
          <a:p>
            <a:pPr fontAlgn="t"/>
            <a:r>
              <a:rPr lang="en-US" sz="2400" dirty="0" smtClean="0"/>
              <a:t>The </a:t>
            </a:r>
            <a:r>
              <a:rPr lang="en-US" sz="2400" dirty="0"/>
              <a:t>Quality Payment Program that offers a 5 percent incentive for achieving threshold levels of payments or patients through Advanced APMs. </a:t>
            </a:r>
            <a:endParaRPr lang="en-US" sz="2400" dirty="0" smtClean="0"/>
          </a:p>
          <a:p>
            <a:pPr fontAlgn="t"/>
            <a:r>
              <a:rPr lang="en-US" sz="2400" dirty="0" smtClean="0"/>
              <a:t>Several different types of APMs: </a:t>
            </a:r>
            <a:endParaRPr lang="en-US" sz="2400" dirty="0"/>
          </a:p>
          <a:p>
            <a:pPr lvl="1" fontAlgn="t"/>
            <a:r>
              <a:rPr lang="en-US" sz="2000" dirty="0"/>
              <a:t>Accountable Care </a:t>
            </a:r>
            <a:r>
              <a:rPr lang="en-US" sz="2000" dirty="0" smtClean="0"/>
              <a:t>Organizations, Bundled Payments, Pay </a:t>
            </a:r>
            <a:r>
              <a:rPr lang="en-US" sz="2000" dirty="0"/>
              <a:t>For </a:t>
            </a:r>
            <a:r>
              <a:rPr lang="en-US" sz="2000" dirty="0" smtClean="0"/>
              <a:t>Performance, Patient </a:t>
            </a:r>
            <a:r>
              <a:rPr lang="en-US" sz="2000" dirty="0"/>
              <a:t>Centered Medical </a:t>
            </a:r>
            <a:r>
              <a:rPr lang="en-US" sz="2000" dirty="0" smtClean="0"/>
              <a:t>Homes</a:t>
            </a:r>
          </a:p>
          <a:p>
            <a:pPr marL="517525" lvl="1" indent="0" fontAlgn="t">
              <a:buNone/>
            </a:pPr>
            <a:endParaRPr lang="en-US" sz="2000" dirty="0"/>
          </a:p>
          <a:p>
            <a:pPr marL="0" indent="0" algn="ctr">
              <a:buNone/>
            </a:pPr>
            <a:r>
              <a:rPr lang="en-US" sz="2000" dirty="0" smtClean="0"/>
              <a:t>(https</a:t>
            </a:r>
            <a:r>
              <a:rPr lang="en-US" sz="2000" dirty="0"/>
              <a:t>://</a:t>
            </a:r>
            <a:r>
              <a:rPr lang="en-US" sz="2000" dirty="0" smtClean="0"/>
              <a:t>qpp.cms.gov/apms/overview)</a:t>
            </a:r>
            <a:endParaRPr lang="en-US" sz="2000" dirty="0"/>
          </a:p>
        </p:txBody>
      </p:sp>
    </p:spTree>
    <p:extLst>
      <p:ext uri="{BB962C8B-B14F-4D97-AF65-F5344CB8AC3E}">
        <p14:creationId xmlns:p14="http://schemas.microsoft.com/office/powerpoint/2010/main" val="3374460125"/>
      </p:ext>
    </p:extLst>
  </p:cSld>
  <p:clrMapOvr>
    <a:masterClrMapping/>
  </p:clrMapOvr>
  <p:transition/>
</p:sld>
</file>

<file path=ppt/theme/theme1.xml><?xml version="1.0" encoding="utf-8"?>
<a:theme xmlns:a="http://schemas.openxmlformats.org/drawingml/2006/main" name="TS010286789">
  <a:themeElements>
    <a:clrScheme name="Custom 3">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EEFD162-EDAF-40F1-8DE6-8C07E9AEC85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TS010286789</Template>
  <TotalTime>1010</TotalTime>
  <Words>717</Words>
  <Application>Microsoft Office PowerPoint</Application>
  <PresentationFormat>On-screen Show (4:3)</PresentationFormat>
  <Paragraphs>61</Paragraphs>
  <Slides>8</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Courier New</vt:lpstr>
      <vt:lpstr>Wingdings</vt:lpstr>
      <vt:lpstr>TS010286789</vt:lpstr>
      <vt:lpstr>White with Courier font for code slides</vt:lpstr>
      <vt:lpstr>The Medicare Promoting Interoperability (PI) Programs   (AKA EHR Incentive Programs or Meaningful Use)</vt:lpstr>
      <vt:lpstr>Content </vt:lpstr>
      <vt:lpstr>Promoting Interoperability (PI) Programs   </vt:lpstr>
      <vt:lpstr>PI Programs: Background </vt:lpstr>
      <vt:lpstr>PI Programs: Background (cont.) </vt:lpstr>
      <vt:lpstr>Merit-based Incentive Payment Program and Quality Measures  </vt:lpstr>
      <vt:lpstr>Merit-based Incentive Payment Program (MIPS) </vt:lpstr>
      <vt:lpstr>Advanced Alternative Payment Models</vt:lpstr>
    </vt:vector>
  </TitlesOfParts>
  <Company>University of Maryland School of Nursing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UMSON</dc:creator>
  <cp:lastModifiedBy>White, Rachel</cp:lastModifiedBy>
  <cp:revision>95</cp:revision>
  <cp:lastPrinted>2015-10-20T12:11:46Z</cp:lastPrinted>
  <dcterms:created xsi:type="dcterms:W3CDTF">2012-08-15T16:04:45Z</dcterms:created>
  <dcterms:modified xsi:type="dcterms:W3CDTF">2022-08-15T15:20:55Z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TC102867899990</vt:lpwstr>
  </property>
</Properties>
</file>