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50"/>
  </p:notesMasterIdLst>
  <p:sldIdLst>
    <p:sldId id="324" r:id="rId6"/>
    <p:sldId id="325" r:id="rId7"/>
    <p:sldId id="334" r:id="rId8"/>
    <p:sldId id="327" r:id="rId9"/>
    <p:sldId id="328" r:id="rId10"/>
    <p:sldId id="330" r:id="rId11"/>
    <p:sldId id="332" r:id="rId12"/>
    <p:sldId id="333" r:id="rId13"/>
    <p:sldId id="335" r:id="rId14"/>
    <p:sldId id="336" r:id="rId15"/>
    <p:sldId id="320" r:id="rId16"/>
    <p:sldId id="264" r:id="rId17"/>
    <p:sldId id="321" r:id="rId18"/>
    <p:sldId id="265" r:id="rId19"/>
    <p:sldId id="266" r:id="rId20"/>
    <p:sldId id="268" r:id="rId21"/>
    <p:sldId id="337" r:id="rId22"/>
    <p:sldId id="270" r:id="rId23"/>
    <p:sldId id="317"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00" r:id="rId40"/>
    <p:sldId id="301" r:id="rId41"/>
    <p:sldId id="302" r:id="rId42"/>
    <p:sldId id="322" r:id="rId43"/>
    <p:sldId id="303" r:id="rId44"/>
    <p:sldId id="304" r:id="rId45"/>
    <p:sldId id="305" r:id="rId46"/>
    <p:sldId id="306" r:id="rId47"/>
    <p:sldId id="307" r:id="rId48"/>
    <p:sldId id="308" r:id="rId4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6144" autoAdjust="0"/>
  </p:normalViewPr>
  <p:slideViewPr>
    <p:cSldViewPr>
      <p:cViewPr varScale="1">
        <p:scale>
          <a:sx n="111" d="100"/>
          <a:sy n="111" d="100"/>
        </p:scale>
        <p:origin x="174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aela" userId="de1490e113a2cf62" providerId="LiveId" clId="{4AC6A9E9-E707-4A6F-A1CE-D98862776D36}"/>
    <pc:docChg chg="modSld">
      <pc:chgData name="Mickaela" userId="de1490e113a2cf62" providerId="LiveId" clId="{4AC6A9E9-E707-4A6F-A1CE-D98862776D36}" dt="2020-06-24T14:35:20.436" v="379" actId="20577"/>
      <pc:docMkLst>
        <pc:docMk/>
      </pc:docMkLst>
      <pc:sldChg chg="modSp">
        <pc:chgData name="Mickaela" userId="de1490e113a2cf62" providerId="LiveId" clId="{4AC6A9E9-E707-4A6F-A1CE-D98862776D36}" dt="2020-06-24T14:35:20.436" v="379" actId="20577"/>
        <pc:sldMkLst>
          <pc:docMk/>
          <pc:sldMk cId="45484625" sldId="325"/>
        </pc:sldMkLst>
        <pc:spChg chg="mod">
          <ac:chgData name="Mickaela" userId="de1490e113a2cf62" providerId="LiveId" clId="{4AC6A9E9-E707-4A6F-A1CE-D98862776D36}" dt="2020-06-24T14:35:20.436" v="379" actId="20577"/>
          <ac:spMkLst>
            <pc:docMk/>
            <pc:sldMk cId="45484625" sldId="32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18E3A6D-499C-4DD7-9DCC-A509CAA34847}" type="datetimeFigureOut">
              <a:rPr lang="en-US" smtClean="0"/>
              <a:t>8/15/2022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EC2F638-7252-439F-A2E3-DDE7998689B8}" type="slidenum">
              <a:rPr lang="en-US" smtClean="0"/>
              <a:t>‹#›</a:t>
            </a:fld>
            <a:endParaRPr lang="en-US"/>
          </a:p>
        </p:txBody>
      </p:sp>
    </p:spTree>
    <p:extLst>
      <p:ext uri="{BB962C8B-B14F-4D97-AF65-F5344CB8AC3E}">
        <p14:creationId xmlns:p14="http://schemas.microsoft.com/office/powerpoint/2010/main" val="421806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2F638-7252-439F-A2E3-DDE7998689B8}" type="slidenum">
              <a:rPr lang="en-US" smtClean="0"/>
              <a:t>14</a:t>
            </a:fld>
            <a:endParaRPr lang="en-US"/>
          </a:p>
        </p:txBody>
      </p:sp>
    </p:spTree>
    <p:extLst>
      <p:ext uri="{BB962C8B-B14F-4D97-AF65-F5344CB8AC3E}">
        <p14:creationId xmlns:p14="http://schemas.microsoft.com/office/powerpoint/2010/main" val="141914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2F638-7252-439F-A2E3-DDE7998689B8}" type="slidenum">
              <a:rPr lang="en-US" smtClean="0"/>
              <a:t>15</a:t>
            </a:fld>
            <a:endParaRPr lang="en-US"/>
          </a:p>
        </p:txBody>
      </p:sp>
    </p:spTree>
    <p:extLst>
      <p:ext uri="{BB962C8B-B14F-4D97-AF65-F5344CB8AC3E}">
        <p14:creationId xmlns:p14="http://schemas.microsoft.com/office/powerpoint/2010/main" val="395533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2F638-7252-439F-A2E3-DDE7998689B8}" type="slidenum">
              <a:rPr lang="en-US" smtClean="0"/>
              <a:t>18</a:t>
            </a:fld>
            <a:endParaRPr lang="en-US"/>
          </a:p>
        </p:txBody>
      </p:sp>
    </p:spTree>
    <p:extLst>
      <p:ext uri="{BB962C8B-B14F-4D97-AF65-F5344CB8AC3E}">
        <p14:creationId xmlns:p14="http://schemas.microsoft.com/office/powerpoint/2010/main" val="196078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2800" b="0" i="0">
                <a:solidFill>
                  <a:srgbClr val="3B3B3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8382000" cy="609398"/>
          </a:xfrm>
        </p:spPr>
        <p:txBody>
          <a:bodyPr/>
          <a:lstStyle>
            <a:lvl1pPr algn="ctr">
              <a:defRPr sz="4400"/>
            </a:lvl1pPr>
          </a:lstStyle>
          <a:p>
            <a:r>
              <a:rPr lang="en-US" dirty="0"/>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6902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5303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43388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7973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6733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2081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2721915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813794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727964"/>
            <a:ext cx="9143873" cy="1300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287020" y="6308013"/>
            <a:ext cx="1371600" cy="3672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0" y="0"/>
            <a:ext cx="9144000" cy="685799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bk object 19"/>
          <p:cNvSpPr/>
          <p:nvPr/>
        </p:nvSpPr>
        <p:spPr>
          <a:xfrm>
            <a:off x="546100" y="2391917"/>
            <a:ext cx="8051800" cy="0"/>
          </a:xfrm>
          <a:custGeom>
            <a:avLst/>
            <a:gdLst/>
            <a:ahLst/>
            <a:cxnLst/>
            <a:rect l="l" t="t" r="r" b="b"/>
            <a:pathLst>
              <a:path w="8051800">
                <a:moveTo>
                  <a:pt x="0" y="0"/>
                </a:moveTo>
                <a:lnTo>
                  <a:pt x="8051800" y="0"/>
                </a:lnTo>
              </a:path>
            </a:pathLst>
          </a:custGeom>
          <a:ln w="28575">
            <a:solidFill>
              <a:srgbClr val="00A8E0"/>
            </a:solidFill>
          </a:ln>
        </p:spPr>
        <p:txBody>
          <a:bodyPr wrap="square" lIns="0" tIns="0" rIns="0" bIns="0" rtlCol="0"/>
          <a:lstStyle/>
          <a:p>
            <a:endParaRPr/>
          </a:p>
        </p:txBody>
      </p:sp>
      <p:sp>
        <p:nvSpPr>
          <p:cNvPr id="2" name="Holder 2"/>
          <p:cNvSpPr>
            <a:spLocks noGrp="1"/>
          </p:cNvSpPr>
          <p:nvPr>
            <p:ph type="ctrTitle"/>
          </p:nvPr>
        </p:nvSpPr>
        <p:spPr>
          <a:xfrm>
            <a:off x="2271776" y="1841118"/>
            <a:ext cx="4600447"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937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gn="ctr">
              <a:lnSpc>
                <a:spcPct val="90000"/>
              </a:lnSpc>
              <a:defRPr sz="4800"/>
            </a:lvl1pPr>
          </a:lstStyle>
          <a:p>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ctr">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968323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5400" b="1" i="0"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6781223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8382000" cy="609398"/>
          </a:xfrm>
        </p:spPr>
        <p:txBody>
          <a:bodyPr/>
          <a:lstStyle>
            <a:lvl1pPr algn="ctr">
              <a:defRPr sz="4400"/>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1809726"/>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931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8382000" cy="609398"/>
          </a:xfrm>
        </p:spPr>
        <p:txBody>
          <a:bodyPr/>
          <a:lstStyle>
            <a:lvl1pPr algn="ctr">
              <a:defRPr sz="4400"/>
            </a:lvl1pPr>
          </a:lstStyle>
          <a:p>
            <a:r>
              <a:rPr lang="en-US" dirty="0"/>
              <a:t>Click to Edit Master Title Style</a:t>
            </a:r>
          </a:p>
        </p:txBody>
      </p:sp>
      <p:sp>
        <p:nvSpPr>
          <p:cNvPr id="3" name="Content Placeholder 2"/>
          <p:cNvSpPr>
            <a:spLocks noGrp="1"/>
          </p:cNvSpPr>
          <p:nvPr>
            <p:ph idx="1"/>
          </p:nvPr>
        </p:nvSpPr>
        <p:spPr>
          <a:xfrm>
            <a:off x="381000" y="1412875"/>
            <a:ext cx="8382000" cy="1809726"/>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5614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5.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727964"/>
            <a:ext cx="9143873" cy="1300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287020" y="6308013"/>
            <a:ext cx="1371600" cy="36728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Holder 3"/>
          <p:cNvSpPr>
            <a:spLocks noGrp="1"/>
          </p:cNvSpPr>
          <p:nvPr>
            <p:ph type="body" idx="1"/>
          </p:nvPr>
        </p:nvSpPr>
        <p:spPr>
          <a:xfrm>
            <a:off x="388111" y="2882645"/>
            <a:ext cx="8367776" cy="2585720"/>
          </a:xfrm>
          <a:prstGeom prst="rect">
            <a:avLst/>
          </a:prstGeom>
        </p:spPr>
        <p:txBody>
          <a:bodyPr wrap="square" lIns="0" tIns="0" rIns="0" bIns="0">
            <a:spAutoFit/>
          </a:bodyPr>
          <a:lstStyle>
            <a:lvl1pPr>
              <a:defRPr sz="2800" b="0" i="0">
                <a:solidFill>
                  <a:srgbClr val="3B3B3A"/>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09329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hf hdr="0" ftr="0" dt="0"/>
  <p:txStyles>
    <p:titleStyle>
      <a:lvl1pPr algn="l" defTabSz="914363" rtl="0" eaLnBrk="1" latinLnBrk="0" hangingPunct="1">
        <a:lnSpc>
          <a:spcPct val="90000"/>
        </a:lnSpc>
        <a:spcBef>
          <a:spcPct val="0"/>
        </a:spcBef>
        <a:buNone/>
        <a:defRPr lang="en-US" sz="4000" b="1" kern="1200" cap="none" spc="-150" dirty="0" smtClean="0">
          <a:ln w="3175">
            <a:noFill/>
          </a:ln>
          <a:gradFill>
            <a:gsLst>
              <a:gs pos="0">
                <a:srgbClr val="2E59B0"/>
              </a:gs>
              <a:gs pos="49000">
                <a:srgbClr val="161D32"/>
              </a:gs>
              <a:gs pos="100000">
                <a:srgbClr val="000000"/>
              </a:gs>
            </a:gsLst>
            <a:lin ang="5400000" scaled="0"/>
          </a:gra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nlm.nih.gov/research/umls/Snomed/nursing_terminology_resources.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nursingworld.org/practice-policy/nursing-excellence/official-position-statements/id/Inclusion-of-Recognized-Terminologies-Supporting-Nursing-Practice-within-Electronic-Health-Records/"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7.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flickr.com/photos/bcgovphotos/21039219486" TargetMode="External"/><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althit.gov/isa/"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www.healthit.gov/isa/united-states-core-data-interoperability-uscd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9152" y="2819400"/>
            <a:ext cx="7681913" cy="1523495"/>
          </a:xfrm>
        </p:spPr>
        <p:txBody>
          <a:bodyPr/>
          <a:lstStyle/>
          <a:p>
            <a:r>
              <a:rPr lang="en-US" altLang="en-US" dirty="0"/>
              <a:t>Advancing Nursing Terminology  </a:t>
            </a:r>
            <a:endParaRPr lang="en-US" altLang="en-US" sz="2400" b="1" dirty="0">
              <a:effectLst/>
            </a:endParaRPr>
          </a:p>
        </p:txBody>
      </p:sp>
      <p:sp>
        <p:nvSpPr>
          <p:cNvPr id="2051" name="Text Box 4"/>
          <p:cNvSpPr txBox="1">
            <a:spLocks noChangeArrowheads="1"/>
          </p:cNvSpPr>
          <p:nvPr/>
        </p:nvSpPr>
        <p:spPr bwMode="auto">
          <a:xfrm>
            <a:off x="1524000" y="838200"/>
            <a:ext cx="662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400">
                <a:solidFill>
                  <a:schemeClr val="tx1"/>
                </a:solidFill>
                <a:latin typeface="Arial" charset="0"/>
              </a:defRPr>
            </a:lvl4pPr>
            <a:lvl5pPr marL="2057400" indent="-22860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a:ea typeface="+mn-ea"/>
                <a:cs typeface="+mn-cs"/>
              </a:rPr>
              <a:t>NURS 737: Nursing Informatics Concepts and Practice in System Adoption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1D4775"/>
                </a:solidFill>
                <a:effectLst/>
                <a:uLnTx/>
                <a:uFillTx/>
                <a:latin typeface="Calibri"/>
                <a:ea typeface="+mn-ea"/>
                <a:cs typeface="+mn-cs"/>
              </a:rPr>
              <a:t>Module 3, Topic 1</a:t>
            </a:r>
            <a:endParaRPr kumimoji="0" lang="en-US" altLang="en-US" sz="2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052" name="Text Box 5"/>
          <p:cNvSpPr txBox="1">
            <a:spLocks noChangeArrowheads="1"/>
          </p:cNvSpPr>
          <p:nvPr/>
        </p:nvSpPr>
        <p:spPr bwMode="auto">
          <a:xfrm>
            <a:off x="685800" y="553085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400">
                <a:solidFill>
                  <a:schemeClr val="tx1"/>
                </a:solidFill>
                <a:latin typeface="Arial" charset="0"/>
              </a:defRPr>
            </a:lvl4pPr>
            <a:lvl5pPr marL="2057400" indent="-22860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a:ea typeface="+mn-ea"/>
                <a:cs typeface="+mn-cs"/>
              </a:rPr>
              <a:t>This document is intended solely for the use of N737. Not for distribution</a:t>
            </a:r>
          </a:p>
        </p:txBody>
      </p:sp>
    </p:spTree>
    <p:extLst>
      <p:ext uri="{BB962C8B-B14F-4D97-AF65-F5344CB8AC3E}">
        <p14:creationId xmlns:p14="http://schemas.microsoft.com/office/powerpoint/2010/main" val="19621682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978B-9BAA-4A94-BB65-276DB6E2A815}"/>
              </a:ext>
            </a:extLst>
          </p:cNvPr>
          <p:cNvSpPr>
            <a:spLocks noGrp="1"/>
          </p:cNvSpPr>
          <p:nvPr>
            <p:ph type="title"/>
          </p:nvPr>
        </p:nvSpPr>
        <p:spPr>
          <a:xfrm>
            <a:off x="381000" y="381000"/>
            <a:ext cx="8382000" cy="609398"/>
          </a:xfrm>
        </p:spPr>
        <p:txBody>
          <a:bodyPr/>
          <a:lstStyle/>
          <a:p>
            <a:r>
              <a:rPr lang="en-US" dirty="0" smtClean="0"/>
              <a:t>USCDI V3 (cont.)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143000"/>
            <a:ext cx="7391400" cy="5618876"/>
          </a:xfrm>
          <a:prstGeom prst="rect">
            <a:avLst/>
          </a:prstGeom>
        </p:spPr>
      </p:pic>
    </p:spTree>
    <p:extLst>
      <p:ext uri="{BB962C8B-B14F-4D97-AF65-F5344CB8AC3E}">
        <p14:creationId xmlns:p14="http://schemas.microsoft.com/office/powerpoint/2010/main" val="5875648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381000"/>
            <a:ext cx="9204852"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chemeClr val="tx1"/>
                </a:solidFill>
                <a:latin typeface="+mn-lt"/>
                <a:cs typeface="Arial" panose="020B0604020202020204" pitchFamily="34" charset="0"/>
              </a:rPr>
              <a:t>NLM Nursing Resources for Standards and</a:t>
            </a:r>
            <a:r>
              <a:rPr sz="3000" b="1" spc="-130" dirty="0">
                <a:solidFill>
                  <a:schemeClr val="tx1"/>
                </a:solidFill>
                <a:latin typeface="+mn-lt"/>
                <a:cs typeface="Arial" panose="020B0604020202020204" pitchFamily="34" charset="0"/>
              </a:rPr>
              <a:t> </a:t>
            </a:r>
            <a:r>
              <a:rPr sz="3000" b="1" spc="-5" dirty="0">
                <a:solidFill>
                  <a:schemeClr val="tx1"/>
                </a:solidFill>
                <a:latin typeface="+mn-lt"/>
                <a:cs typeface="Arial" panose="020B0604020202020204" pitchFamily="34" charset="0"/>
              </a:rPr>
              <a:t>Interoperability</a:t>
            </a:r>
            <a:endParaRPr sz="3000" b="1" dirty="0">
              <a:solidFill>
                <a:schemeClr val="tx1"/>
              </a:solidFill>
              <a:latin typeface="+mn-lt"/>
              <a:cs typeface="Arial" panose="020B0604020202020204" pitchFamily="34" charset="0"/>
            </a:endParaRPr>
          </a:p>
        </p:txBody>
      </p:sp>
      <p:sp>
        <p:nvSpPr>
          <p:cNvPr id="7" name="Text Placeholder 6"/>
          <p:cNvSpPr>
            <a:spLocks noGrp="1"/>
          </p:cNvSpPr>
          <p:nvPr>
            <p:ph type="body" sz="quarter" idx="10"/>
          </p:nvPr>
        </p:nvSpPr>
        <p:spPr>
          <a:xfrm>
            <a:off x="264160" y="1143000"/>
            <a:ext cx="8610600" cy="4850559"/>
          </a:xfrm>
        </p:spPr>
        <p:txBody>
          <a:bodyPr/>
          <a:lstStyle/>
          <a:p>
            <a:pPr marL="12700">
              <a:lnSpc>
                <a:spcPct val="100000"/>
              </a:lnSpc>
              <a:spcBef>
                <a:spcPts val="105"/>
              </a:spcBef>
              <a:buClr>
                <a:srgbClr val="EC1C23"/>
              </a:buClr>
              <a:tabLst>
                <a:tab pos="354965" algn="l"/>
                <a:tab pos="355600" algn="l"/>
              </a:tabLst>
            </a:pPr>
            <a:r>
              <a:rPr lang="en-US" sz="2400" dirty="0">
                <a:solidFill>
                  <a:srgbClr val="07528F"/>
                </a:solidFill>
                <a:cs typeface="Calibri"/>
              </a:rPr>
              <a:t>NLM a </a:t>
            </a:r>
            <a:r>
              <a:rPr lang="en-US" sz="2400" spc="-5" dirty="0">
                <a:solidFill>
                  <a:srgbClr val="07528F"/>
                </a:solidFill>
                <a:cs typeface="Calibri"/>
              </a:rPr>
              <a:t>web page </a:t>
            </a:r>
            <a:r>
              <a:rPr lang="en-US" sz="2400" spc="-10" dirty="0">
                <a:solidFill>
                  <a:srgbClr val="07528F"/>
                </a:solidFill>
                <a:cs typeface="Calibri"/>
              </a:rPr>
              <a:t>developed</a:t>
            </a:r>
            <a:r>
              <a:rPr lang="en-US" sz="2400" spc="-45" dirty="0">
                <a:solidFill>
                  <a:srgbClr val="07528F"/>
                </a:solidFill>
                <a:cs typeface="Calibri"/>
              </a:rPr>
              <a:t> </a:t>
            </a:r>
            <a:r>
              <a:rPr lang="en-US" sz="2400" spc="-15" dirty="0">
                <a:solidFill>
                  <a:srgbClr val="07528F"/>
                </a:solidFill>
                <a:cs typeface="Calibri"/>
              </a:rPr>
              <a:t>to:</a:t>
            </a:r>
            <a:endParaRPr lang="en-US" sz="2400" dirty="0">
              <a:cs typeface="Calibri"/>
            </a:endParaRPr>
          </a:p>
          <a:p>
            <a:pPr lvl="1" indent="-323850">
              <a:lnSpc>
                <a:spcPct val="100000"/>
              </a:lnSpc>
              <a:spcBef>
                <a:spcPts val="0"/>
              </a:spcBef>
              <a:buNone/>
              <a:tabLst>
                <a:tab pos="914400" algn="l"/>
              </a:tabLst>
            </a:pPr>
            <a:r>
              <a:rPr lang="en-US" spc="-5" dirty="0">
                <a:solidFill>
                  <a:srgbClr val="046CB0"/>
                </a:solidFill>
                <a:latin typeface="Arial"/>
                <a:cs typeface="Arial"/>
              </a:rPr>
              <a:t>»	</a:t>
            </a:r>
            <a:r>
              <a:rPr lang="en-US" spc="-10" dirty="0">
                <a:solidFill>
                  <a:srgbClr val="3B3B3A"/>
                </a:solidFill>
                <a:cs typeface="Calibri"/>
              </a:rPr>
              <a:t>Describe </a:t>
            </a:r>
            <a:r>
              <a:rPr lang="en-US" spc="-5" dirty="0">
                <a:solidFill>
                  <a:srgbClr val="3B3B3A"/>
                </a:solidFill>
                <a:cs typeface="Calibri"/>
              </a:rPr>
              <a:t>use of SNOMED </a:t>
            </a:r>
            <a:r>
              <a:rPr lang="en-US" dirty="0">
                <a:solidFill>
                  <a:srgbClr val="3B3B3A"/>
                </a:solidFill>
                <a:cs typeface="Calibri"/>
              </a:rPr>
              <a:t>CT and </a:t>
            </a:r>
            <a:r>
              <a:rPr lang="en-US" spc="-10" dirty="0">
                <a:solidFill>
                  <a:srgbClr val="3B3B3A"/>
                </a:solidFill>
                <a:cs typeface="Calibri"/>
              </a:rPr>
              <a:t>LOINC </a:t>
            </a:r>
            <a:r>
              <a:rPr lang="en-US" spc="-5" dirty="0">
                <a:solidFill>
                  <a:srgbClr val="3B3B3A"/>
                </a:solidFill>
                <a:cs typeface="Calibri"/>
              </a:rPr>
              <a:t>in implementing Meaningful</a:t>
            </a:r>
            <a:r>
              <a:rPr lang="en-US" spc="110" dirty="0">
                <a:solidFill>
                  <a:srgbClr val="3B3B3A"/>
                </a:solidFill>
                <a:cs typeface="Calibri"/>
              </a:rPr>
              <a:t> </a:t>
            </a:r>
            <a:r>
              <a:rPr lang="en-US" dirty="0">
                <a:solidFill>
                  <a:srgbClr val="3B3B3A"/>
                </a:solidFill>
                <a:cs typeface="Calibri"/>
              </a:rPr>
              <a:t>Use </a:t>
            </a:r>
            <a:r>
              <a:rPr lang="en-US" spc="-10" dirty="0">
                <a:solidFill>
                  <a:srgbClr val="3B3B3A"/>
                </a:solidFill>
                <a:cs typeface="Calibri"/>
              </a:rPr>
              <a:t>relevant to </a:t>
            </a:r>
            <a:r>
              <a:rPr lang="en-US" dirty="0">
                <a:solidFill>
                  <a:srgbClr val="3B3B3A"/>
                </a:solidFill>
                <a:cs typeface="Calibri"/>
              </a:rPr>
              <a:t>the </a:t>
            </a:r>
            <a:r>
              <a:rPr lang="en-US" spc="-10" dirty="0">
                <a:solidFill>
                  <a:srgbClr val="3B3B3A"/>
                </a:solidFill>
                <a:cs typeface="Calibri"/>
              </a:rPr>
              <a:t>nursing</a:t>
            </a:r>
            <a:r>
              <a:rPr lang="en-US" spc="25" dirty="0">
                <a:solidFill>
                  <a:srgbClr val="3B3B3A"/>
                </a:solidFill>
                <a:cs typeface="Calibri"/>
              </a:rPr>
              <a:t> </a:t>
            </a:r>
            <a:r>
              <a:rPr lang="en-US" spc="-20" dirty="0">
                <a:solidFill>
                  <a:srgbClr val="3B3B3A"/>
                </a:solidFill>
                <a:cs typeface="Calibri"/>
              </a:rPr>
              <a:t>community,</a:t>
            </a:r>
            <a:endParaRPr lang="en-US" dirty="0">
              <a:cs typeface="Calibri"/>
            </a:endParaRPr>
          </a:p>
          <a:p>
            <a:pPr lvl="1" indent="-323850">
              <a:lnSpc>
                <a:spcPct val="100000"/>
              </a:lnSpc>
              <a:spcBef>
                <a:spcPts val="0"/>
              </a:spcBef>
              <a:buNone/>
              <a:tabLst>
                <a:tab pos="914400" algn="l"/>
              </a:tabLst>
            </a:pPr>
            <a:r>
              <a:rPr lang="en-US" spc="-5" dirty="0">
                <a:solidFill>
                  <a:srgbClr val="046CB0"/>
                </a:solidFill>
                <a:latin typeface="Arial"/>
                <a:cs typeface="Arial"/>
              </a:rPr>
              <a:t>»	</a:t>
            </a:r>
            <a:r>
              <a:rPr lang="en-US" spc="-10" dirty="0">
                <a:solidFill>
                  <a:srgbClr val="3B3B3A"/>
                </a:solidFill>
                <a:cs typeface="Calibri"/>
              </a:rPr>
              <a:t>Information </a:t>
            </a:r>
            <a:r>
              <a:rPr lang="en-US" spc="-5" dirty="0">
                <a:solidFill>
                  <a:srgbClr val="3B3B3A"/>
                </a:solidFill>
                <a:cs typeface="Calibri"/>
              </a:rPr>
              <a:t>about </a:t>
            </a:r>
            <a:r>
              <a:rPr lang="en-US" spc="-10" dirty="0">
                <a:solidFill>
                  <a:srgbClr val="3B3B3A"/>
                </a:solidFill>
                <a:cs typeface="Calibri"/>
              </a:rPr>
              <a:t>nursing</a:t>
            </a:r>
            <a:r>
              <a:rPr lang="en-US" spc="25" dirty="0">
                <a:solidFill>
                  <a:srgbClr val="3B3B3A"/>
                </a:solidFill>
                <a:cs typeface="Calibri"/>
              </a:rPr>
              <a:t> </a:t>
            </a:r>
            <a:r>
              <a:rPr lang="en-US" spc="-5" dirty="0">
                <a:solidFill>
                  <a:srgbClr val="3B3B3A"/>
                </a:solidFill>
                <a:cs typeface="Calibri"/>
              </a:rPr>
              <a:t>terminologies,</a:t>
            </a:r>
            <a:endParaRPr lang="en-US" dirty="0">
              <a:cs typeface="Calibri"/>
            </a:endParaRPr>
          </a:p>
          <a:p>
            <a:pPr marR="899160" lvl="1" indent="-323850">
              <a:lnSpc>
                <a:spcPct val="110000"/>
              </a:lnSpc>
              <a:spcBef>
                <a:spcPts val="0"/>
              </a:spcBef>
              <a:buNone/>
              <a:tabLst>
                <a:tab pos="914400" algn="l"/>
              </a:tabLst>
            </a:pPr>
            <a:r>
              <a:rPr lang="en-US" spc="-5" dirty="0">
                <a:solidFill>
                  <a:srgbClr val="046CB0"/>
                </a:solidFill>
                <a:latin typeface="Arial"/>
                <a:cs typeface="Arial"/>
              </a:rPr>
              <a:t>»	</a:t>
            </a:r>
            <a:r>
              <a:rPr lang="en-US" spc="-5" dirty="0">
                <a:solidFill>
                  <a:srgbClr val="3B3B3A"/>
                </a:solidFill>
                <a:cs typeface="Calibri"/>
              </a:rPr>
              <a:t>National </a:t>
            </a:r>
            <a:r>
              <a:rPr lang="en-US" dirty="0">
                <a:solidFill>
                  <a:srgbClr val="3B3B3A"/>
                </a:solidFill>
                <a:cs typeface="Calibri"/>
              </a:rPr>
              <a:t>and </a:t>
            </a:r>
            <a:r>
              <a:rPr lang="en-US" spc="-10" dirty="0">
                <a:solidFill>
                  <a:srgbClr val="3B3B3A"/>
                </a:solidFill>
                <a:cs typeface="Calibri"/>
              </a:rPr>
              <a:t>international collaboration </a:t>
            </a:r>
            <a:r>
              <a:rPr lang="en-US" spc="-15" dirty="0">
                <a:solidFill>
                  <a:srgbClr val="3B3B3A"/>
                </a:solidFill>
                <a:cs typeface="Calibri"/>
              </a:rPr>
              <a:t>efforts </a:t>
            </a:r>
            <a:r>
              <a:rPr lang="en-US" spc="-10" dirty="0">
                <a:solidFill>
                  <a:srgbClr val="3B3B3A"/>
                </a:solidFill>
                <a:cs typeface="Calibri"/>
              </a:rPr>
              <a:t>to harmonize nursing  </a:t>
            </a:r>
            <a:r>
              <a:rPr lang="en-US" spc="-5" dirty="0">
                <a:solidFill>
                  <a:srgbClr val="3B3B3A"/>
                </a:solidFill>
                <a:cs typeface="Calibri"/>
              </a:rPr>
              <a:t>terminologies </a:t>
            </a:r>
            <a:r>
              <a:rPr lang="en-US" dirty="0">
                <a:solidFill>
                  <a:srgbClr val="3B3B3A"/>
                </a:solidFill>
                <a:cs typeface="Calibri"/>
              </a:rPr>
              <a:t>and </a:t>
            </a:r>
            <a:r>
              <a:rPr lang="en-US" spc="-15" dirty="0">
                <a:solidFill>
                  <a:srgbClr val="3B3B3A"/>
                </a:solidFill>
                <a:cs typeface="Calibri"/>
              </a:rPr>
              <a:t>facilitate</a:t>
            </a:r>
            <a:r>
              <a:rPr lang="en-US" spc="50" dirty="0">
                <a:solidFill>
                  <a:srgbClr val="3B3B3A"/>
                </a:solidFill>
                <a:cs typeface="Calibri"/>
              </a:rPr>
              <a:t> </a:t>
            </a:r>
            <a:r>
              <a:rPr lang="en-US" spc="-20" dirty="0">
                <a:solidFill>
                  <a:srgbClr val="3B3B3A"/>
                </a:solidFill>
                <a:cs typeface="Calibri"/>
              </a:rPr>
              <a:t>interoperability </a:t>
            </a:r>
          </a:p>
          <a:p>
            <a:pPr marR="899160" lvl="1" indent="-323850">
              <a:lnSpc>
                <a:spcPct val="110000"/>
              </a:lnSpc>
              <a:spcBef>
                <a:spcPts val="0"/>
              </a:spcBef>
              <a:buNone/>
              <a:tabLst>
                <a:tab pos="914400" algn="l"/>
              </a:tabLst>
            </a:pPr>
            <a:r>
              <a:rPr lang="en-US" spc="-5" dirty="0">
                <a:solidFill>
                  <a:srgbClr val="046CB0"/>
                </a:solidFill>
                <a:latin typeface="Arial"/>
                <a:cs typeface="Arial"/>
              </a:rPr>
              <a:t>»	</a:t>
            </a:r>
            <a:r>
              <a:rPr lang="en-US" spc="-10" dirty="0">
                <a:solidFill>
                  <a:srgbClr val="3B3B3A"/>
                </a:solidFill>
                <a:cs typeface="Calibri"/>
              </a:rPr>
              <a:t>Demonstration </a:t>
            </a:r>
            <a:r>
              <a:rPr lang="en-US" spc="-5" dirty="0">
                <a:solidFill>
                  <a:srgbClr val="3B3B3A"/>
                </a:solidFill>
                <a:cs typeface="Calibri"/>
              </a:rPr>
              <a:t>of </a:t>
            </a:r>
            <a:r>
              <a:rPr lang="en-US" dirty="0">
                <a:solidFill>
                  <a:srgbClr val="3B3B3A"/>
                </a:solidFill>
                <a:cs typeface="Calibri"/>
              </a:rPr>
              <a:t>the </a:t>
            </a:r>
            <a:r>
              <a:rPr lang="en-US" spc="-5" dirty="0">
                <a:solidFill>
                  <a:srgbClr val="3B3B3A"/>
                </a:solidFill>
                <a:cs typeface="Calibri"/>
              </a:rPr>
              <a:t>UMLS </a:t>
            </a:r>
            <a:r>
              <a:rPr lang="en-US" spc="-10" dirty="0">
                <a:solidFill>
                  <a:srgbClr val="3B3B3A"/>
                </a:solidFill>
                <a:cs typeface="Calibri"/>
              </a:rPr>
              <a:t>to </a:t>
            </a:r>
            <a:r>
              <a:rPr lang="en-US" spc="-15" dirty="0">
                <a:solidFill>
                  <a:srgbClr val="3B3B3A"/>
                </a:solidFill>
                <a:cs typeface="Calibri"/>
              </a:rPr>
              <a:t>extract synonymy </a:t>
            </a:r>
            <a:r>
              <a:rPr lang="en-US" spc="-5" dirty="0">
                <a:solidFill>
                  <a:srgbClr val="3B3B3A"/>
                </a:solidFill>
                <a:cs typeface="Calibri"/>
              </a:rPr>
              <a:t>between SNOMED </a:t>
            </a:r>
            <a:r>
              <a:rPr lang="en-US" spc="-60" dirty="0">
                <a:solidFill>
                  <a:srgbClr val="3B3B3A"/>
                </a:solidFill>
                <a:cs typeface="Calibri"/>
              </a:rPr>
              <a:t>CT, </a:t>
            </a:r>
            <a:r>
              <a:rPr lang="en-US" spc="-15" dirty="0">
                <a:solidFill>
                  <a:srgbClr val="3B3B3A"/>
                </a:solidFill>
                <a:cs typeface="Calibri"/>
              </a:rPr>
              <a:t>LOINC,  </a:t>
            </a:r>
            <a:r>
              <a:rPr lang="en-US" dirty="0">
                <a:solidFill>
                  <a:srgbClr val="3B3B3A"/>
                </a:solidFill>
                <a:cs typeface="Calibri"/>
              </a:rPr>
              <a:t>and </a:t>
            </a:r>
            <a:r>
              <a:rPr lang="en-US" spc="-10" dirty="0">
                <a:solidFill>
                  <a:srgbClr val="3B3B3A"/>
                </a:solidFill>
                <a:cs typeface="Calibri"/>
              </a:rPr>
              <a:t>nursing</a:t>
            </a:r>
            <a:r>
              <a:rPr lang="en-US" spc="5" dirty="0">
                <a:solidFill>
                  <a:srgbClr val="3B3B3A"/>
                </a:solidFill>
                <a:cs typeface="Calibri"/>
              </a:rPr>
              <a:t> </a:t>
            </a:r>
            <a:r>
              <a:rPr lang="en-US" spc="-5" dirty="0">
                <a:solidFill>
                  <a:srgbClr val="3B3B3A"/>
                </a:solidFill>
                <a:cs typeface="Calibri"/>
              </a:rPr>
              <a:t>terminologies</a:t>
            </a:r>
          </a:p>
          <a:p>
            <a:pPr marR="899160" lvl="1" indent="-323850">
              <a:lnSpc>
                <a:spcPct val="110000"/>
              </a:lnSpc>
              <a:spcBef>
                <a:spcPts val="0"/>
              </a:spcBef>
              <a:buNone/>
              <a:tabLst>
                <a:tab pos="914400" algn="l"/>
              </a:tabLst>
            </a:pPr>
            <a:r>
              <a:rPr lang="en-US" spc="-5" dirty="0">
                <a:solidFill>
                  <a:srgbClr val="046CB0"/>
                </a:solidFill>
                <a:latin typeface="Arial"/>
                <a:cs typeface="Arial"/>
              </a:rPr>
              <a:t>»	</a:t>
            </a:r>
            <a:r>
              <a:rPr lang="en-US" spc="-10" dirty="0">
                <a:solidFill>
                  <a:srgbClr val="3B3B3A"/>
                </a:solidFill>
                <a:cs typeface="Calibri"/>
              </a:rPr>
              <a:t>Links to </a:t>
            </a:r>
            <a:r>
              <a:rPr lang="en-US" spc="-5" dirty="0">
                <a:solidFill>
                  <a:srgbClr val="3B3B3A"/>
                </a:solidFill>
                <a:cs typeface="Calibri"/>
              </a:rPr>
              <a:t>additional </a:t>
            </a:r>
            <a:r>
              <a:rPr lang="en-US" spc="-10" dirty="0">
                <a:solidFill>
                  <a:srgbClr val="3B3B3A"/>
                </a:solidFill>
                <a:cs typeface="Calibri"/>
              </a:rPr>
              <a:t>resources relevant </a:t>
            </a:r>
            <a:r>
              <a:rPr lang="en-US" spc="-15" dirty="0">
                <a:solidFill>
                  <a:srgbClr val="3B3B3A"/>
                </a:solidFill>
                <a:cs typeface="Calibri"/>
              </a:rPr>
              <a:t>for </a:t>
            </a:r>
            <a:r>
              <a:rPr lang="en-US" spc="-10" dirty="0">
                <a:solidFill>
                  <a:srgbClr val="3B3B3A"/>
                </a:solidFill>
                <a:cs typeface="Calibri"/>
              </a:rPr>
              <a:t>nursing clinical documentation  </a:t>
            </a:r>
            <a:r>
              <a:rPr lang="en-US" spc="-5" dirty="0">
                <a:solidFill>
                  <a:srgbClr val="3B3B3A"/>
                </a:solidFill>
                <a:cs typeface="Calibri"/>
              </a:rPr>
              <a:t>purposes.</a:t>
            </a:r>
            <a:endParaRPr lang="en-US" dirty="0">
              <a:cs typeface="Calibri"/>
            </a:endParaRPr>
          </a:p>
        </p:txBody>
      </p:sp>
    </p:spTree>
    <p:extLst>
      <p:ext uri="{BB962C8B-B14F-4D97-AF65-F5344CB8AC3E}">
        <p14:creationId xmlns:p14="http://schemas.microsoft.com/office/powerpoint/2010/main" val="2666492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42900" y="304800"/>
            <a:ext cx="8382000" cy="474489"/>
          </a:xfrm>
          <a:prstGeom prst="rect">
            <a:avLst/>
          </a:prstGeom>
        </p:spPr>
        <p:txBody>
          <a:bodyPr vert="horz" wrap="square" lIns="0" tIns="12700" rIns="0" bIns="0" rtlCol="0">
            <a:spAutoFit/>
          </a:bodyPr>
          <a:lstStyle/>
          <a:p>
            <a:pPr marL="12700">
              <a:lnSpc>
                <a:spcPct val="100000"/>
              </a:lnSpc>
              <a:spcBef>
                <a:spcPts val="100"/>
              </a:spcBef>
            </a:pPr>
            <a:r>
              <a:rPr sz="3000" b="1" dirty="0" smtClean="0">
                <a:solidFill>
                  <a:schemeClr val="tx1"/>
                </a:solidFill>
                <a:latin typeface="+mn-lt"/>
                <a:cs typeface="Arial" panose="020B0604020202020204" pitchFamily="34" charset="0"/>
              </a:rPr>
              <a:t>N</a:t>
            </a:r>
            <a:r>
              <a:rPr lang="en-US" sz="3000" dirty="0" smtClean="0">
                <a:solidFill>
                  <a:schemeClr val="tx1"/>
                </a:solidFill>
                <a:latin typeface="+mn-lt"/>
                <a:cs typeface="Arial" panose="020B0604020202020204" pitchFamily="34" charset="0"/>
              </a:rPr>
              <a:t>LM Nursing Resources for Standards and Interoperability</a:t>
            </a:r>
            <a:endParaRPr lang="en-US" sz="3000" dirty="0">
              <a:solidFill>
                <a:schemeClr val="tx1"/>
              </a:solidFill>
              <a:latin typeface="+mn-lt"/>
              <a:cs typeface="Arial" panose="020B0604020202020204" pitchFamily="34" charset="0"/>
            </a:endParaRPr>
          </a:p>
        </p:txBody>
      </p:sp>
      <p:sp>
        <p:nvSpPr>
          <p:cNvPr id="6" name="object 6"/>
          <p:cNvSpPr txBox="1"/>
          <p:nvPr/>
        </p:nvSpPr>
        <p:spPr>
          <a:xfrm>
            <a:off x="152400" y="1173226"/>
            <a:ext cx="8763000" cy="5148204"/>
          </a:xfrm>
          <a:prstGeom prst="rect">
            <a:avLst/>
          </a:prstGeom>
        </p:spPr>
        <p:txBody>
          <a:bodyPr vert="horz" wrap="square" lIns="0" tIns="13335" rIns="0" bIns="0" rtlCol="0">
            <a:spAutoFit/>
          </a:bodyPr>
          <a:lstStyle/>
          <a:p>
            <a:pPr marL="12700" indent="-396875" defTabSz="914363">
              <a:spcBef>
                <a:spcPts val="105"/>
              </a:spcBef>
              <a:buClr>
                <a:srgbClr val="EC1C23"/>
              </a:buClr>
              <a:buBlip>
                <a:blip r:embed="rId2"/>
              </a:buBlip>
              <a:tabLst>
                <a:tab pos="354965" algn="l"/>
                <a:tab pos="355600" algn="l"/>
              </a:tabLst>
            </a:pPr>
            <a:r>
              <a:rPr lang="en-US" sz="2400" dirty="0">
                <a:solidFill>
                  <a:srgbClr val="07528F"/>
                </a:solidFill>
                <a:cs typeface="Calibri"/>
              </a:rPr>
              <a:t>Unified Medical Language System (UMLS)</a:t>
            </a:r>
          </a:p>
          <a:p>
            <a:pPr marL="633413" indent="-620713">
              <a:lnSpc>
                <a:spcPct val="100000"/>
              </a:lnSpc>
              <a:spcBef>
                <a:spcPts val="105"/>
              </a:spcBef>
              <a:buClr>
                <a:srgbClr val="EC1C23"/>
              </a:buClr>
              <a:tabLst>
                <a:tab pos="756285" algn="l"/>
              </a:tabLst>
            </a:pPr>
            <a:r>
              <a:rPr lang="en-US" sz="2000" spc="-5" dirty="0">
                <a:solidFill>
                  <a:srgbClr val="07528F"/>
                </a:solidFill>
                <a:latin typeface="Arial"/>
                <a:cs typeface="Calibri"/>
              </a:rPr>
              <a:t>      </a:t>
            </a:r>
            <a:r>
              <a:rPr spc="-5" dirty="0">
                <a:solidFill>
                  <a:srgbClr val="046CB0"/>
                </a:solidFill>
                <a:latin typeface="Arial"/>
                <a:cs typeface="Arial"/>
              </a:rPr>
              <a:t>»</a:t>
            </a:r>
            <a:r>
              <a:rPr lang="en-US" spc="-5" dirty="0">
                <a:solidFill>
                  <a:srgbClr val="046CB0"/>
                </a:solidFill>
                <a:latin typeface="Arial"/>
                <a:cs typeface="Arial"/>
              </a:rPr>
              <a:t> </a:t>
            </a:r>
            <a:r>
              <a:rPr lang="en-US" sz="2000" spc="-5" dirty="0">
                <a:cs typeface="Arial"/>
              </a:rPr>
              <a:t>The UMLS integrates and distributes key terminology, classification and coding standards, and associated resources to promote creation of more effective and interoperable biomedical information systems and services, including electronic health records.</a:t>
            </a:r>
          </a:p>
          <a:p>
            <a:pPr marL="633413" indent="-620713">
              <a:lnSpc>
                <a:spcPct val="100000"/>
              </a:lnSpc>
              <a:spcBef>
                <a:spcPts val="105"/>
              </a:spcBef>
              <a:buClr>
                <a:srgbClr val="EC1C23"/>
              </a:buClr>
              <a:tabLst>
                <a:tab pos="756285" algn="l"/>
              </a:tabLst>
            </a:pPr>
            <a:endParaRPr sz="800" spc="-5" dirty="0">
              <a:cs typeface="Arial"/>
            </a:endParaRPr>
          </a:p>
          <a:p>
            <a:pPr marL="469900">
              <a:lnSpc>
                <a:spcPct val="100000"/>
              </a:lnSpc>
              <a:tabLst>
                <a:tab pos="756285" algn="l"/>
              </a:tabLst>
            </a:pPr>
            <a:r>
              <a:rPr sz="2000" spc="-5" dirty="0">
                <a:solidFill>
                  <a:srgbClr val="046CB0"/>
                </a:solidFill>
                <a:latin typeface="Arial"/>
                <a:cs typeface="Arial"/>
              </a:rPr>
              <a:t>»</a:t>
            </a:r>
            <a:r>
              <a:rPr sz="2000" spc="-5" dirty="0">
                <a:cs typeface="Arial"/>
              </a:rPr>
              <a:t>	</a:t>
            </a:r>
            <a:r>
              <a:rPr lang="en-US" sz="2000" spc="-5" dirty="0">
                <a:cs typeface="Arial"/>
              </a:rPr>
              <a:t>UMLS can be used to: </a:t>
            </a:r>
          </a:p>
          <a:p>
            <a:pPr marL="973138" indent="-503238">
              <a:lnSpc>
                <a:spcPct val="100000"/>
              </a:lnSpc>
              <a:buFont typeface="Arial" panose="020B0604020202020204" pitchFamily="34" charset="0"/>
              <a:buChar char="•"/>
              <a:tabLst>
                <a:tab pos="756285" algn="l"/>
              </a:tabLst>
            </a:pPr>
            <a:r>
              <a:rPr lang="en-US" sz="2000" spc="-5" dirty="0">
                <a:cs typeface="Calibri"/>
              </a:rPr>
              <a:t>Link terms and codes between your doctor, your pharmacy, and your insurance company</a:t>
            </a:r>
          </a:p>
          <a:p>
            <a:pPr marL="755650" indent="-285750">
              <a:lnSpc>
                <a:spcPct val="100000"/>
              </a:lnSpc>
              <a:buFont typeface="Arial" panose="020B0604020202020204" pitchFamily="34" charset="0"/>
              <a:buChar char="•"/>
              <a:tabLst>
                <a:tab pos="756285" algn="l"/>
              </a:tabLst>
            </a:pPr>
            <a:r>
              <a:rPr lang="en-US" sz="2000" spc="-5" dirty="0">
                <a:cs typeface="Calibri"/>
              </a:rPr>
              <a:t>    Coordinate patient care among several departments within a hospital</a:t>
            </a:r>
          </a:p>
          <a:p>
            <a:pPr marL="755650" indent="-285750">
              <a:lnSpc>
                <a:spcPct val="100000"/>
              </a:lnSpc>
              <a:buFont typeface="Arial" panose="020B0604020202020204" pitchFamily="34" charset="0"/>
              <a:buChar char="•"/>
              <a:tabLst>
                <a:tab pos="756285" algn="l"/>
              </a:tabLst>
            </a:pPr>
            <a:r>
              <a:rPr lang="en-US" sz="2000" spc="-5" dirty="0">
                <a:cs typeface="Calibri"/>
              </a:rPr>
              <a:t>    Process texts to extract concepts, relationships, or knowledge</a:t>
            </a:r>
          </a:p>
          <a:p>
            <a:pPr marL="755650" indent="-285750">
              <a:lnSpc>
                <a:spcPct val="100000"/>
              </a:lnSpc>
              <a:buFont typeface="Arial" panose="020B0604020202020204" pitchFamily="34" charset="0"/>
              <a:buChar char="•"/>
              <a:tabLst>
                <a:tab pos="756285" algn="l"/>
              </a:tabLst>
            </a:pPr>
            <a:r>
              <a:rPr lang="en-US" sz="2000" spc="-5" dirty="0">
                <a:cs typeface="Calibri"/>
              </a:rPr>
              <a:t>    Facilitate mapping between terminologies</a:t>
            </a:r>
          </a:p>
          <a:p>
            <a:pPr marL="755650" indent="-285750">
              <a:lnSpc>
                <a:spcPct val="100000"/>
              </a:lnSpc>
              <a:buFont typeface="Arial" panose="020B0604020202020204" pitchFamily="34" charset="0"/>
              <a:buChar char="•"/>
              <a:tabLst>
                <a:tab pos="756285" algn="l"/>
              </a:tabLst>
            </a:pPr>
            <a:r>
              <a:rPr lang="en-US" sz="2000" spc="-5" dirty="0">
                <a:cs typeface="Calibri"/>
              </a:rPr>
              <a:t>    Develop an information retrieval system</a:t>
            </a:r>
          </a:p>
          <a:p>
            <a:pPr marL="755650" indent="-285750">
              <a:lnSpc>
                <a:spcPct val="100000"/>
              </a:lnSpc>
              <a:buFont typeface="Arial" panose="020B0604020202020204" pitchFamily="34" charset="0"/>
              <a:buChar char="•"/>
              <a:tabLst>
                <a:tab pos="756285" algn="l"/>
              </a:tabLst>
            </a:pPr>
            <a:r>
              <a:rPr lang="en-US" sz="2000" spc="-5" dirty="0">
                <a:cs typeface="Calibri"/>
              </a:rPr>
              <a:t>    Extract specific terminologies from the </a:t>
            </a:r>
            <a:r>
              <a:rPr lang="en-US" sz="2000" spc="-5" dirty="0" err="1">
                <a:cs typeface="Calibri"/>
              </a:rPr>
              <a:t>Metathesaurus</a:t>
            </a:r>
            <a:endParaRPr lang="en-US" sz="2000" spc="-5" dirty="0">
              <a:cs typeface="Calibri"/>
            </a:endParaRPr>
          </a:p>
          <a:p>
            <a:pPr marL="755650" indent="-285750">
              <a:lnSpc>
                <a:spcPct val="100000"/>
              </a:lnSpc>
              <a:buFont typeface="Arial" panose="020B0604020202020204" pitchFamily="34" charset="0"/>
              <a:buChar char="•"/>
              <a:tabLst>
                <a:tab pos="756285" algn="l"/>
              </a:tabLst>
            </a:pPr>
            <a:r>
              <a:rPr lang="en-US" sz="2000" spc="-5" dirty="0">
                <a:cs typeface="Calibri"/>
              </a:rPr>
              <a:t>    Create and maintain a local terminology</a:t>
            </a:r>
          </a:p>
          <a:p>
            <a:pPr marL="755650" indent="-285750">
              <a:lnSpc>
                <a:spcPct val="100000"/>
              </a:lnSpc>
              <a:buFont typeface="Arial" panose="020B0604020202020204" pitchFamily="34" charset="0"/>
              <a:buChar char="•"/>
              <a:tabLst>
                <a:tab pos="756285" algn="l"/>
              </a:tabLst>
            </a:pPr>
            <a:r>
              <a:rPr lang="en-US" sz="2000" spc="-5" dirty="0">
                <a:cs typeface="Calibri"/>
              </a:rPr>
              <a:t>    Develop a terminology service</a:t>
            </a:r>
          </a:p>
          <a:p>
            <a:pPr marL="755650" indent="-285750">
              <a:lnSpc>
                <a:spcPct val="100000"/>
              </a:lnSpc>
              <a:buFont typeface="Arial" panose="020B0604020202020204" pitchFamily="34" charset="0"/>
              <a:buChar char="•"/>
              <a:tabLst>
                <a:tab pos="756285" algn="l"/>
              </a:tabLst>
            </a:pPr>
            <a:r>
              <a:rPr lang="en-US" sz="2000" spc="-5" dirty="0">
                <a:cs typeface="Calibri"/>
              </a:rPr>
              <a:t>    Research terminologies or ontologies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5107" y="228600"/>
            <a:ext cx="8531860"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chemeClr val="tx1"/>
                </a:solidFill>
                <a:latin typeface="+mn-lt"/>
                <a:cs typeface="Arial" panose="020B0604020202020204" pitchFamily="34" charset="0"/>
              </a:rPr>
              <a:t>NLM Nursing Resources for Standards and</a:t>
            </a:r>
            <a:r>
              <a:rPr sz="3000" b="1" spc="-130" dirty="0">
                <a:solidFill>
                  <a:schemeClr val="tx1"/>
                </a:solidFill>
                <a:latin typeface="+mn-lt"/>
                <a:cs typeface="Arial" panose="020B0604020202020204" pitchFamily="34" charset="0"/>
              </a:rPr>
              <a:t> </a:t>
            </a:r>
            <a:r>
              <a:rPr sz="3000" b="1" spc="-5" dirty="0">
                <a:solidFill>
                  <a:schemeClr val="tx1"/>
                </a:solidFill>
                <a:latin typeface="+mn-lt"/>
                <a:cs typeface="Arial" panose="020B0604020202020204" pitchFamily="34" charset="0"/>
              </a:rPr>
              <a:t>Interoperability</a:t>
            </a:r>
            <a:endParaRPr sz="3000" b="1" dirty="0">
              <a:solidFill>
                <a:schemeClr val="tx1"/>
              </a:solidFill>
              <a:latin typeface="+mn-lt"/>
              <a:cs typeface="Arial" panose="020B0604020202020204" pitchFamily="34" charset="0"/>
            </a:endParaRPr>
          </a:p>
        </p:txBody>
      </p:sp>
      <p:sp>
        <p:nvSpPr>
          <p:cNvPr id="6" name="object 6"/>
          <p:cNvSpPr txBox="1"/>
          <p:nvPr/>
        </p:nvSpPr>
        <p:spPr>
          <a:xfrm>
            <a:off x="459740" y="1173226"/>
            <a:ext cx="8062595" cy="3499035"/>
          </a:xfrm>
          <a:prstGeom prst="rect">
            <a:avLst/>
          </a:prstGeom>
        </p:spPr>
        <p:txBody>
          <a:bodyPr vert="horz" wrap="square" lIns="0" tIns="13335" rIns="0" bIns="0" rtlCol="0">
            <a:spAutoFit/>
          </a:bodyPr>
          <a:lstStyle/>
          <a:p>
            <a:pPr marL="12700" indent="-396875" defTabSz="914363">
              <a:lnSpc>
                <a:spcPct val="100000"/>
              </a:lnSpc>
              <a:spcBef>
                <a:spcPts val="105"/>
              </a:spcBef>
              <a:buClr>
                <a:srgbClr val="EC1C23"/>
              </a:buClr>
              <a:buBlip>
                <a:blip r:embed="rId2"/>
              </a:buBlip>
              <a:tabLst>
                <a:tab pos="354965" algn="l"/>
                <a:tab pos="355600" algn="l"/>
              </a:tabLst>
            </a:pPr>
            <a:r>
              <a:rPr lang="en-US" sz="2400" dirty="0">
                <a:solidFill>
                  <a:srgbClr val="07528F"/>
                </a:solidFill>
                <a:cs typeface="Calibri"/>
              </a:rPr>
              <a:t>Unified Medical Language System (cont.)</a:t>
            </a:r>
          </a:p>
          <a:p>
            <a:pPr marL="633413" indent="-620713">
              <a:lnSpc>
                <a:spcPct val="100000"/>
              </a:lnSpc>
              <a:spcBef>
                <a:spcPts val="105"/>
              </a:spcBef>
              <a:buClr>
                <a:srgbClr val="EC1C23"/>
              </a:buClr>
              <a:tabLst>
                <a:tab pos="682625" algn="l"/>
              </a:tabLst>
            </a:pPr>
            <a:r>
              <a:rPr lang="en-US" sz="2000" spc="-5" dirty="0">
                <a:solidFill>
                  <a:srgbClr val="07528F"/>
                </a:solidFill>
                <a:latin typeface="Arial"/>
                <a:cs typeface="Calibri"/>
              </a:rPr>
              <a:t>   </a:t>
            </a:r>
            <a:r>
              <a:rPr spc="-5" dirty="0">
                <a:solidFill>
                  <a:srgbClr val="046CB0"/>
                </a:solidFill>
                <a:latin typeface="Arial"/>
                <a:cs typeface="Arial"/>
              </a:rPr>
              <a:t>»</a:t>
            </a:r>
            <a:r>
              <a:rPr lang="en-US" spc="-5" dirty="0">
                <a:solidFill>
                  <a:srgbClr val="046CB0"/>
                </a:solidFill>
                <a:latin typeface="Arial"/>
                <a:cs typeface="Arial"/>
              </a:rPr>
              <a:t> </a:t>
            </a:r>
            <a:r>
              <a:rPr lang="en-US" sz="2000" spc="-5" dirty="0">
                <a:solidFill>
                  <a:srgbClr val="046CB0"/>
                </a:solidFill>
                <a:latin typeface="Arial"/>
                <a:cs typeface="Arial"/>
              </a:rPr>
              <a:t>The three knowledge sources </a:t>
            </a:r>
          </a:p>
          <a:p>
            <a:pPr marL="568325" lvl="1" indent="-342900">
              <a:spcBef>
                <a:spcPts val="105"/>
              </a:spcBef>
              <a:buFont typeface="Arial" panose="020B0604020202020204" pitchFamily="34" charset="0"/>
              <a:buChar char="•"/>
              <a:tabLst>
                <a:tab pos="974725" algn="l"/>
              </a:tabLst>
            </a:pPr>
            <a:r>
              <a:rPr lang="en-US" sz="2000" b="1" spc="-5" dirty="0" err="1">
                <a:cs typeface="Calibri"/>
              </a:rPr>
              <a:t>Metathesaurus</a:t>
            </a:r>
            <a:r>
              <a:rPr lang="en-US" sz="2000" b="1" spc="-5" dirty="0">
                <a:cs typeface="Calibri"/>
              </a:rPr>
              <a:t>: </a:t>
            </a:r>
            <a:r>
              <a:rPr lang="en-US" sz="2000" spc="-5" dirty="0">
                <a:cs typeface="Calibri"/>
              </a:rPr>
              <a:t>Terms and codes from many vocabularies, including CPT, ICD-10-CM, LOINC, </a:t>
            </a:r>
            <a:r>
              <a:rPr lang="en-US" sz="2000" spc="-5" dirty="0" err="1">
                <a:cs typeface="Calibri"/>
              </a:rPr>
              <a:t>MeSH</a:t>
            </a:r>
            <a:r>
              <a:rPr lang="en-US" sz="2000" spc="-5" dirty="0">
                <a:cs typeface="Calibri"/>
              </a:rPr>
              <a:t>, </a:t>
            </a:r>
            <a:r>
              <a:rPr lang="en-US" sz="2000" spc="-5" dirty="0" err="1">
                <a:cs typeface="Calibri"/>
              </a:rPr>
              <a:t>RxNorm</a:t>
            </a:r>
            <a:r>
              <a:rPr lang="en-US" sz="2000" spc="-5" dirty="0">
                <a:cs typeface="Calibri"/>
              </a:rPr>
              <a:t>, and SNOMED CT. Hierarchies, definitions, and other relationships and attributes.</a:t>
            </a:r>
          </a:p>
          <a:p>
            <a:pPr marL="568325" indent="-342900">
              <a:buFont typeface="Arial" panose="020B0604020202020204" pitchFamily="34" charset="0"/>
              <a:buChar char="•"/>
              <a:tabLst>
                <a:tab pos="974725" algn="l"/>
              </a:tabLst>
            </a:pPr>
            <a:r>
              <a:rPr lang="en-US" sz="2000" b="1" spc="-5" dirty="0">
                <a:cs typeface="Calibri"/>
              </a:rPr>
              <a:t> Semantic Network</a:t>
            </a:r>
            <a:r>
              <a:rPr lang="en-US" sz="2000" spc="-5" dirty="0">
                <a:cs typeface="Calibri"/>
              </a:rPr>
              <a:t>: Broad categories (semantic types) and their relationships (semantic relations).</a:t>
            </a:r>
          </a:p>
          <a:p>
            <a:pPr marL="568325" indent="-342900">
              <a:buFont typeface="Arial" panose="020B0604020202020204" pitchFamily="34" charset="0"/>
              <a:buChar char="•"/>
              <a:tabLst>
                <a:tab pos="974725" algn="l"/>
              </a:tabLst>
            </a:pPr>
            <a:r>
              <a:rPr lang="en-US" sz="2000" spc="-5" dirty="0">
                <a:cs typeface="Calibri"/>
              </a:rPr>
              <a:t> </a:t>
            </a:r>
            <a:r>
              <a:rPr lang="en-US" sz="2000" b="1" spc="-5" dirty="0">
                <a:cs typeface="Calibri"/>
              </a:rPr>
              <a:t>SPECIALIST Lexicon and Lexical Tools</a:t>
            </a:r>
            <a:r>
              <a:rPr lang="en-US" sz="2000" spc="-5" dirty="0">
                <a:cs typeface="Calibri"/>
              </a:rPr>
              <a:t>: A large syntactic lexicon of biomedical and general English and tools for normalizing strings, generating lexical variants, and creating indexes.</a:t>
            </a:r>
          </a:p>
          <a:p>
            <a:pPr marL="682625" lvl="2">
              <a:spcBef>
                <a:spcPts val="105"/>
              </a:spcBef>
              <a:buClr>
                <a:srgbClr val="EC1C23"/>
              </a:buClr>
              <a:tabLst>
                <a:tab pos="756285" algn="l"/>
              </a:tabLst>
            </a:pPr>
            <a:endParaRPr lang="en-US" sz="2000" spc="-5" dirty="0">
              <a:cs typeface="Calibri"/>
            </a:endParaRPr>
          </a:p>
        </p:txBody>
      </p:sp>
    </p:spTree>
    <p:extLst>
      <p:ext uri="{BB962C8B-B14F-4D97-AF65-F5344CB8AC3E}">
        <p14:creationId xmlns:p14="http://schemas.microsoft.com/office/powerpoint/2010/main" val="27007651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95400" y="6477000"/>
            <a:ext cx="8153400" cy="518091"/>
          </a:xfrm>
          <a:prstGeom prst="rect">
            <a:avLst/>
          </a:prstGeom>
        </p:spPr>
        <p:txBody>
          <a:bodyPr vert="horz" wrap="square" lIns="0" tIns="12700" rIns="0" bIns="0" rtlCol="0">
            <a:spAutoFit/>
          </a:bodyPr>
          <a:lstStyle/>
          <a:p>
            <a:pPr marL="12700" algn="ctr">
              <a:lnSpc>
                <a:spcPct val="100000"/>
              </a:lnSpc>
              <a:spcBef>
                <a:spcPts val="100"/>
              </a:spcBef>
            </a:pPr>
            <a:r>
              <a:rPr lang="en-US" sz="1600" spc="-10" dirty="0">
                <a:solidFill>
                  <a:srgbClr val="3B3B3A"/>
                </a:solidFill>
                <a:cs typeface="Calibri"/>
                <a:hlinkClick r:id="rId3"/>
              </a:rPr>
              <a:t>https://www.nlm.nih.gov/research/umls/Snomed/nursing_terminology_resources.html</a:t>
            </a:r>
            <a:endParaRPr lang="en-US" sz="1600" spc="-10" dirty="0">
              <a:solidFill>
                <a:srgbClr val="3B3B3A"/>
              </a:solidFill>
              <a:cs typeface="Calibri"/>
            </a:endParaRPr>
          </a:p>
          <a:p>
            <a:pPr marL="12700" algn="ctr">
              <a:lnSpc>
                <a:spcPct val="100000"/>
              </a:lnSpc>
              <a:spcBef>
                <a:spcPts val="100"/>
              </a:spcBef>
            </a:pPr>
            <a:endParaRPr sz="1600" dirty="0">
              <a:latin typeface="Calibri"/>
              <a:cs typeface="Calibri"/>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3344" t="6416" r="2184" b="597"/>
          <a:stretch/>
        </p:blipFill>
        <p:spPr>
          <a:xfrm>
            <a:off x="363728" y="874069"/>
            <a:ext cx="8364728" cy="5602931"/>
          </a:xfrm>
          <a:prstGeom prst="rect">
            <a:avLst/>
          </a:prstGeom>
        </p:spPr>
      </p:pic>
      <p:sp>
        <p:nvSpPr>
          <p:cNvPr id="7" name="Rectangle 6"/>
          <p:cNvSpPr/>
          <p:nvPr/>
        </p:nvSpPr>
        <p:spPr>
          <a:xfrm>
            <a:off x="-76200" y="78979"/>
            <a:ext cx="9525000" cy="553998"/>
          </a:xfrm>
          <a:prstGeom prst="rect">
            <a:avLst/>
          </a:prstGeom>
        </p:spPr>
        <p:txBody>
          <a:bodyPr wrap="square">
            <a:spAutoFit/>
          </a:bodyPr>
          <a:lstStyle/>
          <a:p>
            <a:pPr algn="ctr"/>
            <a:r>
              <a:rPr lang="en-US" sz="3000" b="1" spc="-100" dirty="0">
                <a:cs typeface="Arial" panose="020B0604020202020204" pitchFamily="34" charset="0"/>
              </a:rPr>
              <a:t>NLM Nursing Resources for Standards </a:t>
            </a:r>
            <a:r>
              <a:rPr lang="en-US" sz="3000" b="1" spc="-100" dirty="0" smtClean="0">
                <a:cs typeface="Arial" panose="020B0604020202020204" pitchFamily="34" charset="0"/>
              </a:rPr>
              <a:t>and Interoperability</a:t>
            </a:r>
            <a:endParaRPr lang="en-US" sz="3000" spc="-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133600" y="326961"/>
            <a:ext cx="6816725" cy="84296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230060" y="27241"/>
            <a:ext cx="1857375"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a:spLocks noGrp="1"/>
          </p:cNvSpPr>
          <p:nvPr>
            <p:ph type="title" idx="4294967295"/>
          </p:nvPr>
        </p:nvSpPr>
        <p:spPr>
          <a:xfrm>
            <a:off x="493268" y="2525394"/>
            <a:ext cx="133096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3B3B3A"/>
                </a:solidFill>
                <a:latin typeface="Calibri"/>
                <a:cs typeface="Calibri"/>
              </a:rPr>
              <a:t>Purpose:</a:t>
            </a:r>
            <a:endParaRPr sz="2800">
              <a:latin typeface="Calibri"/>
              <a:cs typeface="Calibri"/>
            </a:endParaRPr>
          </a:p>
        </p:txBody>
      </p:sp>
      <p:sp>
        <p:nvSpPr>
          <p:cNvPr id="8" name="object 8"/>
          <p:cNvSpPr txBox="1"/>
          <p:nvPr/>
        </p:nvSpPr>
        <p:spPr>
          <a:xfrm>
            <a:off x="786790" y="1499361"/>
            <a:ext cx="7460615" cy="1123315"/>
          </a:xfrm>
          <a:prstGeom prst="rect">
            <a:avLst/>
          </a:prstGeom>
        </p:spPr>
        <p:txBody>
          <a:bodyPr vert="horz" wrap="square" lIns="0" tIns="12700" rIns="0" bIns="0" rtlCol="0">
            <a:spAutoFit/>
          </a:bodyPr>
          <a:lstStyle/>
          <a:p>
            <a:pPr marL="12700" marR="5080" indent="61594" algn="ctr">
              <a:lnSpc>
                <a:spcPct val="100000"/>
              </a:lnSpc>
              <a:spcBef>
                <a:spcPts val="100"/>
              </a:spcBef>
            </a:pPr>
            <a:r>
              <a:rPr sz="2400" b="1" spc="-5" dirty="0">
                <a:solidFill>
                  <a:srgbClr val="3B3B3A"/>
                </a:solidFill>
                <a:latin typeface="Calibri"/>
                <a:cs typeface="Calibri"/>
              </a:rPr>
              <a:t>Inclusion </a:t>
            </a:r>
            <a:r>
              <a:rPr sz="2400" b="1" dirty="0">
                <a:solidFill>
                  <a:srgbClr val="3B3B3A"/>
                </a:solidFill>
                <a:latin typeface="Calibri"/>
                <a:cs typeface="Calibri"/>
              </a:rPr>
              <a:t>of </a:t>
            </a:r>
            <a:r>
              <a:rPr sz="2400" b="1" spc="-15" dirty="0">
                <a:solidFill>
                  <a:srgbClr val="3B3B3A"/>
                </a:solidFill>
                <a:latin typeface="Calibri"/>
                <a:cs typeface="Calibri"/>
              </a:rPr>
              <a:t>Recognized </a:t>
            </a:r>
            <a:r>
              <a:rPr sz="2400" b="1" spc="-20" dirty="0">
                <a:solidFill>
                  <a:srgbClr val="3B3B3A"/>
                </a:solidFill>
                <a:latin typeface="Calibri"/>
                <a:cs typeface="Calibri"/>
              </a:rPr>
              <a:t>Terminologies </a:t>
            </a:r>
            <a:r>
              <a:rPr sz="2400" b="1" spc="-5" dirty="0">
                <a:solidFill>
                  <a:srgbClr val="3B3B3A"/>
                </a:solidFill>
                <a:latin typeface="Calibri"/>
                <a:cs typeface="Calibri"/>
              </a:rPr>
              <a:t>Supporting Nursing  </a:t>
            </a:r>
            <a:r>
              <a:rPr sz="2400" b="1" spc="-10" dirty="0">
                <a:solidFill>
                  <a:srgbClr val="3B3B3A"/>
                </a:solidFill>
                <a:latin typeface="Calibri"/>
                <a:cs typeface="Calibri"/>
              </a:rPr>
              <a:t>Practice </a:t>
            </a:r>
            <a:r>
              <a:rPr sz="2400" b="1" spc="-5" dirty="0">
                <a:solidFill>
                  <a:srgbClr val="3B3B3A"/>
                </a:solidFill>
                <a:latin typeface="Calibri"/>
                <a:cs typeface="Calibri"/>
              </a:rPr>
              <a:t>within Electronic Health </a:t>
            </a:r>
            <a:r>
              <a:rPr sz="2400" b="1" spc="-10" dirty="0">
                <a:solidFill>
                  <a:srgbClr val="3B3B3A"/>
                </a:solidFill>
                <a:latin typeface="Calibri"/>
                <a:cs typeface="Calibri"/>
              </a:rPr>
              <a:t>Records </a:t>
            </a:r>
            <a:r>
              <a:rPr sz="2400" b="1" dirty="0">
                <a:solidFill>
                  <a:srgbClr val="3B3B3A"/>
                </a:solidFill>
                <a:latin typeface="Calibri"/>
                <a:cs typeface="Calibri"/>
              </a:rPr>
              <a:t>and </a:t>
            </a:r>
            <a:r>
              <a:rPr sz="2400" b="1" spc="-5" dirty="0">
                <a:solidFill>
                  <a:srgbClr val="3B3B3A"/>
                </a:solidFill>
                <a:latin typeface="Calibri"/>
                <a:cs typeface="Calibri"/>
              </a:rPr>
              <a:t>Other </a:t>
            </a:r>
            <a:r>
              <a:rPr sz="2400" b="1" dirty="0">
                <a:solidFill>
                  <a:srgbClr val="3B3B3A"/>
                </a:solidFill>
                <a:latin typeface="Calibri"/>
                <a:cs typeface="Calibri"/>
              </a:rPr>
              <a:t>Health  </a:t>
            </a:r>
            <a:r>
              <a:rPr sz="2400" b="1" spc="-10" dirty="0">
                <a:solidFill>
                  <a:srgbClr val="3B3B3A"/>
                </a:solidFill>
                <a:latin typeface="Calibri"/>
                <a:cs typeface="Calibri"/>
              </a:rPr>
              <a:t>Information </a:t>
            </a:r>
            <a:r>
              <a:rPr sz="2400" b="1" spc="-25" dirty="0">
                <a:solidFill>
                  <a:srgbClr val="3B3B3A"/>
                </a:solidFill>
                <a:latin typeface="Calibri"/>
                <a:cs typeface="Calibri"/>
              </a:rPr>
              <a:t>Technology</a:t>
            </a:r>
            <a:r>
              <a:rPr sz="2400" b="1" spc="-40" dirty="0">
                <a:solidFill>
                  <a:srgbClr val="3B3B3A"/>
                </a:solidFill>
                <a:latin typeface="Calibri"/>
                <a:cs typeface="Calibri"/>
              </a:rPr>
              <a:t> </a:t>
            </a:r>
            <a:r>
              <a:rPr sz="2400" b="1" spc="-5" dirty="0">
                <a:solidFill>
                  <a:srgbClr val="3B3B3A"/>
                </a:solidFill>
                <a:latin typeface="Calibri"/>
                <a:cs typeface="Calibri"/>
              </a:rPr>
              <a:t>Solutions</a:t>
            </a:r>
            <a:endParaRPr sz="2400">
              <a:latin typeface="Calibri"/>
              <a:cs typeface="Calibri"/>
            </a:endParaRPr>
          </a:p>
        </p:txBody>
      </p:sp>
      <p:sp>
        <p:nvSpPr>
          <p:cNvPr id="9" name="object 9"/>
          <p:cNvSpPr txBox="1"/>
          <p:nvPr/>
        </p:nvSpPr>
        <p:spPr>
          <a:xfrm>
            <a:off x="464616" y="2952114"/>
            <a:ext cx="8164830" cy="3251531"/>
          </a:xfrm>
          <a:prstGeom prst="rect">
            <a:avLst/>
          </a:prstGeom>
        </p:spPr>
        <p:txBody>
          <a:bodyPr vert="horz" wrap="square" lIns="0" tIns="12065" rIns="0" bIns="0" rtlCol="0">
            <a:spAutoFit/>
          </a:bodyPr>
          <a:lstStyle/>
          <a:p>
            <a:pPr marL="282575" indent="-241300">
              <a:lnSpc>
                <a:spcPct val="100000"/>
              </a:lnSpc>
              <a:spcBef>
                <a:spcPts val="95"/>
              </a:spcBef>
              <a:buFont typeface="Arial"/>
              <a:buChar char="•"/>
              <a:tabLst>
                <a:tab pos="245745" algn="l"/>
              </a:tabLst>
            </a:pPr>
            <a:r>
              <a:rPr lang="en-US" sz="2800" spc="-10" dirty="0">
                <a:solidFill>
                  <a:srgbClr val="3B3B3A"/>
                </a:solidFill>
                <a:latin typeface="Calibri"/>
                <a:cs typeface="Calibri"/>
              </a:rPr>
              <a:t> </a:t>
            </a:r>
            <a:r>
              <a:rPr sz="2800" spc="-10" dirty="0">
                <a:solidFill>
                  <a:srgbClr val="3B3B3A"/>
                </a:solidFill>
                <a:latin typeface="Calibri"/>
                <a:cs typeface="Calibri"/>
              </a:rPr>
              <a:t>Support </a:t>
            </a:r>
            <a:r>
              <a:rPr sz="2800" spc="-25" dirty="0">
                <a:solidFill>
                  <a:srgbClr val="3B3B3A"/>
                </a:solidFill>
                <a:latin typeface="Calibri"/>
                <a:cs typeface="Calibri"/>
              </a:rPr>
              <a:t>for </a:t>
            </a:r>
            <a:r>
              <a:rPr sz="2800" spc="-5" dirty="0">
                <a:solidFill>
                  <a:srgbClr val="3B3B3A"/>
                </a:solidFill>
                <a:latin typeface="Calibri"/>
                <a:cs typeface="Calibri"/>
              </a:rPr>
              <a:t>the </a:t>
            </a:r>
            <a:r>
              <a:rPr sz="2800" spc="-10" dirty="0">
                <a:solidFill>
                  <a:srgbClr val="3B3B3A"/>
                </a:solidFill>
                <a:latin typeface="Calibri"/>
                <a:cs typeface="Calibri"/>
              </a:rPr>
              <a:t>use </a:t>
            </a:r>
            <a:r>
              <a:rPr sz="2800" spc="-5" dirty="0">
                <a:solidFill>
                  <a:srgbClr val="3B3B3A"/>
                </a:solidFill>
                <a:latin typeface="Calibri"/>
                <a:cs typeface="Calibri"/>
              </a:rPr>
              <a:t>of </a:t>
            </a:r>
            <a:r>
              <a:rPr sz="2800" spc="-20" dirty="0">
                <a:solidFill>
                  <a:srgbClr val="3B3B3A"/>
                </a:solidFill>
                <a:latin typeface="Calibri"/>
                <a:cs typeface="Calibri"/>
              </a:rPr>
              <a:t>recognized</a:t>
            </a:r>
            <a:r>
              <a:rPr sz="2800" spc="90" dirty="0">
                <a:solidFill>
                  <a:srgbClr val="3B3B3A"/>
                </a:solidFill>
                <a:latin typeface="Calibri"/>
                <a:cs typeface="Calibri"/>
              </a:rPr>
              <a:t> </a:t>
            </a:r>
            <a:r>
              <a:rPr sz="2800" spc="-10" dirty="0">
                <a:solidFill>
                  <a:srgbClr val="3B3B3A"/>
                </a:solidFill>
                <a:latin typeface="Calibri"/>
                <a:cs typeface="Calibri"/>
              </a:rPr>
              <a:t>terminologies</a:t>
            </a:r>
            <a:endParaRPr sz="2800" dirty="0">
              <a:latin typeface="Calibri"/>
              <a:cs typeface="Calibri"/>
            </a:endParaRPr>
          </a:p>
          <a:p>
            <a:pPr marL="282575" indent="115888">
              <a:lnSpc>
                <a:spcPct val="100000"/>
              </a:lnSpc>
            </a:pPr>
            <a:r>
              <a:rPr sz="2800" spc="-10" dirty="0">
                <a:solidFill>
                  <a:srgbClr val="3B3B3A"/>
                </a:solidFill>
                <a:latin typeface="Calibri"/>
                <a:cs typeface="Calibri"/>
              </a:rPr>
              <a:t>supporting </a:t>
            </a:r>
            <a:r>
              <a:rPr sz="2800" spc="-15" dirty="0">
                <a:solidFill>
                  <a:srgbClr val="3B3B3A"/>
                </a:solidFill>
                <a:latin typeface="Calibri"/>
                <a:cs typeface="Calibri"/>
              </a:rPr>
              <a:t>nursing</a:t>
            </a:r>
            <a:r>
              <a:rPr sz="2800" spc="80" dirty="0">
                <a:solidFill>
                  <a:srgbClr val="3B3B3A"/>
                </a:solidFill>
                <a:latin typeface="Calibri"/>
                <a:cs typeface="Calibri"/>
              </a:rPr>
              <a:t> </a:t>
            </a:r>
            <a:r>
              <a:rPr sz="2800" spc="-15" dirty="0">
                <a:solidFill>
                  <a:srgbClr val="3B3B3A"/>
                </a:solidFill>
                <a:latin typeface="Calibri"/>
                <a:cs typeface="Calibri"/>
              </a:rPr>
              <a:t>practice</a:t>
            </a:r>
            <a:endParaRPr sz="2800" dirty="0">
              <a:latin typeface="Calibri"/>
              <a:cs typeface="Calibri"/>
            </a:endParaRPr>
          </a:p>
          <a:p>
            <a:pPr marL="282575" marR="205104" indent="-241300">
              <a:lnSpc>
                <a:spcPct val="100000"/>
              </a:lnSpc>
              <a:buFont typeface="Arial"/>
              <a:buChar char="•"/>
              <a:tabLst>
                <a:tab pos="166370" algn="l"/>
              </a:tabLst>
            </a:pPr>
            <a:r>
              <a:rPr lang="en-US" sz="2800" spc="-20" dirty="0">
                <a:solidFill>
                  <a:srgbClr val="3B3B3A"/>
                </a:solidFill>
                <a:latin typeface="Calibri"/>
                <a:cs typeface="Calibri"/>
              </a:rPr>
              <a:t> </a:t>
            </a:r>
            <a:r>
              <a:rPr sz="2800" spc="-20" dirty="0">
                <a:solidFill>
                  <a:srgbClr val="3B3B3A"/>
                </a:solidFill>
                <a:latin typeface="Calibri"/>
                <a:cs typeface="Calibri"/>
              </a:rPr>
              <a:t>Promote integration </a:t>
            </a:r>
            <a:r>
              <a:rPr sz="2800" spc="-5" dirty="0">
                <a:solidFill>
                  <a:srgbClr val="3B3B3A"/>
                </a:solidFill>
                <a:latin typeface="Calibri"/>
                <a:cs typeface="Calibri"/>
              </a:rPr>
              <a:t>of </a:t>
            </a:r>
            <a:r>
              <a:rPr sz="2800" spc="-10" dirty="0">
                <a:solidFill>
                  <a:srgbClr val="3B3B3A"/>
                </a:solidFill>
                <a:latin typeface="Calibri"/>
                <a:cs typeface="Calibri"/>
              </a:rPr>
              <a:t>terminologies </a:t>
            </a:r>
            <a:r>
              <a:rPr sz="2800" spc="-20" dirty="0">
                <a:solidFill>
                  <a:srgbClr val="3B3B3A"/>
                </a:solidFill>
                <a:latin typeface="Calibri"/>
                <a:cs typeface="Calibri"/>
              </a:rPr>
              <a:t>into </a:t>
            </a:r>
            <a:r>
              <a:rPr sz="2800" spc="-15" dirty="0">
                <a:solidFill>
                  <a:srgbClr val="3B3B3A"/>
                </a:solidFill>
                <a:latin typeface="Calibri"/>
                <a:cs typeface="Calibri"/>
              </a:rPr>
              <a:t>information  </a:t>
            </a:r>
            <a:r>
              <a:rPr sz="2800" spc="-5" dirty="0">
                <a:solidFill>
                  <a:srgbClr val="3B3B3A"/>
                </a:solidFill>
                <a:latin typeface="Calibri"/>
                <a:cs typeface="Calibri"/>
              </a:rPr>
              <a:t>technology</a:t>
            </a:r>
            <a:r>
              <a:rPr sz="2800" dirty="0">
                <a:solidFill>
                  <a:srgbClr val="3B3B3A"/>
                </a:solidFill>
                <a:latin typeface="Calibri"/>
                <a:cs typeface="Calibri"/>
              </a:rPr>
              <a:t> </a:t>
            </a:r>
            <a:r>
              <a:rPr sz="2800" spc="-10" dirty="0">
                <a:solidFill>
                  <a:srgbClr val="3B3B3A"/>
                </a:solidFill>
                <a:latin typeface="Calibri"/>
                <a:cs typeface="Calibri"/>
              </a:rPr>
              <a:t>solutions</a:t>
            </a:r>
            <a:endParaRPr sz="2800" dirty="0">
              <a:latin typeface="Calibri"/>
              <a:cs typeface="Calibri"/>
            </a:endParaRPr>
          </a:p>
          <a:p>
            <a:pPr marL="282575" marR="260350" indent="-241300">
              <a:lnSpc>
                <a:spcPct val="100000"/>
              </a:lnSpc>
              <a:buFont typeface="Arial"/>
              <a:buChar char="•"/>
              <a:tabLst>
                <a:tab pos="166370" algn="l"/>
              </a:tabLst>
            </a:pPr>
            <a:r>
              <a:rPr lang="en-US" sz="2800" spc="-25" dirty="0">
                <a:solidFill>
                  <a:srgbClr val="3B3B3A"/>
                </a:solidFill>
                <a:latin typeface="Calibri"/>
                <a:cs typeface="Calibri"/>
              </a:rPr>
              <a:t> </a:t>
            </a:r>
            <a:r>
              <a:rPr sz="2800" spc="-25" dirty="0">
                <a:solidFill>
                  <a:srgbClr val="3B3B3A"/>
                </a:solidFill>
                <a:latin typeface="Calibri"/>
                <a:cs typeface="Calibri"/>
              </a:rPr>
              <a:t>Facilitate </a:t>
            </a:r>
            <a:r>
              <a:rPr sz="2800" spc="-20" dirty="0">
                <a:solidFill>
                  <a:srgbClr val="3B3B3A"/>
                </a:solidFill>
                <a:latin typeface="Calibri"/>
                <a:cs typeface="Calibri"/>
              </a:rPr>
              <a:t>interoperability </a:t>
            </a:r>
            <a:r>
              <a:rPr sz="2800" spc="-10" dirty="0">
                <a:solidFill>
                  <a:srgbClr val="3B3B3A"/>
                </a:solidFill>
                <a:latin typeface="Calibri"/>
                <a:cs typeface="Calibri"/>
              </a:rPr>
              <a:t>between </a:t>
            </a:r>
            <a:r>
              <a:rPr sz="2800" spc="-25" dirty="0">
                <a:solidFill>
                  <a:srgbClr val="3B3B3A"/>
                </a:solidFill>
                <a:latin typeface="Calibri"/>
                <a:cs typeface="Calibri"/>
              </a:rPr>
              <a:t>different </a:t>
            </a:r>
            <a:r>
              <a:rPr sz="2800" spc="-10" dirty="0">
                <a:solidFill>
                  <a:srgbClr val="3B3B3A"/>
                </a:solidFill>
                <a:latin typeface="Calibri"/>
                <a:cs typeface="Calibri"/>
              </a:rPr>
              <a:t>concepts,  nomenclatures, and </a:t>
            </a:r>
            <a:r>
              <a:rPr sz="2800" spc="-15" dirty="0">
                <a:solidFill>
                  <a:srgbClr val="3B3B3A"/>
                </a:solidFill>
                <a:latin typeface="Calibri"/>
                <a:cs typeface="Calibri"/>
              </a:rPr>
              <a:t>information</a:t>
            </a:r>
            <a:r>
              <a:rPr sz="2800" spc="55" dirty="0">
                <a:solidFill>
                  <a:srgbClr val="3B3B3A"/>
                </a:solidFill>
                <a:latin typeface="Calibri"/>
                <a:cs typeface="Calibri"/>
              </a:rPr>
              <a:t> </a:t>
            </a:r>
            <a:r>
              <a:rPr sz="2800" spc="-25" dirty="0">
                <a:solidFill>
                  <a:srgbClr val="3B3B3A"/>
                </a:solidFill>
                <a:latin typeface="Calibri"/>
                <a:cs typeface="Calibri"/>
              </a:rPr>
              <a:t>systems</a:t>
            </a:r>
            <a:endParaRPr sz="2800" dirty="0">
              <a:latin typeface="Calibri"/>
              <a:cs typeface="Calibri"/>
            </a:endParaRPr>
          </a:p>
          <a:p>
            <a:pPr marL="12700" marR="5080" algn="ctr">
              <a:lnSpc>
                <a:spcPts val="1680"/>
              </a:lnSpc>
              <a:spcBef>
                <a:spcPts val="30"/>
              </a:spcBef>
            </a:pPr>
            <a:r>
              <a:rPr lang="en-US" sz="1400" spc="-5" dirty="0">
                <a:solidFill>
                  <a:srgbClr val="3B3B3A"/>
                </a:solidFill>
                <a:cs typeface="Calibri"/>
                <a:hlinkClick r:id="rId5"/>
              </a:rPr>
              <a:t>(https://www.nursingworld.org/practice-policy/nursing-excellence/official-position-statements/id/Inclusion-of-Recognized-Terminologies-Supporting-Nursing-Practice-within-Electronic-Health-Records/</a:t>
            </a:r>
            <a:r>
              <a:rPr lang="en-US" sz="1400" spc="-5" dirty="0">
                <a:solidFill>
                  <a:srgbClr val="3B3B3A"/>
                </a:solidFill>
                <a:cs typeface="Calibri"/>
              </a:rPr>
              <a:t>)</a:t>
            </a:r>
          </a:p>
          <a:p>
            <a:pPr marL="12700" marR="5080">
              <a:lnSpc>
                <a:spcPts val="1680"/>
              </a:lnSpc>
              <a:spcBef>
                <a:spcPts val="30"/>
              </a:spcBef>
            </a:pPr>
            <a:endParaRPr sz="1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209800" y="276384"/>
            <a:ext cx="6816725" cy="8429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319845" y="16560"/>
            <a:ext cx="1857375"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3B3B3A"/>
                </a:solidFill>
                <a:latin typeface="Calibri"/>
                <a:cs typeface="Calibri"/>
              </a:rPr>
              <a:t>4. </a:t>
            </a:r>
            <a:endParaRPr sz="2800" dirty="0">
              <a:latin typeface="Calibri"/>
              <a:cs typeface="Calibri"/>
            </a:endParaRPr>
          </a:p>
        </p:txBody>
      </p:sp>
      <p:sp>
        <p:nvSpPr>
          <p:cNvPr id="10" name="object 10"/>
          <p:cNvSpPr txBox="1"/>
          <p:nvPr/>
        </p:nvSpPr>
        <p:spPr>
          <a:xfrm>
            <a:off x="609600" y="1274278"/>
            <a:ext cx="7460615" cy="1123315"/>
          </a:xfrm>
          <a:prstGeom prst="rect">
            <a:avLst/>
          </a:prstGeom>
        </p:spPr>
        <p:txBody>
          <a:bodyPr vert="horz" wrap="square" lIns="0" tIns="12700" rIns="0" bIns="0" rtlCol="0">
            <a:spAutoFit/>
          </a:bodyPr>
          <a:lstStyle/>
          <a:p>
            <a:pPr marL="12700" marR="5080" indent="61594" algn="ctr">
              <a:lnSpc>
                <a:spcPct val="100000"/>
              </a:lnSpc>
              <a:spcBef>
                <a:spcPts val="100"/>
              </a:spcBef>
            </a:pPr>
            <a:r>
              <a:rPr sz="2400" b="1" spc="-5" dirty="0">
                <a:solidFill>
                  <a:srgbClr val="3B3B3A"/>
                </a:solidFill>
                <a:latin typeface="Calibri"/>
                <a:cs typeface="Calibri"/>
              </a:rPr>
              <a:t>Inclusion </a:t>
            </a:r>
            <a:r>
              <a:rPr sz="2400" b="1" dirty="0">
                <a:solidFill>
                  <a:srgbClr val="3B3B3A"/>
                </a:solidFill>
                <a:latin typeface="Calibri"/>
                <a:cs typeface="Calibri"/>
              </a:rPr>
              <a:t>of </a:t>
            </a:r>
            <a:r>
              <a:rPr sz="2400" b="1" spc="-15" dirty="0">
                <a:solidFill>
                  <a:srgbClr val="3B3B3A"/>
                </a:solidFill>
                <a:latin typeface="Calibri"/>
                <a:cs typeface="Calibri"/>
              </a:rPr>
              <a:t>Recognized </a:t>
            </a:r>
            <a:r>
              <a:rPr sz="2400" b="1" spc="-20" dirty="0">
                <a:solidFill>
                  <a:srgbClr val="3B3B3A"/>
                </a:solidFill>
                <a:latin typeface="Calibri"/>
                <a:cs typeface="Calibri"/>
              </a:rPr>
              <a:t>Terminologies </a:t>
            </a:r>
            <a:r>
              <a:rPr sz="2400" b="1" spc="-5" dirty="0">
                <a:solidFill>
                  <a:srgbClr val="3B3B3A"/>
                </a:solidFill>
                <a:latin typeface="Calibri"/>
                <a:cs typeface="Calibri"/>
              </a:rPr>
              <a:t>Supporting Nursing  </a:t>
            </a:r>
            <a:r>
              <a:rPr sz="2400" b="1" spc="-10" dirty="0">
                <a:solidFill>
                  <a:srgbClr val="3B3B3A"/>
                </a:solidFill>
                <a:latin typeface="Calibri"/>
                <a:cs typeface="Calibri"/>
              </a:rPr>
              <a:t>Practice </a:t>
            </a:r>
            <a:r>
              <a:rPr sz="2400" b="1" spc="-5" dirty="0">
                <a:solidFill>
                  <a:srgbClr val="3B3B3A"/>
                </a:solidFill>
                <a:latin typeface="Calibri"/>
                <a:cs typeface="Calibri"/>
              </a:rPr>
              <a:t>within Electronic Health </a:t>
            </a:r>
            <a:r>
              <a:rPr sz="2400" b="1" spc="-10" dirty="0">
                <a:solidFill>
                  <a:srgbClr val="3B3B3A"/>
                </a:solidFill>
                <a:latin typeface="Calibri"/>
                <a:cs typeface="Calibri"/>
              </a:rPr>
              <a:t>Records </a:t>
            </a:r>
            <a:r>
              <a:rPr sz="2400" b="1" dirty="0">
                <a:solidFill>
                  <a:srgbClr val="3B3B3A"/>
                </a:solidFill>
                <a:latin typeface="Calibri"/>
                <a:cs typeface="Calibri"/>
              </a:rPr>
              <a:t>and </a:t>
            </a:r>
            <a:r>
              <a:rPr sz="2400" b="1" spc="-5" dirty="0">
                <a:solidFill>
                  <a:srgbClr val="3B3B3A"/>
                </a:solidFill>
                <a:latin typeface="Calibri"/>
                <a:cs typeface="Calibri"/>
              </a:rPr>
              <a:t>Other </a:t>
            </a:r>
            <a:r>
              <a:rPr sz="2400" b="1" dirty="0">
                <a:solidFill>
                  <a:srgbClr val="3B3B3A"/>
                </a:solidFill>
                <a:latin typeface="Calibri"/>
                <a:cs typeface="Calibri"/>
              </a:rPr>
              <a:t>Health  </a:t>
            </a:r>
            <a:r>
              <a:rPr sz="2400" b="1" spc="-10" dirty="0">
                <a:solidFill>
                  <a:srgbClr val="3B3B3A"/>
                </a:solidFill>
                <a:latin typeface="Calibri"/>
                <a:cs typeface="Calibri"/>
              </a:rPr>
              <a:t>Information </a:t>
            </a:r>
            <a:r>
              <a:rPr sz="2400" b="1" spc="-25" dirty="0">
                <a:solidFill>
                  <a:srgbClr val="3B3B3A"/>
                </a:solidFill>
                <a:latin typeface="Calibri"/>
                <a:cs typeface="Calibri"/>
              </a:rPr>
              <a:t>Technology</a:t>
            </a:r>
            <a:r>
              <a:rPr sz="2400" b="1" spc="-40" dirty="0">
                <a:solidFill>
                  <a:srgbClr val="3B3B3A"/>
                </a:solidFill>
                <a:latin typeface="Calibri"/>
                <a:cs typeface="Calibri"/>
              </a:rPr>
              <a:t> </a:t>
            </a:r>
            <a:r>
              <a:rPr sz="2400" b="1" spc="-5" dirty="0">
                <a:solidFill>
                  <a:srgbClr val="3B3B3A"/>
                </a:solidFill>
                <a:latin typeface="Calibri"/>
                <a:cs typeface="Calibri"/>
              </a:rPr>
              <a:t>Solutions</a:t>
            </a:r>
            <a:endParaRPr sz="2400" dirty="0">
              <a:latin typeface="Calibri"/>
              <a:cs typeface="Calibri"/>
            </a:endParaRPr>
          </a:p>
        </p:txBody>
      </p:sp>
      <p:sp>
        <p:nvSpPr>
          <p:cNvPr id="3" name="Rectangle 1"/>
          <p:cNvSpPr>
            <a:spLocks noGrp="1" noChangeArrowheads="1"/>
          </p:cNvSpPr>
          <p:nvPr>
            <p:ph type="body" sz="quarter" idx="10"/>
          </p:nvPr>
        </p:nvSpPr>
        <p:spPr bwMode="auto">
          <a:xfrm>
            <a:off x="261204" y="2552525"/>
            <a:ext cx="85303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smtClean="0">
                <a:ln>
                  <a:noFill/>
                </a:ln>
                <a:solidFill>
                  <a:schemeClr val="tx1"/>
                </a:solidFill>
                <a:effectLst/>
                <a:latin typeface="Arial" panose="020B0604020202020204" pitchFamily="34" charset="0"/>
              </a:rPr>
              <a:t>All health care settings should create a plan for implementing an ANA recognized terminology supporting nursing practice within their EHR.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smtClean="0">
                <a:ln>
                  <a:noFill/>
                </a:ln>
                <a:solidFill>
                  <a:schemeClr val="tx1"/>
                </a:solidFill>
                <a:effectLst/>
                <a:latin typeface="Arial" panose="020B0604020202020204" pitchFamily="34" charset="0"/>
              </a:rPr>
              <a:t>Each setting type should achieve consensus on a standard terminology that best suits their needs and select that terminology for their EHR, either individually or collectively as a group (e.g., EHR user group).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smtClean="0">
                <a:ln>
                  <a:noFill/>
                </a:ln>
                <a:solidFill>
                  <a:schemeClr val="tx1"/>
                </a:solidFill>
                <a:effectLst/>
                <a:latin typeface="Arial" panose="020B0604020202020204" pitchFamily="34" charset="0"/>
              </a:rPr>
              <a:t>Education should be available and guidance developed for selecting the recognized terminology that best suits the needs for a specific setting. (cont</a:t>
            </a:r>
            <a:r>
              <a:rPr lang="en-US" altLang="en-US" sz="2000" dirty="0" smtClean="0">
                <a:latin typeface="Arial" panose="020B0604020202020204" pitchFamily="34" charset="0"/>
              </a:rPr>
              <a:t>.)</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209800" y="276384"/>
            <a:ext cx="6816725" cy="8429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319845" y="16560"/>
            <a:ext cx="1857375"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3B3B3A"/>
                </a:solidFill>
                <a:latin typeface="Calibri"/>
                <a:cs typeface="Calibri"/>
              </a:rPr>
              <a:t>4. </a:t>
            </a:r>
            <a:endParaRPr sz="2800" dirty="0">
              <a:latin typeface="Calibri"/>
              <a:cs typeface="Calibri"/>
            </a:endParaRPr>
          </a:p>
        </p:txBody>
      </p:sp>
      <p:sp>
        <p:nvSpPr>
          <p:cNvPr id="3" name="Rectangle 1"/>
          <p:cNvSpPr>
            <a:spLocks noGrp="1" noChangeArrowheads="1"/>
          </p:cNvSpPr>
          <p:nvPr>
            <p:ph type="body" sz="quarter" idx="10"/>
          </p:nvPr>
        </p:nvSpPr>
        <p:spPr bwMode="auto">
          <a:xfrm>
            <a:off x="319845" y="1505635"/>
            <a:ext cx="853037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4"/>
              <a:tabLst/>
            </a:pPr>
            <a:r>
              <a:rPr kumimoji="0" lang="en-US" altLang="en-US" sz="2000" b="0" i="0" u="none" strike="noStrike" cap="none" normalizeH="0" baseline="0" dirty="0" smtClean="0">
                <a:ln>
                  <a:noFill/>
                </a:ln>
                <a:solidFill>
                  <a:schemeClr val="tx1"/>
                </a:solidFill>
                <a:effectLst/>
                <a:latin typeface="Arial" panose="020B0604020202020204" pitchFamily="34" charset="0"/>
              </a:rPr>
              <a:t>When exchanging data with another setting for problems and care plans, Systematized Nomenclature of Medicine - Clinical Terms (SNOMED CT</a:t>
            </a:r>
            <a:r>
              <a:rPr kumimoji="0" lang="en-US" altLang="en-US" sz="2000" b="0" i="0" u="none" strike="noStrike" cap="none" normalizeH="0" baseline="30000" dirty="0" smtClean="0">
                <a:ln>
                  <a:noFill/>
                </a:ln>
                <a:solidFill>
                  <a:schemeClr val="tx1"/>
                </a:solidFill>
                <a:effectLst/>
                <a:latin typeface="Arial" panose="020B0604020202020204" pitchFamily="34" charset="0"/>
              </a:rPr>
              <a:t>®</a:t>
            </a:r>
            <a:r>
              <a:rPr kumimoji="0" lang="en-US" altLang="en-US" sz="2000" b="0" i="0" u="none" strike="noStrike" cap="none" normalizeH="0" baseline="0" dirty="0" smtClean="0">
                <a:ln>
                  <a:noFill/>
                </a:ln>
                <a:solidFill>
                  <a:schemeClr val="tx1"/>
                </a:solidFill>
                <a:effectLst/>
                <a:latin typeface="Arial" panose="020B0604020202020204" pitchFamily="34" charset="0"/>
              </a:rPr>
              <a:t>) and Logical Observation Identifiers Names and Codes (LOINC</a:t>
            </a:r>
            <a:r>
              <a:rPr kumimoji="0" lang="en-US" altLang="en-US" sz="2000" b="0" i="0" u="none" strike="noStrike" cap="none" normalizeH="0" baseline="30000" dirty="0" smtClean="0">
                <a:ln>
                  <a:noFill/>
                </a:ln>
                <a:solidFill>
                  <a:schemeClr val="tx1"/>
                </a:solidFill>
                <a:effectLst/>
                <a:latin typeface="Arial" panose="020B0604020202020204" pitchFamily="34" charset="0"/>
              </a:rPr>
              <a:t>®</a:t>
            </a:r>
            <a:r>
              <a:rPr kumimoji="0" lang="en-US" altLang="en-US" sz="2000" b="0" i="0" u="none" strike="noStrike" cap="none" normalizeH="0" baseline="0" dirty="0" smtClean="0">
                <a:ln>
                  <a:noFill/>
                </a:ln>
                <a:solidFill>
                  <a:schemeClr val="tx1"/>
                </a:solidFill>
                <a:effectLst/>
                <a:latin typeface="Arial" panose="020B0604020202020204" pitchFamily="34" charset="0"/>
              </a:rPr>
              <a:t>) should be used for exchange. LOINC should be used for coding nursing assessments and outcomes and SNOMED CT for problems, interventions, and observation findings. (ONC, 2018) </a:t>
            </a:r>
          </a:p>
          <a:p>
            <a:pPr marL="457200" lvl="0" indent="-457200" defTabSz="914400" eaLnBrk="0" fontAlgn="base" hangingPunct="0">
              <a:lnSpc>
                <a:spcPct val="100000"/>
              </a:lnSpc>
              <a:spcBef>
                <a:spcPct val="0"/>
              </a:spcBef>
              <a:spcAft>
                <a:spcPct val="0"/>
              </a:spcAft>
              <a:buFont typeface="+mj-lt"/>
              <a:buAutoNum type="arabicPeriod" startAt="4"/>
            </a:pPr>
            <a:r>
              <a:rPr lang="en-US" altLang="en-US" sz="2000" dirty="0">
                <a:latin typeface="Arial" panose="020B0604020202020204" pitchFamily="34" charset="0"/>
              </a:rPr>
              <a:t>Health information exchange between providers using the same terminology does not require conversion of the data to SNOMED CT or LOINC codes. </a:t>
            </a:r>
            <a:endParaRPr lang="en-US" altLang="en-US" sz="2000" dirty="0" smtClean="0">
              <a:latin typeface="Arial" panose="020B0604020202020204" pitchFamily="34" charset="0"/>
            </a:endParaRPr>
          </a:p>
          <a:p>
            <a:pPr marL="457200" lvl="0" indent="-457200" defTabSz="914400" eaLnBrk="0" fontAlgn="base" hangingPunct="0">
              <a:lnSpc>
                <a:spcPct val="100000"/>
              </a:lnSpc>
              <a:spcBef>
                <a:spcPct val="0"/>
              </a:spcBef>
              <a:spcAft>
                <a:spcPct val="0"/>
              </a:spcAft>
              <a:buFont typeface="+mj-lt"/>
              <a:buAutoNum type="arabicPeriod" startAt="4"/>
            </a:pPr>
            <a:r>
              <a:rPr lang="en-US" altLang="en-US" sz="2000" dirty="0">
                <a:latin typeface="Arial" panose="020B0604020202020204" pitchFamily="34" charset="0"/>
              </a:rPr>
              <a:t>D</a:t>
            </a:r>
            <a:r>
              <a:rPr lang="en-US" altLang="en-US" sz="2000" dirty="0" smtClean="0">
                <a:latin typeface="Arial" panose="020B0604020202020204" pitchFamily="34" charset="0"/>
              </a:rPr>
              <a:t>evelopment </a:t>
            </a:r>
            <a:r>
              <a:rPr lang="en-US" altLang="en-US" sz="2000" dirty="0">
                <a:latin typeface="Arial" panose="020B0604020202020204" pitchFamily="34" charset="0"/>
              </a:rPr>
              <a:t>of a clinical data repository that includes multiple recognized terminologies should be based on the national recognized terminologies of ICD-10, CPT, </a:t>
            </a:r>
            <a:r>
              <a:rPr lang="en-US" altLang="en-US" sz="2000" dirty="0" err="1">
                <a:latin typeface="Arial" panose="020B0604020202020204" pitchFamily="34" charset="0"/>
              </a:rPr>
              <a:t>RxNorm</a:t>
            </a:r>
            <a:r>
              <a:rPr lang="en-US" altLang="en-US" sz="2000" dirty="0">
                <a:latin typeface="Arial" panose="020B0604020202020204" pitchFamily="34" charset="0"/>
              </a:rPr>
              <a:t>, SNOMED CT, and LOINC.</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49039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5305" y="1219200"/>
            <a:ext cx="7600364" cy="274320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981200" y="4129385"/>
            <a:ext cx="5486400" cy="227626"/>
          </a:xfrm>
          <a:prstGeom prst="rect">
            <a:avLst/>
          </a:prstGeom>
        </p:spPr>
        <p:txBody>
          <a:bodyPr vert="horz" wrap="square" lIns="0" tIns="12065" rIns="0" bIns="0" rtlCol="0">
            <a:spAutoFit/>
          </a:bodyPr>
          <a:lstStyle/>
          <a:p>
            <a:pPr marL="12700">
              <a:lnSpc>
                <a:spcPct val="100000"/>
              </a:lnSpc>
              <a:spcBef>
                <a:spcPts val="95"/>
              </a:spcBef>
            </a:pPr>
            <a:r>
              <a:rPr lang="en-US" sz="1400" dirty="0" smtClean="0">
                <a:latin typeface="Calibri" panose="020F0502020204030204" pitchFamily="34" charset="0"/>
                <a:cs typeface="Calibri" panose="020F0502020204030204" pitchFamily="34" charset="0"/>
              </a:rPr>
              <a:t>ANA Nursing Informatics Scope and Standard of Practice, 3</a:t>
            </a:r>
            <a:r>
              <a:rPr lang="en-US" sz="1400" baseline="30000" dirty="0" smtClean="0">
                <a:latin typeface="Calibri" panose="020F0502020204030204" pitchFamily="34" charset="0"/>
                <a:cs typeface="Calibri" panose="020F0502020204030204" pitchFamily="34" charset="0"/>
              </a:rPr>
              <a:t>rd</a:t>
            </a:r>
            <a:r>
              <a:rPr lang="en-US" sz="1400" dirty="0" smtClean="0">
                <a:latin typeface="Calibri" panose="020F0502020204030204" pitchFamily="34" charset="0"/>
                <a:cs typeface="Calibri" panose="020F0502020204030204" pitchFamily="34" charset="0"/>
              </a:rPr>
              <a:t> edition</a:t>
            </a:r>
            <a:endParaRPr sz="1400" dirty="0">
              <a:latin typeface="Calibri" panose="020F0502020204030204" pitchFamily="34" charset="0"/>
              <a:cs typeface="Calibri" panose="020F0502020204030204" pitchFamily="34" charset="0"/>
            </a:endParaRPr>
          </a:p>
        </p:txBody>
      </p:sp>
      <p:sp>
        <p:nvSpPr>
          <p:cNvPr id="4" name="TextBox 3"/>
          <p:cNvSpPr txBox="1"/>
          <p:nvPr/>
        </p:nvSpPr>
        <p:spPr>
          <a:xfrm>
            <a:off x="685800" y="609600"/>
            <a:ext cx="7600364" cy="461665"/>
          </a:xfrm>
          <a:prstGeom prst="rect">
            <a:avLst/>
          </a:prstGeom>
          <a:noFill/>
        </p:spPr>
        <p:txBody>
          <a:bodyPr wrap="square" rtlCol="0">
            <a:spAutoFit/>
          </a:bodyPr>
          <a:lstStyle/>
          <a:p>
            <a:r>
              <a:rPr lang="en-US" sz="2400" u="sng" dirty="0"/>
              <a:t>ANA-Recognized Standard Nursing Terminologies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6374"/>
          <a:stretch/>
        </p:blipFill>
        <p:spPr>
          <a:xfrm>
            <a:off x="609600" y="838200"/>
            <a:ext cx="7543800" cy="5596081"/>
          </a:xfrm>
          <a:prstGeom prst="rect">
            <a:avLst/>
          </a:prstGeom>
        </p:spPr>
      </p:pic>
      <p:sp>
        <p:nvSpPr>
          <p:cNvPr id="3" name="TextBox 2"/>
          <p:cNvSpPr txBox="1"/>
          <p:nvPr/>
        </p:nvSpPr>
        <p:spPr>
          <a:xfrm>
            <a:off x="838200" y="405718"/>
            <a:ext cx="7772400" cy="461665"/>
          </a:xfrm>
          <a:prstGeom prst="rect">
            <a:avLst/>
          </a:prstGeom>
          <a:noFill/>
        </p:spPr>
        <p:txBody>
          <a:bodyPr wrap="square" rtlCol="0">
            <a:spAutoFit/>
          </a:bodyPr>
          <a:lstStyle/>
          <a:p>
            <a:r>
              <a:rPr lang="en-US" sz="2400" u="sng" dirty="0"/>
              <a:t>ANA-Recognized Standard Nursing Terminologies</a:t>
            </a:r>
          </a:p>
        </p:txBody>
      </p:sp>
    </p:spTree>
    <p:extLst>
      <p:ext uri="{BB962C8B-B14F-4D97-AF65-F5344CB8AC3E}">
        <p14:creationId xmlns:p14="http://schemas.microsoft.com/office/powerpoint/2010/main" val="306017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382000" cy="498598"/>
          </a:xfrm>
        </p:spPr>
        <p:txBody>
          <a:bodyPr/>
          <a:lstStyle/>
          <a:p>
            <a:r>
              <a:rPr lang="en-US" sz="3600" dirty="0"/>
              <a:t>Content </a:t>
            </a:r>
          </a:p>
        </p:txBody>
      </p:sp>
      <p:sp>
        <p:nvSpPr>
          <p:cNvPr id="6" name="Text Placeholder 5"/>
          <p:cNvSpPr>
            <a:spLocks noGrp="1"/>
          </p:cNvSpPr>
          <p:nvPr>
            <p:ph type="body" sz="quarter" idx="10"/>
          </p:nvPr>
        </p:nvSpPr>
        <p:spPr>
          <a:xfrm>
            <a:off x="381000" y="1411552"/>
            <a:ext cx="8763000" cy="3077766"/>
          </a:xfrm>
        </p:spPr>
        <p:txBody>
          <a:bodyPr/>
          <a:lstStyle/>
          <a:p>
            <a:r>
              <a:rPr lang="en-US" dirty="0"/>
              <a:t>National Interoperability Standards</a:t>
            </a:r>
          </a:p>
          <a:p>
            <a:r>
              <a:rPr lang="en-US" dirty="0" smtClean="0"/>
              <a:t>NLM </a:t>
            </a:r>
            <a:r>
              <a:rPr lang="en-US" dirty="0"/>
              <a:t>Nursing Resources for Standards and Interoperability</a:t>
            </a:r>
          </a:p>
          <a:p>
            <a:r>
              <a:rPr lang="en-US" dirty="0" smtClean="0"/>
              <a:t>Standardizing Nursing Data Using Terminologies </a:t>
            </a:r>
          </a:p>
          <a:p>
            <a:r>
              <a:rPr lang="en-US" dirty="0" smtClean="0"/>
              <a:t>Interoperability </a:t>
            </a:r>
            <a:r>
              <a:rPr lang="en-US" dirty="0"/>
              <a:t>Use Case</a:t>
            </a:r>
          </a:p>
          <a:p>
            <a:r>
              <a:rPr lang="en-US" dirty="0"/>
              <a:t>Advancing Nursing Terminology</a:t>
            </a:r>
          </a:p>
          <a:p>
            <a:pPr marL="517525" lvl="1" indent="0">
              <a:buNone/>
            </a:pPr>
            <a:endParaRPr lang="en-US" dirty="0"/>
          </a:p>
        </p:txBody>
      </p:sp>
    </p:spTree>
    <p:extLst>
      <p:ext uri="{BB962C8B-B14F-4D97-AF65-F5344CB8AC3E}">
        <p14:creationId xmlns:p14="http://schemas.microsoft.com/office/powerpoint/2010/main" val="454846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546100" y="2391917"/>
            <a:ext cx="8051800" cy="0"/>
          </a:xfrm>
          <a:custGeom>
            <a:avLst/>
            <a:gdLst/>
            <a:ahLst/>
            <a:cxnLst/>
            <a:rect l="l" t="t" r="r" b="b"/>
            <a:pathLst>
              <a:path w="8051800">
                <a:moveTo>
                  <a:pt x="0" y="0"/>
                </a:moveTo>
                <a:lnTo>
                  <a:pt x="8051800" y="0"/>
                </a:lnTo>
              </a:path>
            </a:pathLst>
          </a:custGeom>
          <a:ln w="28575">
            <a:solidFill>
              <a:srgbClr val="00A8E0"/>
            </a:solidFill>
          </a:ln>
        </p:spPr>
        <p:txBody>
          <a:bodyPr wrap="square" lIns="0" tIns="0" rIns="0" bIns="0" rtlCol="0"/>
          <a:lstStyle/>
          <a:p>
            <a:endParaRPr/>
          </a:p>
        </p:txBody>
      </p:sp>
      <p:sp>
        <p:nvSpPr>
          <p:cNvPr id="4" name="object 4"/>
          <p:cNvSpPr txBox="1">
            <a:spLocks noGrp="1"/>
          </p:cNvSpPr>
          <p:nvPr>
            <p:ph type="title" idx="4294967295"/>
          </p:nvPr>
        </p:nvSpPr>
        <p:spPr>
          <a:xfrm>
            <a:off x="586841" y="1841118"/>
            <a:ext cx="7258050"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C424"/>
                </a:solidFill>
                <a:latin typeface="Calibri"/>
                <a:cs typeface="Calibri"/>
              </a:rPr>
              <a:t>Standardizing Nursing </a:t>
            </a:r>
            <a:r>
              <a:rPr sz="2800" b="0" spc="-20" dirty="0">
                <a:solidFill>
                  <a:srgbClr val="FFC424"/>
                </a:solidFill>
                <a:latin typeface="Calibri"/>
                <a:cs typeface="Calibri"/>
              </a:rPr>
              <a:t>Data </a:t>
            </a:r>
            <a:r>
              <a:rPr sz="2800" b="0" spc="-10" dirty="0">
                <a:solidFill>
                  <a:srgbClr val="FFC424"/>
                </a:solidFill>
                <a:latin typeface="Calibri"/>
                <a:cs typeface="Calibri"/>
              </a:rPr>
              <a:t>Utilizing</a:t>
            </a:r>
            <a:r>
              <a:rPr sz="2800" b="0" spc="140" dirty="0">
                <a:solidFill>
                  <a:srgbClr val="FFC424"/>
                </a:solidFill>
                <a:latin typeface="Calibri"/>
                <a:cs typeface="Calibri"/>
              </a:rPr>
              <a:t> </a:t>
            </a:r>
            <a:r>
              <a:rPr sz="2800" b="0" spc="-30" dirty="0">
                <a:solidFill>
                  <a:srgbClr val="FFC424"/>
                </a:solidFill>
                <a:latin typeface="Calibri"/>
                <a:cs typeface="Calibri"/>
              </a:rPr>
              <a:t>Terminologies</a:t>
            </a:r>
            <a:endParaRPr sz="2800">
              <a:latin typeface="Calibri"/>
              <a:cs typeface="Calibri"/>
            </a:endParaRPr>
          </a:p>
        </p:txBody>
      </p:sp>
      <p:sp>
        <p:nvSpPr>
          <p:cNvPr id="5" name="object 5"/>
          <p:cNvSpPr txBox="1"/>
          <p:nvPr/>
        </p:nvSpPr>
        <p:spPr>
          <a:xfrm>
            <a:off x="586841" y="2413253"/>
            <a:ext cx="6070600"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Translating </a:t>
            </a:r>
            <a:r>
              <a:rPr sz="1800" spc="-10" dirty="0">
                <a:solidFill>
                  <a:srgbClr val="FFFFFF"/>
                </a:solidFill>
                <a:latin typeface="Calibri"/>
                <a:cs typeface="Calibri"/>
              </a:rPr>
              <a:t>Proprietary </a:t>
            </a:r>
            <a:r>
              <a:rPr sz="1800" spc="-5" dirty="0">
                <a:solidFill>
                  <a:srgbClr val="FFFFFF"/>
                </a:solidFill>
                <a:latin typeface="Calibri"/>
                <a:cs typeface="Calibri"/>
              </a:rPr>
              <a:t>Codes </a:t>
            </a:r>
            <a:r>
              <a:rPr sz="1800" spc="-10" dirty="0">
                <a:solidFill>
                  <a:srgbClr val="FFFFFF"/>
                </a:solidFill>
                <a:latin typeface="Calibri"/>
                <a:cs typeface="Calibri"/>
              </a:rPr>
              <a:t>to Standardized </a:t>
            </a:r>
            <a:r>
              <a:rPr sz="1800" spc="-20" dirty="0">
                <a:solidFill>
                  <a:srgbClr val="FFFFFF"/>
                </a:solidFill>
                <a:latin typeface="Calibri"/>
                <a:cs typeface="Calibri"/>
              </a:rPr>
              <a:t>Terminology</a:t>
            </a:r>
            <a:r>
              <a:rPr sz="1800" spc="105" dirty="0">
                <a:solidFill>
                  <a:srgbClr val="FFFFFF"/>
                </a:solidFill>
                <a:latin typeface="Calibri"/>
                <a:cs typeface="Calibri"/>
              </a:rPr>
              <a:t> </a:t>
            </a:r>
            <a:r>
              <a:rPr sz="1800" spc="-5" dirty="0">
                <a:solidFill>
                  <a:srgbClr val="FFFFFF"/>
                </a:solidFill>
                <a:latin typeface="Calibri"/>
                <a:cs typeface="Calibri"/>
              </a:rPr>
              <a:t>Codes</a:t>
            </a:r>
            <a:endParaRPr sz="1800">
              <a:latin typeface="Calibri"/>
              <a:cs typeface="Calibri"/>
            </a:endParaRPr>
          </a:p>
        </p:txBody>
      </p:sp>
      <p:sp>
        <p:nvSpPr>
          <p:cNvPr id="6" name="object 6"/>
          <p:cNvSpPr txBox="1"/>
          <p:nvPr/>
        </p:nvSpPr>
        <p:spPr>
          <a:xfrm>
            <a:off x="586841" y="3170301"/>
            <a:ext cx="502666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FFFFFF"/>
                </a:solidFill>
                <a:latin typeface="Calibri"/>
                <a:cs typeface="Calibri"/>
              </a:rPr>
              <a:t>Nikki </a:t>
            </a:r>
            <a:r>
              <a:rPr sz="1500" spc="-20" dirty="0">
                <a:solidFill>
                  <a:srgbClr val="FFFFFF"/>
                </a:solidFill>
                <a:latin typeface="Calibri"/>
                <a:cs typeface="Calibri"/>
              </a:rPr>
              <a:t>Vande </a:t>
            </a:r>
            <a:r>
              <a:rPr sz="1500" spc="-5" dirty="0">
                <a:solidFill>
                  <a:srgbClr val="FFFFFF"/>
                </a:solidFill>
                <a:latin typeface="Calibri"/>
                <a:cs typeface="Calibri"/>
              </a:rPr>
              <a:t>Garde BSN, RN-BC </a:t>
            </a:r>
            <a:r>
              <a:rPr sz="1500" dirty="0">
                <a:solidFill>
                  <a:srgbClr val="FFFFFF"/>
                </a:solidFill>
                <a:latin typeface="Calibri"/>
                <a:cs typeface="Calibri"/>
              </a:rPr>
              <a:t>– </a:t>
            </a:r>
            <a:r>
              <a:rPr sz="1500" spc="-20" dirty="0">
                <a:solidFill>
                  <a:srgbClr val="FFFFFF"/>
                </a:solidFill>
                <a:latin typeface="Calibri"/>
                <a:cs typeface="Calibri"/>
              </a:rPr>
              <a:t>Director, </a:t>
            </a:r>
            <a:r>
              <a:rPr sz="1500" spc="-10" dirty="0">
                <a:solidFill>
                  <a:srgbClr val="FFFFFF"/>
                </a:solidFill>
                <a:latin typeface="Calibri"/>
                <a:cs typeface="Calibri"/>
              </a:rPr>
              <a:t>Platform</a:t>
            </a:r>
            <a:r>
              <a:rPr sz="1500" spc="-5" dirty="0">
                <a:solidFill>
                  <a:srgbClr val="FFFFFF"/>
                </a:solidFill>
                <a:latin typeface="Calibri"/>
                <a:cs typeface="Calibri"/>
              </a:rPr>
              <a:t> Development</a:t>
            </a:r>
            <a:endParaRPr sz="1500">
              <a:latin typeface="Calibri"/>
              <a:cs typeface="Calibri"/>
            </a:endParaRPr>
          </a:p>
        </p:txBody>
      </p:sp>
      <p:sp>
        <p:nvSpPr>
          <p:cNvPr id="7" name="object 7"/>
          <p:cNvSpPr txBox="1"/>
          <p:nvPr/>
        </p:nvSpPr>
        <p:spPr>
          <a:xfrm>
            <a:off x="6074155" y="3170301"/>
            <a:ext cx="152527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FFFFFF"/>
                </a:solidFill>
                <a:latin typeface="Calibri"/>
                <a:cs typeface="Calibri"/>
              </a:rPr>
              <a:t>Cerner</a:t>
            </a:r>
            <a:r>
              <a:rPr sz="1500" spc="-40" dirty="0">
                <a:solidFill>
                  <a:srgbClr val="FFFFFF"/>
                </a:solidFill>
                <a:latin typeface="Calibri"/>
                <a:cs typeface="Calibri"/>
              </a:rPr>
              <a:t> </a:t>
            </a:r>
            <a:r>
              <a:rPr sz="1500" spc="-10" dirty="0">
                <a:solidFill>
                  <a:srgbClr val="FFFFFF"/>
                </a:solidFill>
                <a:latin typeface="Calibri"/>
                <a:cs typeface="Calibri"/>
              </a:rPr>
              <a:t>Corporation</a:t>
            </a:r>
            <a:endParaRPr sz="15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19456"/>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7734934"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FFFF"/>
                </a:solidFill>
                <a:latin typeface="Calibri"/>
                <a:cs typeface="Calibri"/>
              </a:rPr>
              <a:t>Currently </a:t>
            </a:r>
            <a:r>
              <a:rPr sz="2800" b="0" spc="-10" dirty="0">
                <a:solidFill>
                  <a:srgbClr val="FFFFFF"/>
                </a:solidFill>
                <a:latin typeface="Calibri"/>
                <a:cs typeface="Calibri"/>
              </a:rPr>
              <a:t>supported </a:t>
            </a:r>
            <a:r>
              <a:rPr sz="2800" b="0" spc="-15" dirty="0">
                <a:solidFill>
                  <a:srgbClr val="FFFFFF"/>
                </a:solidFill>
                <a:latin typeface="Calibri"/>
                <a:cs typeface="Calibri"/>
              </a:rPr>
              <a:t>nursing</a:t>
            </a:r>
            <a:r>
              <a:rPr sz="2800" b="0" spc="135" dirty="0">
                <a:solidFill>
                  <a:srgbClr val="FFFFFF"/>
                </a:solidFill>
                <a:latin typeface="Calibri"/>
                <a:cs typeface="Calibri"/>
              </a:rPr>
              <a:t> </a:t>
            </a:r>
            <a:r>
              <a:rPr sz="2800" b="0" spc="-15" dirty="0">
                <a:solidFill>
                  <a:srgbClr val="FFFFFF"/>
                </a:solidFill>
                <a:latin typeface="Calibri"/>
                <a:cs typeface="Calibri"/>
              </a:rPr>
              <a:t>terminologies/structures</a:t>
            </a:r>
            <a:endParaRPr sz="2800">
              <a:latin typeface="Calibri"/>
              <a:cs typeface="Calibri"/>
            </a:endParaRPr>
          </a:p>
        </p:txBody>
      </p:sp>
      <p:sp>
        <p:nvSpPr>
          <p:cNvPr id="6" name="object 6"/>
          <p:cNvSpPr txBox="1"/>
          <p:nvPr/>
        </p:nvSpPr>
        <p:spPr>
          <a:xfrm>
            <a:off x="459740" y="764345"/>
            <a:ext cx="8341995" cy="5407025"/>
          </a:xfrm>
          <a:prstGeom prst="rect">
            <a:avLst/>
          </a:prstGeom>
        </p:spPr>
        <p:txBody>
          <a:bodyPr vert="horz" wrap="square" lIns="0" tIns="187325" rIns="0" bIns="0" rtlCol="0">
            <a:spAutoFit/>
          </a:bodyPr>
          <a:lstStyle/>
          <a:p>
            <a:pPr marL="355600" indent="-342900">
              <a:lnSpc>
                <a:spcPct val="100000"/>
              </a:lnSpc>
              <a:spcBef>
                <a:spcPts val="1475"/>
              </a:spcBef>
              <a:buClr>
                <a:srgbClr val="EC1C23"/>
              </a:buClr>
              <a:buFont typeface="Arial"/>
              <a:buChar char="•"/>
              <a:tabLst>
                <a:tab pos="354965" algn="l"/>
                <a:tab pos="355600" algn="l"/>
              </a:tabLst>
            </a:pPr>
            <a:r>
              <a:rPr sz="2200" spc="-10" dirty="0">
                <a:solidFill>
                  <a:srgbClr val="07528F"/>
                </a:solidFill>
                <a:latin typeface="Calibri"/>
                <a:cs typeface="Calibri"/>
              </a:rPr>
              <a:t>Electronic Health</a:t>
            </a:r>
            <a:r>
              <a:rPr sz="2200" spc="5" dirty="0">
                <a:solidFill>
                  <a:srgbClr val="07528F"/>
                </a:solidFill>
                <a:latin typeface="Calibri"/>
                <a:cs typeface="Calibri"/>
              </a:rPr>
              <a:t> </a:t>
            </a:r>
            <a:r>
              <a:rPr sz="2200" spc="-20" dirty="0">
                <a:solidFill>
                  <a:srgbClr val="07528F"/>
                </a:solidFill>
                <a:latin typeface="Calibri"/>
                <a:cs typeface="Calibri"/>
              </a:rPr>
              <a:t>Record</a:t>
            </a:r>
            <a:endParaRPr sz="2200">
              <a:latin typeface="Calibri"/>
              <a:cs typeface="Calibri"/>
            </a:endParaRPr>
          </a:p>
          <a:p>
            <a:pPr marL="469900">
              <a:lnSpc>
                <a:spcPct val="100000"/>
              </a:lnSpc>
              <a:spcBef>
                <a:spcPts val="1190"/>
              </a:spcBef>
              <a:tabLst>
                <a:tab pos="756285" algn="l"/>
              </a:tabLst>
            </a:pPr>
            <a:r>
              <a:rPr sz="1900" spc="-5" dirty="0">
                <a:solidFill>
                  <a:srgbClr val="046CB0"/>
                </a:solidFill>
                <a:latin typeface="Arial"/>
                <a:cs typeface="Arial"/>
              </a:rPr>
              <a:t>»	</a:t>
            </a:r>
            <a:r>
              <a:rPr sz="1900" spc="-15" dirty="0">
                <a:solidFill>
                  <a:srgbClr val="3B3B3A"/>
                </a:solidFill>
                <a:latin typeface="Calibri"/>
                <a:cs typeface="Calibri"/>
              </a:rPr>
              <a:t>LOINC </a:t>
            </a:r>
            <a:r>
              <a:rPr sz="1900" spc="-5" dirty="0">
                <a:solidFill>
                  <a:srgbClr val="3B3B3A"/>
                </a:solidFill>
                <a:latin typeface="Calibri"/>
                <a:cs typeface="Calibri"/>
              </a:rPr>
              <a:t>&amp;</a:t>
            </a:r>
            <a:r>
              <a:rPr sz="1900" spc="5" dirty="0">
                <a:solidFill>
                  <a:srgbClr val="3B3B3A"/>
                </a:solidFill>
                <a:latin typeface="Calibri"/>
                <a:cs typeface="Calibri"/>
              </a:rPr>
              <a:t> </a:t>
            </a:r>
            <a:r>
              <a:rPr sz="1900" spc="-5" dirty="0">
                <a:solidFill>
                  <a:srgbClr val="3B3B3A"/>
                </a:solidFill>
                <a:latin typeface="Calibri"/>
                <a:cs typeface="Calibri"/>
              </a:rPr>
              <a:t>SNOMED</a:t>
            </a:r>
            <a:endParaRPr sz="1900">
              <a:latin typeface="Calibri"/>
              <a:cs typeface="Calibri"/>
            </a:endParaRPr>
          </a:p>
          <a:p>
            <a:pPr marL="1155700" lvl="1" indent="-228600">
              <a:lnSpc>
                <a:spcPct val="100000"/>
              </a:lnSpc>
              <a:spcBef>
                <a:spcPts val="1240"/>
              </a:spcBef>
              <a:buClr>
                <a:srgbClr val="00A8E0"/>
              </a:buClr>
              <a:buFont typeface="Arial"/>
              <a:buChar char="–"/>
              <a:tabLst>
                <a:tab pos="1156335" algn="l"/>
              </a:tabLst>
            </a:pPr>
            <a:r>
              <a:rPr sz="1500" spc="-5" dirty="0">
                <a:solidFill>
                  <a:srgbClr val="3B3B3A"/>
                </a:solidFill>
                <a:latin typeface="Calibri"/>
                <a:cs typeface="Calibri"/>
              </a:rPr>
              <a:t>Questions </a:t>
            </a:r>
            <a:r>
              <a:rPr sz="1500" dirty="0">
                <a:solidFill>
                  <a:srgbClr val="3B3B3A"/>
                </a:solidFill>
                <a:latin typeface="Calibri"/>
                <a:cs typeface="Calibri"/>
              </a:rPr>
              <a:t>&amp;</a:t>
            </a:r>
            <a:r>
              <a:rPr sz="1500" spc="-15" dirty="0">
                <a:solidFill>
                  <a:srgbClr val="3B3B3A"/>
                </a:solidFill>
                <a:latin typeface="Calibri"/>
                <a:cs typeface="Calibri"/>
              </a:rPr>
              <a:t> </a:t>
            </a:r>
            <a:r>
              <a:rPr sz="1500" spc="-10" dirty="0">
                <a:solidFill>
                  <a:srgbClr val="3B3B3A"/>
                </a:solidFill>
                <a:latin typeface="Calibri"/>
                <a:cs typeface="Calibri"/>
              </a:rPr>
              <a:t>Answers</a:t>
            </a:r>
            <a:endParaRPr sz="1500">
              <a:latin typeface="Calibri"/>
              <a:cs typeface="Calibri"/>
            </a:endParaRPr>
          </a:p>
          <a:p>
            <a:pPr marL="469900">
              <a:lnSpc>
                <a:spcPct val="100000"/>
              </a:lnSpc>
              <a:spcBef>
                <a:spcPts val="1165"/>
              </a:spcBef>
              <a:tabLst>
                <a:tab pos="756285" algn="l"/>
              </a:tabLst>
            </a:pPr>
            <a:r>
              <a:rPr sz="1800" dirty="0">
                <a:solidFill>
                  <a:srgbClr val="046CB0"/>
                </a:solidFill>
                <a:latin typeface="Arial"/>
                <a:cs typeface="Arial"/>
              </a:rPr>
              <a:t>»	</a:t>
            </a:r>
            <a:r>
              <a:rPr sz="1800" spc="-15" dirty="0">
                <a:solidFill>
                  <a:srgbClr val="3B3B3A"/>
                </a:solidFill>
                <a:latin typeface="Calibri"/>
                <a:cs typeface="Calibri"/>
              </a:rPr>
              <a:t>SNOMED, IMO, </a:t>
            </a:r>
            <a:r>
              <a:rPr sz="1800" spc="-5" dirty="0">
                <a:solidFill>
                  <a:srgbClr val="3B3B3A"/>
                </a:solidFill>
                <a:latin typeface="Calibri"/>
                <a:cs typeface="Calibri"/>
              </a:rPr>
              <a:t>and</a:t>
            </a:r>
            <a:r>
              <a:rPr sz="1800" spc="25" dirty="0">
                <a:solidFill>
                  <a:srgbClr val="3B3B3A"/>
                </a:solidFill>
                <a:latin typeface="Calibri"/>
                <a:cs typeface="Calibri"/>
              </a:rPr>
              <a:t> </a:t>
            </a:r>
            <a:r>
              <a:rPr sz="1800" spc="-10" dirty="0">
                <a:solidFill>
                  <a:srgbClr val="3B3B3A"/>
                </a:solidFill>
                <a:latin typeface="Calibri"/>
                <a:cs typeface="Calibri"/>
              </a:rPr>
              <a:t>more</a:t>
            </a:r>
            <a:endParaRPr sz="1800">
              <a:latin typeface="Calibri"/>
              <a:cs typeface="Calibri"/>
            </a:endParaRPr>
          </a:p>
          <a:p>
            <a:pPr marL="1155700" lvl="1" indent="-228600">
              <a:lnSpc>
                <a:spcPct val="100000"/>
              </a:lnSpc>
              <a:spcBef>
                <a:spcPts val="1250"/>
              </a:spcBef>
              <a:buClr>
                <a:srgbClr val="00A8E0"/>
              </a:buClr>
              <a:buFont typeface="Arial"/>
              <a:buChar char="–"/>
              <a:tabLst>
                <a:tab pos="1156335" algn="l"/>
              </a:tabLst>
            </a:pPr>
            <a:r>
              <a:rPr sz="1500" spc="-5" dirty="0">
                <a:solidFill>
                  <a:srgbClr val="3B3B3A"/>
                </a:solidFill>
                <a:latin typeface="Calibri"/>
                <a:cs typeface="Calibri"/>
              </a:rPr>
              <a:t>Nursing</a:t>
            </a:r>
            <a:r>
              <a:rPr sz="1500" spc="-30" dirty="0">
                <a:solidFill>
                  <a:srgbClr val="3B3B3A"/>
                </a:solidFill>
                <a:latin typeface="Calibri"/>
                <a:cs typeface="Calibri"/>
              </a:rPr>
              <a:t> </a:t>
            </a:r>
            <a:r>
              <a:rPr sz="1500" spc="-5" dirty="0">
                <a:solidFill>
                  <a:srgbClr val="3B3B3A"/>
                </a:solidFill>
                <a:latin typeface="Calibri"/>
                <a:cs typeface="Calibri"/>
              </a:rPr>
              <a:t>Problems</a:t>
            </a:r>
            <a:endParaRPr sz="1500">
              <a:latin typeface="Calibri"/>
              <a:cs typeface="Calibri"/>
            </a:endParaRPr>
          </a:p>
          <a:p>
            <a:pPr marL="469900">
              <a:lnSpc>
                <a:spcPct val="100000"/>
              </a:lnSpc>
              <a:spcBef>
                <a:spcPts val="1145"/>
              </a:spcBef>
              <a:tabLst>
                <a:tab pos="756285" algn="l"/>
              </a:tabLst>
            </a:pPr>
            <a:r>
              <a:rPr sz="1900" spc="-5" dirty="0">
                <a:solidFill>
                  <a:srgbClr val="046CB0"/>
                </a:solidFill>
                <a:latin typeface="Arial"/>
                <a:cs typeface="Arial"/>
              </a:rPr>
              <a:t>»	</a:t>
            </a:r>
            <a:r>
              <a:rPr sz="1900" spc="-10" dirty="0">
                <a:solidFill>
                  <a:srgbClr val="3B3B3A"/>
                </a:solidFill>
                <a:latin typeface="Calibri"/>
                <a:cs typeface="Calibri"/>
              </a:rPr>
              <a:t>FHIR</a:t>
            </a:r>
            <a:endParaRPr sz="1900">
              <a:latin typeface="Calibri"/>
              <a:cs typeface="Calibri"/>
            </a:endParaRPr>
          </a:p>
          <a:p>
            <a:pPr marL="355600" indent="-342900">
              <a:lnSpc>
                <a:spcPct val="100000"/>
              </a:lnSpc>
              <a:spcBef>
                <a:spcPts val="1115"/>
              </a:spcBef>
              <a:buClr>
                <a:srgbClr val="EC1C23"/>
              </a:buClr>
              <a:buFont typeface="Arial"/>
              <a:buChar char="•"/>
              <a:tabLst>
                <a:tab pos="354965" algn="l"/>
                <a:tab pos="355600" algn="l"/>
              </a:tabLst>
            </a:pPr>
            <a:r>
              <a:rPr sz="2200" spc="-15" dirty="0">
                <a:solidFill>
                  <a:srgbClr val="07528F"/>
                </a:solidFill>
                <a:latin typeface="Calibri"/>
                <a:cs typeface="Calibri"/>
              </a:rPr>
              <a:t>Population </a:t>
            </a:r>
            <a:r>
              <a:rPr sz="2200" spc="-10" dirty="0">
                <a:solidFill>
                  <a:srgbClr val="07528F"/>
                </a:solidFill>
                <a:latin typeface="Calibri"/>
                <a:cs typeface="Calibri"/>
              </a:rPr>
              <a:t>Health </a:t>
            </a:r>
            <a:r>
              <a:rPr sz="2200" spc="-5" dirty="0">
                <a:solidFill>
                  <a:srgbClr val="07528F"/>
                </a:solidFill>
                <a:latin typeface="Calibri"/>
                <a:cs typeface="Calibri"/>
              </a:rPr>
              <a:t>&amp; Big</a:t>
            </a:r>
            <a:r>
              <a:rPr sz="2200" spc="15" dirty="0">
                <a:solidFill>
                  <a:srgbClr val="07528F"/>
                </a:solidFill>
                <a:latin typeface="Calibri"/>
                <a:cs typeface="Calibri"/>
              </a:rPr>
              <a:t> </a:t>
            </a:r>
            <a:r>
              <a:rPr sz="2200" spc="-20" dirty="0">
                <a:solidFill>
                  <a:srgbClr val="07528F"/>
                </a:solidFill>
                <a:latin typeface="Calibri"/>
                <a:cs typeface="Calibri"/>
              </a:rPr>
              <a:t>Data</a:t>
            </a:r>
            <a:endParaRPr sz="2200">
              <a:latin typeface="Calibri"/>
              <a:cs typeface="Calibri"/>
            </a:endParaRPr>
          </a:p>
          <a:p>
            <a:pPr marL="469900">
              <a:lnSpc>
                <a:spcPct val="100000"/>
              </a:lnSpc>
              <a:spcBef>
                <a:spcPts val="1195"/>
              </a:spcBef>
              <a:tabLst>
                <a:tab pos="756285" algn="l"/>
              </a:tabLst>
            </a:pPr>
            <a:r>
              <a:rPr sz="1900" spc="-5" dirty="0">
                <a:solidFill>
                  <a:srgbClr val="046CB0"/>
                </a:solidFill>
                <a:latin typeface="Arial"/>
                <a:cs typeface="Arial"/>
              </a:rPr>
              <a:t>»	</a:t>
            </a:r>
            <a:r>
              <a:rPr sz="1900" spc="-5" dirty="0">
                <a:solidFill>
                  <a:srgbClr val="3B3B3A"/>
                </a:solidFill>
                <a:latin typeface="Calibri"/>
                <a:cs typeface="Calibri"/>
              </a:rPr>
              <a:t>UMLS </a:t>
            </a:r>
            <a:r>
              <a:rPr sz="1900" spc="-15" dirty="0">
                <a:solidFill>
                  <a:srgbClr val="3B3B3A"/>
                </a:solidFill>
                <a:latin typeface="Calibri"/>
                <a:cs typeface="Calibri"/>
              </a:rPr>
              <a:t>Vocabularies </a:t>
            </a:r>
            <a:r>
              <a:rPr sz="1900" spc="-5" dirty="0">
                <a:solidFill>
                  <a:srgbClr val="3B3B3A"/>
                </a:solidFill>
                <a:latin typeface="Calibri"/>
                <a:cs typeface="Calibri"/>
              </a:rPr>
              <a:t>+</a:t>
            </a:r>
            <a:r>
              <a:rPr sz="1900" spc="35" dirty="0">
                <a:solidFill>
                  <a:srgbClr val="3B3B3A"/>
                </a:solidFill>
                <a:latin typeface="Calibri"/>
                <a:cs typeface="Calibri"/>
              </a:rPr>
              <a:t> </a:t>
            </a:r>
            <a:r>
              <a:rPr sz="1900" spc="-15" dirty="0">
                <a:solidFill>
                  <a:srgbClr val="3B3B3A"/>
                </a:solidFill>
                <a:latin typeface="Calibri"/>
                <a:cs typeface="Calibri"/>
              </a:rPr>
              <a:t>More</a:t>
            </a:r>
            <a:endParaRPr sz="1900">
              <a:latin typeface="Calibri"/>
              <a:cs typeface="Calibri"/>
            </a:endParaRPr>
          </a:p>
          <a:p>
            <a:pPr marL="756285" marR="81280" indent="-287020">
              <a:lnSpc>
                <a:spcPts val="2050"/>
              </a:lnSpc>
              <a:spcBef>
                <a:spcPts val="1435"/>
              </a:spcBef>
              <a:tabLst>
                <a:tab pos="756285" algn="l"/>
              </a:tabLst>
            </a:pPr>
            <a:r>
              <a:rPr sz="1900" spc="-5" dirty="0">
                <a:solidFill>
                  <a:srgbClr val="046CB0"/>
                </a:solidFill>
                <a:latin typeface="Arial"/>
                <a:cs typeface="Arial"/>
              </a:rPr>
              <a:t>»	</a:t>
            </a:r>
            <a:r>
              <a:rPr sz="1900" spc="-15" dirty="0">
                <a:solidFill>
                  <a:srgbClr val="3B3B3A"/>
                </a:solidFill>
                <a:latin typeface="Calibri"/>
                <a:cs typeface="Calibri"/>
              </a:rPr>
              <a:t>Utilize standard </a:t>
            </a:r>
            <a:r>
              <a:rPr sz="1900" spc="-10" dirty="0">
                <a:solidFill>
                  <a:srgbClr val="3B3B3A"/>
                </a:solidFill>
                <a:latin typeface="Calibri"/>
                <a:cs typeface="Calibri"/>
              </a:rPr>
              <a:t>terminologies </a:t>
            </a:r>
            <a:r>
              <a:rPr sz="1900" spc="-15" dirty="0">
                <a:solidFill>
                  <a:srgbClr val="3B3B3A"/>
                </a:solidFill>
                <a:latin typeface="Calibri"/>
                <a:cs typeface="Calibri"/>
              </a:rPr>
              <a:t>to </a:t>
            </a:r>
            <a:r>
              <a:rPr sz="1900" spc="-20" dirty="0">
                <a:solidFill>
                  <a:srgbClr val="3B3B3A"/>
                </a:solidFill>
                <a:latin typeface="Calibri"/>
                <a:cs typeface="Calibri"/>
              </a:rPr>
              <a:t>standardize </a:t>
            </a:r>
            <a:r>
              <a:rPr sz="1900" spc="-5" dirty="0">
                <a:solidFill>
                  <a:srgbClr val="3B3B3A"/>
                </a:solidFill>
                <a:latin typeface="Calibri"/>
                <a:cs typeface="Calibri"/>
              </a:rPr>
              <a:t>&amp; </a:t>
            </a:r>
            <a:r>
              <a:rPr sz="1900" spc="-15" dirty="0">
                <a:solidFill>
                  <a:srgbClr val="3B3B3A"/>
                </a:solidFill>
                <a:latin typeface="Calibri"/>
                <a:cs typeface="Calibri"/>
              </a:rPr>
              <a:t>normalize data </a:t>
            </a:r>
            <a:r>
              <a:rPr sz="1900" spc="-20" dirty="0">
                <a:solidFill>
                  <a:srgbClr val="3B3B3A"/>
                </a:solidFill>
                <a:latin typeface="Calibri"/>
                <a:cs typeface="Calibri"/>
              </a:rPr>
              <a:t>from </a:t>
            </a:r>
            <a:r>
              <a:rPr sz="1900" spc="-5" dirty="0">
                <a:solidFill>
                  <a:srgbClr val="3B3B3A"/>
                </a:solidFill>
                <a:latin typeface="Calibri"/>
                <a:cs typeface="Calibri"/>
              </a:rPr>
              <a:t>multiple  </a:t>
            </a:r>
            <a:r>
              <a:rPr sz="1900" spc="-10" dirty="0">
                <a:solidFill>
                  <a:srgbClr val="3B3B3A"/>
                </a:solidFill>
                <a:latin typeface="Calibri"/>
                <a:cs typeface="Calibri"/>
              </a:rPr>
              <a:t>sources </a:t>
            </a:r>
            <a:r>
              <a:rPr sz="1900" spc="-5" dirty="0">
                <a:solidFill>
                  <a:srgbClr val="3B3B3A"/>
                </a:solidFill>
                <a:latin typeface="Calibri"/>
                <a:cs typeface="Calibri"/>
              </a:rPr>
              <a:t>including multiple EHRs, claims, pharmacies </a:t>
            </a:r>
            <a:r>
              <a:rPr sz="1900" spc="-10" dirty="0">
                <a:solidFill>
                  <a:srgbClr val="3B3B3A"/>
                </a:solidFill>
                <a:latin typeface="Calibri"/>
                <a:cs typeface="Calibri"/>
              </a:rPr>
              <a:t>and</a:t>
            </a:r>
            <a:r>
              <a:rPr sz="1900" spc="75" dirty="0">
                <a:solidFill>
                  <a:srgbClr val="3B3B3A"/>
                </a:solidFill>
                <a:latin typeface="Calibri"/>
                <a:cs typeface="Calibri"/>
              </a:rPr>
              <a:t> </a:t>
            </a:r>
            <a:r>
              <a:rPr sz="1900" spc="-15" dirty="0">
                <a:solidFill>
                  <a:srgbClr val="3B3B3A"/>
                </a:solidFill>
                <a:latin typeface="Calibri"/>
                <a:cs typeface="Calibri"/>
              </a:rPr>
              <a:t>more</a:t>
            </a:r>
            <a:endParaRPr sz="1900">
              <a:latin typeface="Calibri"/>
              <a:cs typeface="Calibri"/>
            </a:endParaRPr>
          </a:p>
          <a:p>
            <a:pPr marL="1155700" marR="5080" lvl="1" indent="-228600">
              <a:lnSpc>
                <a:spcPts val="1560"/>
              </a:lnSpc>
              <a:spcBef>
                <a:spcPts val="1550"/>
              </a:spcBef>
              <a:buClr>
                <a:srgbClr val="00A8E0"/>
              </a:buClr>
              <a:buFont typeface="Arial"/>
              <a:buChar char="–"/>
              <a:tabLst>
                <a:tab pos="1156335" algn="l"/>
              </a:tabLst>
            </a:pPr>
            <a:r>
              <a:rPr sz="1600" spc="-10" dirty="0">
                <a:solidFill>
                  <a:srgbClr val="3B3B3A"/>
                </a:solidFill>
                <a:latin typeface="Calibri"/>
                <a:cs typeface="Calibri"/>
              </a:rPr>
              <a:t>Data standardization </a:t>
            </a:r>
            <a:r>
              <a:rPr sz="1600" spc="-5" dirty="0">
                <a:solidFill>
                  <a:srgbClr val="3B3B3A"/>
                </a:solidFill>
                <a:latin typeface="Calibri"/>
                <a:cs typeface="Calibri"/>
              </a:rPr>
              <a:t>- </a:t>
            </a:r>
            <a:r>
              <a:rPr sz="1400" spc="-5" dirty="0">
                <a:solidFill>
                  <a:srgbClr val="3B3B3A"/>
                </a:solidFill>
                <a:latin typeface="Calibri"/>
                <a:cs typeface="Calibri"/>
              </a:rPr>
              <a:t>The </a:t>
            </a:r>
            <a:r>
              <a:rPr sz="1400" spc="-10" dirty="0">
                <a:solidFill>
                  <a:srgbClr val="3B3B3A"/>
                </a:solidFill>
                <a:latin typeface="Calibri"/>
                <a:cs typeface="Calibri"/>
              </a:rPr>
              <a:t>process </a:t>
            </a:r>
            <a:r>
              <a:rPr sz="1400" spc="-5" dirty="0">
                <a:solidFill>
                  <a:srgbClr val="3B3B3A"/>
                </a:solidFill>
                <a:latin typeface="Calibri"/>
                <a:cs typeface="Calibri"/>
              </a:rPr>
              <a:t>of mapping </a:t>
            </a:r>
            <a:r>
              <a:rPr sz="1400" spc="-10" dirty="0">
                <a:solidFill>
                  <a:srgbClr val="3B3B3A"/>
                </a:solidFill>
                <a:latin typeface="Calibri"/>
                <a:cs typeface="Calibri"/>
              </a:rPr>
              <a:t>proprietary </a:t>
            </a:r>
            <a:r>
              <a:rPr sz="1400" spc="-5" dirty="0">
                <a:solidFill>
                  <a:srgbClr val="3B3B3A"/>
                </a:solidFill>
                <a:latin typeface="Calibri"/>
                <a:cs typeface="Calibri"/>
              </a:rPr>
              <a:t>or </a:t>
            </a:r>
            <a:r>
              <a:rPr sz="1400" spc="-10" dirty="0">
                <a:solidFill>
                  <a:srgbClr val="3B3B3A"/>
                </a:solidFill>
                <a:latin typeface="Calibri"/>
                <a:cs typeface="Calibri"/>
              </a:rPr>
              <a:t>unrecognized code </a:t>
            </a:r>
            <a:r>
              <a:rPr sz="1400" spc="-5" dirty="0">
                <a:solidFill>
                  <a:srgbClr val="3B3B3A"/>
                </a:solidFill>
                <a:latin typeface="Calibri"/>
                <a:cs typeface="Calibri"/>
              </a:rPr>
              <a:t>values </a:t>
            </a:r>
            <a:r>
              <a:rPr sz="1400" spc="-10" dirty="0">
                <a:solidFill>
                  <a:srgbClr val="3B3B3A"/>
                </a:solidFill>
                <a:latin typeface="Calibri"/>
                <a:cs typeface="Calibri"/>
              </a:rPr>
              <a:t>to codes  from </a:t>
            </a:r>
            <a:r>
              <a:rPr sz="1400" dirty="0">
                <a:solidFill>
                  <a:srgbClr val="3B3B3A"/>
                </a:solidFill>
                <a:latin typeface="Calibri"/>
                <a:cs typeface="Calibri"/>
              </a:rPr>
              <a:t>an </a:t>
            </a:r>
            <a:r>
              <a:rPr sz="1400" spc="-5" dirty="0">
                <a:solidFill>
                  <a:srgbClr val="3B3B3A"/>
                </a:solidFill>
                <a:latin typeface="Calibri"/>
                <a:cs typeface="Calibri"/>
              </a:rPr>
              <a:t>industry-standard</a:t>
            </a:r>
            <a:r>
              <a:rPr sz="1400" spc="-15" dirty="0">
                <a:solidFill>
                  <a:srgbClr val="3B3B3A"/>
                </a:solidFill>
                <a:latin typeface="Calibri"/>
                <a:cs typeface="Calibri"/>
              </a:rPr>
              <a:t> </a:t>
            </a:r>
            <a:r>
              <a:rPr sz="1400" spc="-10" dirty="0">
                <a:solidFill>
                  <a:srgbClr val="3B3B3A"/>
                </a:solidFill>
                <a:latin typeface="Calibri"/>
                <a:cs typeface="Calibri"/>
              </a:rPr>
              <a:t>nomenclature.</a:t>
            </a:r>
            <a:endParaRPr sz="1400">
              <a:latin typeface="Calibri"/>
              <a:cs typeface="Calibri"/>
            </a:endParaRPr>
          </a:p>
          <a:p>
            <a:pPr lvl="1">
              <a:lnSpc>
                <a:spcPct val="100000"/>
              </a:lnSpc>
              <a:spcBef>
                <a:spcPts val="25"/>
              </a:spcBef>
              <a:buChar char="–"/>
            </a:pPr>
            <a:endParaRPr sz="1300">
              <a:latin typeface="Times New Roman"/>
              <a:cs typeface="Times New Roman"/>
            </a:endParaRPr>
          </a:p>
          <a:p>
            <a:pPr marL="1155700" marR="173355" lvl="1" indent="-228600">
              <a:lnSpc>
                <a:spcPts val="1560"/>
              </a:lnSpc>
              <a:spcBef>
                <a:spcPts val="5"/>
              </a:spcBef>
              <a:buClr>
                <a:srgbClr val="00A8E0"/>
              </a:buClr>
              <a:buFont typeface="Arial"/>
              <a:buChar char="–"/>
              <a:tabLst>
                <a:tab pos="1156335" algn="l"/>
              </a:tabLst>
            </a:pPr>
            <a:r>
              <a:rPr sz="1600" spc="-15" dirty="0">
                <a:solidFill>
                  <a:srgbClr val="3B3B3A"/>
                </a:solidFill>
                <a:latin typeface="Calibri"/>
                <a:cs typeface="Calibri"/>
              </a:rPr>
              <a:t>Data </a:t>
            </a:r>
            <a:r>
              <a:rPr sz="1600" spc="-10" dirty="0">
                <a:solidFill>
                  <a:srgbClr val="3B3B3A"/>
                </a:solidFill>
                <a:latin typeface="Calibri"/>
                <a:cs typeface="Calibri"/>
              </a:rPr>
              <a:t>normalization </a:t>
            </a:r>
            <a:r>
              <a:rPr sz="1600" spc="-5" dirty="0">
                <a:solidFill>
                  <a:srgbClr val="3B3B3A"/>
                </a:solidFill>
                <a:latin typeface="Calibri"/>
                <a:cs typeface="Calibri"/>
              </a:rPr>
              <a:t>- </a:t>
            </a:r>
            <a:r>
              <a:rPr sz="1400" spc="-5" dirty="0">
                <a:solidFill>
                  <a:srgbClr val="3B3B3A"/>
                </a:solidFill>
                <a:latin typeface="Calibri"/>
                <a:cs typeface="Calibri"/>
              </a:rPr>
              <a:t>The </a:t>
            </a:r>
            <a:r>
              <a:rPr sz="1400" spc="-10" dirty="0">
                <a:solidFill>
                  <a:srgbClr val="3B3B3A"/>
                </a:solidFill>
                <a:latin typeface="Calibri"/>
                <a:cs typeface="Calibri"/>
              </a:rPr>
              <a:t>process by </a:t>
            </a:r>
            <a:r>
              <a:rPr sz="1400" spc="-5" dirty="0">
                <a:solidFill>
                  <a:srgbClr val="3B3B3A"/>
                </a:solidFill>
                <a:latin typeface="Calibri"/>
                <a:cs typeface="Calibri"/>
              </a:rPr>
              <a:t>which </a:t>
            </a:r>
            <a:r>
              <a:rPr sz="1400" spc="-10" dirty="0">
                <a:solidFill>
                  <a:srgbClr val="3B3B3A"/>
                </a:solidFill>
                <a:latin typeface="Calibri"/>
                <a:cs typeface="Calibri"/>
              </a:rPr>
              <a:t>standardized attributes are categorized </a:t>
            </a:r>
            <a:r>
              <a:rPr sz="1400" spc="-5" dirty="0">
                <a:solidFill>
                  <a:srgbClr val="3B3B3A"/>
                </a:solidFill>
                <a:latin typeface="Calibri"/>
                <a:cs typeface="Calibri"/>
              </a:rPr>
              <a:t>or rolled up  </a:t>
            </a:r>
            <a:r>
              <a:rPr sz="1400" spc="-10" dirty="0">
                <a:solidFill>
                  <a:srgbClr val="3B3B3A"/>
                </a:solidFill>
                <a:latin typeface="Calibri"/>
                <a:cs typeface="Calibri"/>
              </a:rPr>
              <a:t>into </a:t>
            </a:r>
            <a:r>
              <a:rPr sz="1400" spc="-5" dirty="0">
                <a:solidFill>
                  <a:srgbClr val="3B3B3A"/>
                </a:solidFill>
                <a:latin typeface="Calibri"/>
                <a:cs typeface="Calibri"/>
              </a:rPr>
              <a:t>meaningful groupings, such as </a:t>
            </a:r>
            <a:r>
              <a:rPr sz="1400" spc="-10" dirty="0">
                <a:solidFill>
                  <a:srgbClr val="3B3B3A"/>
                </a:solidFill>
                <a:latin typeface="Calibri"/>
                <a:cs typeface="Calibri"/>
              </a:rPr>
              <a:t>for </a:t>
            </a:r>
            <a:r>
              <a:rPr sz="1400" spc="-5" dirty="0">
                <a:solidFill>
                  <a:srgbClr val="3B3B3A"/>
                </a:solidFill>
                <a:latin typeface="Calibri"/>
                <a:cs typeface="Calibri"/>
              </a:rPr>
              <a:t>display purposes, rules processing, </a:t>
            </a:r>
            <a:r>
              <a:rPr sz="1400" dirty="0">
                <a:solidFill>
                  <a:srgbClr val="3B3B3A"/>
                </a:solidFill>
                <a:latin typeface="Calibri"/>
                <a:cs typeface="Calibri"/>
              </a:rPr>
              <a:t>or </a:t>
            </a:r>
            <a:r>
              <a:rPr sz="1400" spc="-5" dirty="0">
                <a:solidFill>
                  <a:srgbClr val="3B3B3A"/>
                </a:solidFill>
                <a:latin typeface="Calibri"/>
                <a:cs typeface="Calibri"/>
              </a:rPr>
              <a:t>analytics</a:t>
            </a:r>
            <a:r>
              <a:rPr sz="1400" spc="165" dirty="0">
                <a:solidFill>
                  <a:srgbClr val="3B3B3A"/>
                </a:solidFill>
                <a:latin typeface="Calibri"/>
                <a:cs typeface="Calibri"/>
              </a:rPr>
              <a:t> </a:t>
            </a:r>
            <a:r>
              <a:rPr sz="1400" spc="-5" dirty="0">
                <a:solidFill>
                  <a:srgbClr val="3B3B3A"/>
                </a:solidFill>
                <a:latin typeface="Calibri"/>
                <a:cs typeface="Calibri"/>
              </a:rPr>
              <a:t>reporting.</a:t>
            </a:r>
            <a:endParaRPr sz="14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7660640"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Calibri"/>
                <a:cs typeface="Calibri"/>
              </a:rPr>
              <a:t>How </a:t>
            </a:r>
            <a:r>
              <a:rPr sz="2800" b="0" spc="-20" dirty="0">
                <a:solidFill>
                  <a:srgbClr val="FFFFFF"/>
                </a:solidFill>
                <a:latin typeface="Calibri"/>
                <a:cs typeface="Calibri"/>
              </a:rPr>
              <a:t>are </a:t>
            </a:r>
            <a:r>
              <a:rPr sz="2800" b="0" spc="-15" dirty="0">
                <a:solidFill>
                  <a:srgbClr val="FFFFFF"/>
                </a:solidFill>
                <a:latin typeface="Calibri"/>
                <a:cs typeface="Calibri"/>
              </a:rPr>
              <a:t>we </a:t>
            </a:r>
            <a:r>
              <a:rPr sz="2800" b="0" spc="-10" dirty="0">
                <a:solidFill>
                  <a:srgbClr val="FFFFFF"/>
                </a:solidFill>
                <a:latin typeface="Calibri"/>
                <a:cs typeface="Calibri"/>
              </a:rPr>
              <a:t>increasing </a:t>
            </a:r>
            <a:r>
              <a:rPr sz="2800" b="0" spc="-5" dirty="0">
                <a:solidFill>
                  <a:srgbClr val="FFFFFF"/>
                </a:solidFill>
                <a:latin typeface="Calibri"/>
                <a:cs typeface="Calibri"/>
              </a:rPr>
              <a:t>use of </a:t>
            </a:r>
            <a:r>
              <a:rPr sz="2800" b="0" spc="-20" dirty="0">
                <a:solidFill>
                  <a:srgbClr val="FFFFFF"/>
                </a:solidFill>
                <a:latin typeface="Calibri"/>
                <a:cs typeface="Calibri"/>
              </a:rPr>
              <a:t>standard</a:t>
            </a:r>
            <a:r>
              <a:rPr sz="2800" b="0" spc="100" dirty="0">
                <a:solidFill>
                  <a:srgbClr val="FFFFFF"/>
                </a:solidFill>
                <a:latin typeface="Calibri"/>
                <a:cs typeface="Calibri"/>
              </a:rPr>
              <a:t> </a:t>
            </a:r>
            <a:r>
              <a:rPr sz="2800" b="0" spc="-10" dirty="0">
                <a:solidFill>
                  <a:srgbClr val="FFFFFF"/>
                </a:solidFill>
                <a:latin typeface="Calibri"/>
                <a:cs typeface="Calibri"/>
              </a:rPr>
              <a:t>terminologies</a:t>
            </a:r>
            <a:endParaRPr sz="2800">
              <a:latin typeface="Calibri"/>
              <a:cs typeface="Calibri"/>
            </a:endParaRPr>
          </a:p>
        </p:txBody>
      </p:sp>
      <p:sp>
        <p:nvSpPr>
          <p:cNvPr id="6" name="object 6"/>
          <p:cNvSpPr txBox="1"/>
          <p:nvPr/>
        </p:nvSpPr>
        <p:spPr>
          <a:xfrm>
            <a:off x="235102" y="734754"/>
            <a:ext cx="7881620" cy="5296535"/>
          </a:xfrm>
          <a:prstGeom prst="rect">
            <a:avLst/>
          </a:prstGeom>
        </p:spPr>
        <p:txBody>
          <a:bodyPr vert="horz" wrap="square" lIns="0" tIns="187325" rIns="0" bIns="0" rtlCol="0">
            <a:spAutoFit/>
          </a:bodyPr>
          <a:lstStyle/>
          <a:p>
            <a:pPr marL="355600" indent="-342900">
              <a:lnSpc>
                <a:spcPct val="100000"/>
              </a:lnSpc>
              <a:spcBef>
                <a:spcPts val="1475"/>
              </a:spcBef>
              <a:buClr>
                <a:srgbClr val="EC1C23"/>
              </a:buClr>
              <a:buFont typeface="Arial"/>
              <a:buChar char="•"/>
              <a:tabLst>
                <a:tab pos="355600" algn="l"/>
                <a:tab pos="356235" algn="l"/>
              </a:tabLst>
            </a:pPr>
            <a:r>
              <a:rPr sz="2200" spc="-10" dirty="0">
                <a:solidFill>
                  <a:srgbClr val="07528F"/>
                </a:solidFill>
                <a:latin typeface="Calibri"/>
                <a:cs typeface="Calibri"/>
              </a:rPr>
              <a:t>Electronic </a:t>
            </a:r>
            <a:r>
              <a:rPr sz="2200" spc="-5" dirty="0">
                <a:solidFill>
                  <a:srgbClr val="07528F"/>
                </a:solidFill>
                <a:latin typeface="Calibri"/>
                <a:cs typeface="Calibri"/>
              </a:rPr>
              <a:t>Health</a:t>
            </a:r>
            <a:r>
              <a:rPr sz="2200" spc="5" dirty="0">
                <a:solidFill>
                  <a:srgbClr val="07528F"/>
                </a:solidFill>
                <a:latin typeface="Calibri"/>
                <a:cs typeface="Calibri"/>
              </a:rPr>
              <a:t> </a:t>
            </a:r>
            <a:r>
              <a:rPr sz="2200" spc="-20" dirty="0">
                <a:solidFill>
                  <a:srgbClr val="07528F"/>
                </a:solidFill>
                <a:latin typeface="Calibri"/>
                <a:cs typeface="Calibri"/>
              </a:rPr>
              <a:t>Record</a:t>
            </a:r>
            <a:endParaRPr sz="2200">
              <a:latin typeface="Calibri"/>
              <a:cs typeface="Calibri"/>
            </a:endParaRPr>
          </a:p>
          <a:p>
            <a:pPr marL="469900">
              <a:lnSpc>
                <a:spcPct val="100000"/>
              </a:lnSpc>
              <a:spcBef>
                <a:spcPts val="1190"/>
              </a:spcBef>
              <a:tabLst>
                <a:tab pos="756285" algn="l"/>
              </a:tabLst>
            </a:pPr>
            <a:r>
              <a:rPr sz="1900" spc="-5" dirty="0">
                <a:solidFill>
                  <a:srgbClr val="046CB0"/>
                </a:solidFill>
                <a:latin typeface="Arial"/>
                <a:cs typeface="Arial"/>
              </a:rPr>
              <a:t>»	</a:t>
            </a:r>
            <a:r>
              <a:rPr sz="1900" spc="-10" dirty="0">
                <a:solidFill>
                  <a:srgbClr val="3B3B3A"/>
                </a:solidFill>
                <a:latin typeface="Calibri"/>
                <a:cs typeface="Calibri"/>
              </a:rPr>
              <a:t>Ongoing </a:t>
            </a:r>
            <a:r>
              <a:rPr sz="1900" spc="-15" dirty="0">
                <a:solidFill>
                  <a:srgbClr val="3B3B3A"/>
                </a:solidFill>
                <a:latin typeface="Calibri"/>
                <a:cs typeface="Calibri"/>
              </a:rPr>
              <a:t>content</a:t>
            </a:r>
            <a:r>
              <a:rPr sz="1900" spc="25" dirty="0">
                <a:solidFill>
                  <a:srgbClr val="3B3B3A"/>
                </a:solidFill>
                <a:latin typeface="Calibri"/>
                <a:cs typeface="Calibri"/>
              </a:rPr>
              <a:t> </a:t>
            </a:r>
            <a:r>
              <a:rPr sz="1900" spc="-10" dirty="0">
                <a:solidFill>
                  <a:srgbClr val="3B3B3A"/>
                </a:solidFill>
                <a:latin typeface="Calibri"/>
                <a:cs typeface="Calibri"/>
              </a:rPr>
              <a:t>development</a:t>
            </a:r>
            <a:endParaRPr sz="1900">
              <a:latin typeface="Calibri"/>
              <a:cs typeface="Calibri"/>
            </a:endParaRPr>
          </a:p>
          <a:p>
            <a:pPr marL="469900">
              <a:lnSpc>
                <a:spcPts val="2165"/>
              </a:lnSpc>
              <a:spcBef>
                <a:spcPts val="1175"/>
              </a:spcBef>
              <a:tabLst>
                <a:tab pos="756285" algn="l"/>
              </a:tabLst>
            </a:pPr>
            <a:r>
              <a:rPr sz="1900" spc="-5" dirty="0">
                <a:solidFill>
                  <a:srgbClr val="046CB0"/>
                </a:solidFill>
                <a:latin typeface="Arial"/>
                <a:cs typeface="Arial"/>
              </a:rPr>
              <a:t>»	</a:t>
            </a:r>
            <a:r>
              <a:rPr sz="1900" spc="-10" dirty="0">
                <a:solidFill>
                  <a:srgbClr val="3B3B3A"/>
                </a:solidFill>
                <a:latin typeface="Calibri"/>
                <a:cs typeface="Calibri"/>
              </a:rPr>
              <a:t>Participating </a:t>
            </a:r>
            <a:r>
              <a:rPr sz="1900" spc="-5" dirty="0">
                <a:solidFill>
                  <a:srgbClr val="3B3B3A"/>
                </a:solidFill>
                <a:latin typeface="Calibri"/>
                <a:cs typeface="Calibri"/>
              </a:rPr>
              <a:t>in industry </a:t>
            </a:r>
            <a:r>
              <a:rPr sz="1900" spc="-10" dirty="0">
                <a:solidFill>
                  <a:srgbClr val="3B3B3A"/>
                </a:solidFill>
                <a:latin typeface="Calibri"/>
                <a:cs typeface="Calibri"/>
              </a:rPr>
              <a:t>discussions/workgroups </a:t>
            </a:r>
            <a:r>
              <a:rPr sz="1900" spc="-15" dirty="0">
                <a:solidFill>
                  <a:srgbClr val="3B3B3A"/>
                </a:solidFill>
                <a:latin typeface="Calibri"/>
                <a:cs typeface="Calibri"/>
              </a:rPr>
              <a:t>to </a:t>
            </a:r>
            <a:r>
              <a:rPr sz="1900" spc="-10" dirty="0">
                <a:solidFill>
                  <a:srgbClr val="3B3B3A"/>
                </a:solidFill>
                <a:latin typeface="Calibri"/>
                <a:cs typeface="Calibri"/>
              </a:rPr>
              <a:t>determine</a:t>
            </a:r>
            <a:r>
              <a:rPr sz="1900" spc="185" dirty="0">
                <a:solidFill>
                  <a:srgbClr val="3B3B3A"/>
                </a:solidFill>
                <a:latin typeface="Calibri"/>
                <a:cs typeface="Calibri"/>
              </a:rPr>
              <a:t> </a:t>
            </a:r>
            <a:r>
              <a:rPr sz="1900" spc="-5" dirty="0">
                <a:solidFill>
                  <a:srgbClr val="3B3B3A"/>
                </a:solidFill>
                <a:latin typeface="Calibri"/>
                <a:cs typeface="Calibri"/>
              </a:rPr>
              <a:t>necessary</a:t>
            </a:r>
            <a:endParaRPr sz="1900">
              <a:latin typeface="Calibri"/>
              <a:cs typeface="Calibri"/>
            </a:endParaRPr>
          </a:p>
          <a:p>
            <a:pPr marL="756285">
              <a:lnSpc>
                <a:spcPts val="2165"/>
              </a:lnSpc>
            </a:pPr>
            <a:r>
              <a:rPr sz="1900" spc="-10" dirty="0">
                <a:solidFill>
                  <a:srgbClr val="3B3B3A"/>
                </a:solidFill>
                <a:latin typeface="Calibri"/>
                <a:cs typeface="Calibri"/>
              </a:rPr>
              <a:t>development</a:t>
            </a:r>
            <a:endParaRPr sz="1900">
              <a:latin typeface="Calibri"/>
              <a:cs typeface="Calibri"/>
            </a:endParaRPr>
          </a:p>
          <a:p>
            <a:pPr marL="469900">
              <a:lnSpc>
                <a:spcPct val="100000"/>
              </a:lnSpc>
              <a:spcBef>
                <a:spcPts val="1165"/>
              </a:spcBef>
              <a:tabLst>
                <a:tab pos="756285" algn="l"/>
              </a:tabLst>
            </a:pPr>
            <a:r>
              <a:rPr sz="1900" spc="-5" dirty="0">
                <a:solidFill>
                  <a:srgbClr val="046CB0"/>
                </a:solidFill>
                <a:latin typeface="Arial"/>
                <a:cs typeface="Arial"/>
              </a:rPr>
              <a:t>»	</a:t>
            </a:r>
            <a:r>
              <a:rPr sz="1900" spc="-5" dirty="0">
                <a:solidFill>
                  <a:srgbClr val="3B3B3A"/>
                </a:solidFill>
                <a:latin typeface="Calibri"/>
                <a:cs typeface="Calibri"/>
              </a:rPr>
              <a:t>FHIR </a:t>
            </a:r>
            <a:r>
              <a:rPr sz="1900" spc="-10" dirty="0">
                <a:solidFill>
                  <a:srgbClr val="3B3B3A"/>
                </a:solidFill>
                <a:latin typeface="Calibri"/>
                <a:cs typeface="Calibri"/>
              </a:rPr>
              <a:t>use </a:t>
            </a:r>
            <a:r>
              <a:rPr sz="1900" spc="-5" dirty="0">
                <a:solidFill>
                  <a:srgbClr val="3B3B3A"/>
                </a:solidFill>
                <a:latin typeface="Calibri"/>
                <a:cs typeface="Calibri"/>
              </a:rPr>
              <a:t>cases </a:t>
            </a:r>
            <a:r>
              <a:rPr sz="1900" spc="-10" dirty="0">
                <a:solidFill>
                  <a:srgbClr val="3B3B3A"/>
                </a:solidFill>
                <a:latin typeface="Calibri"/>
                <a:cs typeface="Calibri"/>
              </a:rPr>
              <a:t>driving increased</a:t>
            </a:r>
            <a:r>
              <a:rPr sz="1900" spc="50" dirty="0">
                <a:solidFill>
                  <a:srgbClr val="3B3B3A"/>
                </a:solidFill>
                <a:latin typeface="Calibri"/>
                <a:cs typeface="Calibri"/>
              </a:rPr>
              <a:t> </a:t>
            </a:r>
            <a:r>
              <a:rPr sz="1900" spc="-5" dirty="0">
                <a:solidFill>
                  <a:srgbClr val="3B3B3A"/>
                </a:solidFill>
                <a:latin typeface="Calibri"/>
                <a:cs typeface="Calibri"/>
              </a:rPr>
              <a:t>mappings</a:t>
            </a:r>
            <a:endParaRPr sz="1900">
              <a:latin typeface="Calibri"/>
              <a:cs typeface="Calibri"/>
            </a:endParaRPr>
          </a:p>
          <a:p>
            <a:pPr marL="355600" indent="-342900">
              <a:lnSpc>
                <a:spcPct val="100000"/>
              </a:lnSpc>
              <a:spcBef>
                <a:spcPts val="1115"/>
              </a:spcBef>
              <a:buClr>
                <a:srgbClr val="EC1C23"/>
              </a:buClr>
              <a:buFont typeface="Arial"/>
              <a:buChar char="•"/>
              <a:tabLst>
                <a:tab pos="355600" algn="l"/>
                <a:tab pos="356235" algn="l"/>
              </a:tabLst>
            </a:pPr>
            <a:r>
              <a:rPr sz="2200" spc="-10" dirty="0">
                <a:solidFill>
                  <a:srgbClr val="07528F"/>
                </a:solidFill>
                <a:latin typeface="Calibri"/>
                <a:cs typeface="Calibri"/>
              </a:rPr>
              <a:t>Population </a:t>
            </a:r>
            <a:r>
              <a:rPr sz="2200" spc="-5" dirty="0">
                <a:solidFill>
                  <a:srgbClr val="07528F"/>
                </a:solidFill>
                <a:latin typeface="Calibri"/>
                <a:cs typeface="Calibri"/>
              </a:rPr>
              <a:t>Health &amp; Big</a:t>
            </a:r>
            <a:r>
              <a:rPr sz="2200" spc="15" dirty="0">
                <a:solidFill>
                  <a:srgbClr val="07528F"/>
                </a:solidFill>
                <a:latin typeface="Calibri"/>
                <a:cs typeface="Calibri"/>
              </a:rPr>
              <a:t> </a:t>
            </a:r>
            <a:r>
              <a:rPr sz="2200" spc="-20" dirty="0">
                <a:solidFill>
                  <a:srgbClr val="07528F"/>
                </a:solidFill>
                <a:latin typeface="Calibri"/>
                <a:cs typeface="Calibri"/>
              </a:rPr>
              <a:t>Data</a:t>
            </a:r>
            <a:endParaRPr sz="2200">
              <a:latin typeface="Calibri"/>
              <a:cs typeface="Calibri"/>
            </a:endParaRPr>
          </a:p>
          <a:p>
            <a:pPr marL="756285" marR="34925" indent="-287020">
              <a:lnSpc>
                <a:spcPts val="2050"/>
              </a:lnSpc>
              <a:spcBef>
                <a:spcPts val="1460"/>
              </a:spcBef>
              <a:tabLst>
                <a:tab pos="756285" algn="l"/>
              </a:tabLst>
            </a:pPr>
            <a:r>
              <a:rPr sz="1900" spc="-5" dirty="0">
                <a:solidFill>
                  <a:srgbClr val="046CB0"/>
                </a:solidFill>
                <a:latin typeface="Arial"/>
                <a:cs typeface="Arial"/>
              </a:rPr>
              <a:t>»	</a:t>
            </a:r>
            <a:r>
              <a:rPr sz="1900" spc="-5" dirty="0">
                <a:solidFill>
                  <a:srgbClr val="3B3B3A"/>
                </a:solidFill>
                <a:latin typeface="Calibri"/>
                <a:cs typeface="Calibri"/>
              </a:rPr>
              <a:t>Use cases </a:t>
            </a:r>
            <a:r>
              <a:rPr sz="1900" spc="-10" dirty="0">
                <a:solidFill>
                  <a:srgbClr val="3B3B3A"/>
                </a:solidFill>
                <a:latin typeface="Calibri"/>
                <a:cs typeface="Calibri"/>
              </a:rPr>
              <a:t>growing </a:t>
            </a:r>
            <a:r>
              <a:rPr sz="1900" spc="-5" dirty="0">
                <a:solidFill>
                  <a:srgbClr val="3B3B3A"/>
                </a:solidFill>
                <a:latin typeface="Calibri"/>
                <a:cs typeface="Calibri"/>
              </a:rPr>
              <a:t>daily </a:t>
            </a:r>
            <a:r>
              <a:rPr sz="1900" spc="-10" dirty="0">
                <a:solidFill>
                  <a:srgbClr val="3B3B3A"/>
                </a:solidFill>
                <a:latin typeface="Calibri"/>
                <a:cs typeface="Calibri"/>
              </a:rPr>
              <a:t>driving increased </a:t>
            </a:r>
            <a:r>
              <a:rPr sz="1900" spc="-5" dirty="0">
                <a:solidFill>
                  <a:srgbClr val="3B3B3A"/>
                </a:solidFill>
                <a:latin typeface="Calibri"/>
                <a:cs typeface="Calibri"/>
              </a:rPr>
              <a:t>amount of mappings that </a:t>
            </a:r>
            <a:r>
              <a:rPr sz="1900" spc="-15" dirty="0">
                <a:solidFill>
                  <a:srgbClr val="3B3B3A"/>
                </a:solidFill>
                <a:latin typeface="Calibri"/>
                <a:cs typeface="Calibri"/>
              </a:rPr>
              <a:t>exist  </a:t>
            </a:r>
            <a:r>
              <a:rPr sz="1900" spc="-10" dirty="0">
                <a:solidFill>
                  <a:srgbClr val="3B3B3A"/>
                </a:solidFill>
                <a:latin typeface="Calibri"/>
                <a:cs typeface="Calibri"/>
              </a:rPr>
              <a:t>between </a:t>
            </a:r>
            <a:r>
              <a:rPr sz="1900" spc="-15" dirty="0">
                <a:solidFill>
                  <a:srgbClr val="3B3B3A"/>
                </a:solidFill>
                <a:latin typeface="Calibri"/>
                <a:cs typeface="Calibri"/>
              </a:rPr>
              <a:t>data </a:t>
            </a:r>
            <a:r>
              <a:rPr sz="1900" spc="-10" dirty="0">
                <a:solidFill>
                  <a:srgbClr val="3B3B3A"/>
                </a:solidFill>
                <a:latin typeface="Calibri"/>
                <a:cs typeface="Calibri"/>
              </a:rPr>
              <a:t>sources </a:t>
            </a:r>
            <a:r>
              <a:rPr sz="1900" spc="-5" dirty="0">
                <a:solidFill>
                  <a:srgbClr val="3B3B3A"/>
                </a:solidFill>
                <a:latin typeface="Calibri"/>
                <a:cs typeface="Calibri"/>
              </a:rPr>
              <a:t>and </a:t>
            </a:r>
            <a:r>
              <a:rPr sz="1900" spc="-15" dirty="0">
                <a:solidFill>
                  <a:srgbClr val="3B3B3A"/>
                </a:solidFill>
                <a:latin typeface="Calibri"/>
                <a:cs typeface="Calibri"/>
              </a:rPr>
              <a:t>standard</a:t>
            </a:r>
            <a:r>
              <a:rPr sz="1900" spc="35" dirty="0">
                <a:solidFill>
                  <a:srgbClr val="3B3B3A"/>
                </a:solidFill>
                <a:latin typeface="Calibri"/>
                <a:cs typeface="Calibri"/>
              </a:rPr>
              <a:t> </a:t>
            </a:r>
            <a:r>
              <a:rPr sz="1900" spc="-10" dirty="0">
                <a:solidFill>
                  <a:srgbClr val="3B3B3A"/>
                </a:solidFill>
                <a:latin typeface="Calibri"/>
                <a:cs typeface="Calibri"/>
              </a:rPr>
              <a:t>terminologies</a:t>
            </a:r>
            <a:endParaRPr sz="1900">
              <a:latin typeface="Calibri"/>
              <a:cs typeface="Calibri"/>
            </a:endParaRPr>
          </a:p>
          <a:p>
            <a:pPr marL="355600" indent="-342900">
              <a:lnSpc>
                <a:spcPct val="100000"/>
              </a:lnSpc>
              <a:spcBef>
                <a:spcPts val="1090"/>
              </a:spcBef>
              <a:buClr>
                <a:srgbClr val="EC1C23"/>
              </a:buClr>
              <a:buFont typeface="Arial"/>
              <a:buChar char="•"/>
              <a:tabLst>
                <a:tab pos="355600" algn="l"/>
                <a:tab pos="356235" algn="l"/>
              </a:tabLst>
            </a:pPr>
            <a:r>
              <a:rPr sz="2200" spc="-10" dirty="0">
                <a:solidFill>
                  <a:srgbClr val="07528F"/>
                </a:solidFill>
                <a:latin typeface="Calibri"/>
                <a:cs typeface="Calibri"/>
              </a:rPr>
              <a:t>Cross</a:t>
            </a:r>
            <a:r>
              <a:rPr sz="2200" dirty="0">
                <a:solidFill>
                  <a:srgbClr val="07528F"/>
                </a:solidFill>
                <a:latin typeface="Calibri"/>
                <a:cs typeface="Calibri"/>
              </a:rPr>
              <a:t> </a:t>
            </a:r>
            <a:r>
              <a:rPr sz="2200" spc="-15" dirty="0">
                <a:solidFill>
                  <a:srgbClr val="07528F"/>
                </a:solidFill>
                <a:latin typeface="Calibri"/>
                <a:cs typeface="Calibri"/>
              </a:rPr>
              <a:t>Platform</a:t>
            </a:r>
            <a:endParaRPr sz="2200">
              <a:latin typeface="Calibri"/>
              <a:cs typeface="Calibri"/>
            </a:endParaRPr>
          </a:p>
          <a:p>
            <a:pPr marL="469900">
              <a:lnSpc>
                <a:spcPct val="100000"/>
              </a:lnSpc>
              <a:spcBef>
                <a:spcPts val="1190"/>
              </a:spcBef>
              <a:tabLst>
                <a:tab pos="756285" algn="l"/>
              </a:tabLst>
            </a:pPr>
            <a:r>
              <a:rPr sz="1900" spc="-5" dirty="0">
                <a:solidFill>
                  <a:srgbClr val="046CB0"/>
                </a:solidFill>
                <a:latin typeface="Arial"/>
                <a:cs typeface="Arial"/>
              </a:rPr>
              <a:t>»	</a:t>
            </a:r>
            <a:r>
              <a:rPr sz="1900" spc="-5" dirty="0">
                <a:solidFill>
                  <a:srgbClr val="3B3B3A"/>
                </a:solidFill>
                <a:latin typeface="Calibri"/>
                <a:cs typeface="Calibri"/>
              </a:rPr>
              <a:t>Longitudinal </a:t>
            </a:r>
            <a:r>
              <a:rPr sz="1900" spc="-15" dirty="0">
                <a:solidFill>
                  <a:srgbClr val="3B3B3A"/>
                </a:solidFill>
                <a:latin typeface="Calibri"/>
                <a:cs typeface="Calibri"/>
              </a:rPr>
              <a:t>patient-centered </a:t>
            </a:r>
            <a:r>
              <a:rPr sz="1900" spc="-10" dirty="0">
                <a:solidFill>
                  <a:srgbClr val="3B3B3A"/>
                </a:solidFill>
                <a:latin typeface="Calibri"/>
                <a:cs typeface="Calibri"/>
              </a:rPr>
              <a:t>plan </a:t>
            </a:r>
            <a:r>
              <a:rPr sz="1900" spc="-5" dirty="0">
                <a:solidFill>
                  <a:srgbClr val="3B3B3A"/>
                </a:solidFill>
                <a:latin typeface="Calibri"/>
                <a:cs typeface="Calibri"/>
              </a:rPr>
              <a:t>of</a:t>
            </a:r>
            <a:r>
              <a:rPr sz="1900" spc="110" dirty="0">
                <a:solidFill>
                  <a:srgbClr val="3B3B3A"/>
                </a:solidFill>
                <a:latin typeface="Calibri"/>
                <a:cs typeface="Calibri"/>
              </a:rPr>
              <a:t> </a:t>
            </a:r>
            <a:r>
              <a:rPr sz="1900" spc="-15" dirty="0">
                <a:solidFill>
                  <a:srgbClr val="3B3B3A"/>
                </a:solidFill>
                <a:latin typeface="Calibri"/>
                <a:cs typeface="Calibri"/>
              </a:rPr>
              <a:t>care</a:t>
            </a:r>
            <a:endParaRPr sz="1900">
              <a:latin typeface="Calibri"/>
              <a:cs typeface="Calibri"/>
            </a:endParaRPr>
          </a:p>
          <a:p>
            <a:pPr marL="469900">
              <a:lnSpc>
                <a:spcPts val="2165"/>
              </a:lnSpc>
              <a:spcBef>
                <a:spcPts val="1175"/>
              </a:spcBef>
              <a:tabLst>
                <a:tab pos="756285" algn="l"/>
              </a:tabLst>
            </a:pPr>
            <a:r>
              <a:rPr sz="1900" spc="-5" dirty="0">
                <a:solidFill>
                  <a:srgbClr val="046CB0"/>
                </a:solidFill>
                <a:latin typeface="Arial"/>
                <a:cs typeface="Arial"/>
              </a:rPr>
              <a:t>»	</a:t>
            </a:r>
            <a:r>
              <a:rPr sz="1900" spc="-20" dirty="0">
                <a:solidFill>
                  <a:srgbClr val="3B3B3A"/>
                </a:solidFill>
                <a:latin typeface="Calibri"/>
                <a:cs typeface="Calibri"/>
              </a:rPr>
              <a:t>Terminologists </a:t>
            </a:r>
            <a:r>
              <a:rPr sz="1900" spc="-10" dirty="0">
                <a:solidFill>
                  <a:srgbClr val="3B3B3A"/>
                </a:solidFill>
                <a:latin typeface="Calibri"/>
                <a:cs typeface="Calibri"/>
              </a:rPr>
              <a:t>submitting many requests </a:t>
            </a:r>
            <a:r>
              <a:rPr sz="1900" spc="-15" dirty="0">
                <a:solidFill>
                  <a:srgbClr val="3B3B3A"/>
                </a:solidFill>
                <a:latin typeface="Calibri"/>
                <a:cs typeface="Calibri"/>
              </a:rPr>
              <a:t>to </a:t>
            </a:r>
            <a:r>
              <a:rPr sz="1900" spc="-5" dirty="0">
                <a:solidFill>
                  <a:srgbClr val="3B3B3A"/>
                </a:solidFill>
                <a:latin typeface="Calibri"/>
                <a:cs typeface="Calibri"/>
              </a:rPr>
              <a:t>SNOMED </a:t>
            </a:r>
            <a:r>
              <a:rPr sz="1900" spc="-20" dirty="0">
                <a:solidFill>
                  <a:srgbClr val="3B3B3A"/>
                </a:solidFill>
                <a:latin typeface="Calibri"/>
                <a:cs typeface="Calibri"/>
              </a:rPr>
              <a:t>for </a:t>
            </a:r>
            <a:r>
              <a:rPr sz="1900" spc="-5" dirty="0">
                <a:solidFill>
                  <a:srgbClr val="3B3B3A"/>
                </a:solidFill>
                <a:latin typeface="Calibri"/>
                <a:cs typeface="Calibri"/>
              </a:rPr>
              <a:t>patient</a:t>
            </a:r>
            <a:r>
              <a:rPr sz="1900" spc="190" dirty="0">
                <a:solidFill>
                  <a:srgbClr val="3B3B3A"/>
                </a:solidFill>
                <a:latin typeface="Calibri"/>
                <a:cs typeface="Calibri"/>
              </a:rPr>
              <a:t> </a:t>
            </a:r>
            <a:r>
              <a:rPr sz="1900" spc="-5" dirty="0">
                <a:solidFill>
                  <a:srgbClr val="3B3B3A"/>
                </a:solidFill>
                <a:latin typeface="Calibri"/>
                <a:cs typeface="Calibri"/>
              </a:rPr>
              <a:t>specific</a:t>
            </a:r>
            <a:endParaRPr sz="1900">
              <a:latin typeface="Calibri"/>
              <a:cs typeface="Calibri"/>
            </a:endParaRPr>
          </a:p>
          <a:p>
            <a:pPr marL="756285">
              <a:lnSpc>
                <a:spcPts val="2165"/>
              </a:lnSpc>
            </a:pPr>
            <a:r>
              <a:rPr sz="1900" spc="-10" dirty="0">
                <a:solidFill>
                  <a:srgbClr val="3B3B3A"/>
                </a:solidFill>
                <a:latin typeface="Calibri"/>
                <a:cs typeface="Calibri"/>
              </a:rPr>
              <a:t>interventions </a:t>
            </a:r>
            <a:r>
              <a:rPr sz="1900" spc="-5" dirty="0">
                <a:solidFill>
                  <a:srgbClr val="3B3B3A"/>
                </a:solidFill>
                <a:latin typeface="Calibri"/>
                <a:cs typeface="Calibri"/>
              </a:rPr>
              <a:t>&amp;</a:t>
            </a:r>
            <a:r>
              <a:rPr sz="1900" spc="40" dirty="0">
                <a:solidFill>
                  <a:srgbClr val="3B3B3A"/>
                </a:solidFill>
                <a:latin typeface="Calibri"/>
                <a:cs typeface="Calibri"/>
              </a:rPr>
              <a:t> </a:t>
            </a:r>
            <a:r>
              <a:rPr sz="1900" spc="-15" dirty="0">
                <a:solidFill>
                  <a:srgbClr val="3B3B3A"/>
                </a:solidFill>
                <a:latin typeface="Calibri"/>
                <a:cs typeface="Calibri"/>
              </a:rPr>
              <a:t>outcomes</a:t>
            </a:r>
            <a:endParaRPr sz="1900">
              <a:latin typeface="Calibri"/>
              <a:cs typeface="Calibri"/>
            </a:endParaRPr>
          </a:p>
          <a:p>
            <a:pPr marL="927100">
              <a:lnSpc>
                <a:spcPct val="100000"/>
              </a:lnSpc>
              <a:spcBef>
                <a:spcPts val="1240"/>
              </a:spcBef>
            </a:pPr>
            <a:r>
              <a:rPr sz="1500" dirty="0">
                <a:solidFill>
                  <a:srgbClr val="00A8E0"/>
                </a:solidFill>
                <a:latin typeface="Arial"/>
                <a:cs typeface="Arial"/>
              </a:rPr>
              <a:t>– </a:t>
            </a:r>
            <a:r>
              <a:rPr sz="1500" spc="-5" dirty="0">
                <a:solidFill>
                  <a:srgbClr val="3B3B3A"/>
                </a:solidFill>
                <a:latin typeface="Calibri"/>
                <a:cs typeface="Calibri"/>
              </a:rPr>
              <a:t>Instead of: </a:t>
            </a:r>
            <a:r>
              <a:rPr sz="1500" spc="-15" dirty="0">
                <a:solidFill>
                  <a:srgbClr val="3B3B3A"/>
                </a:solidFill>
                <a:latin typeface="Calibri"/>
                <a:cs typeface="Calibri"/>
              </a:rPr>
              <a:t>“Teach </a:t>
            </a:r>
            <a:r>
              <a:rPr sz="1500" spc="-5" dirty="0">
                <a:solidFill>
                  <a:srgbClr val="3B3B3A"/>
                </a:solidFill>
                <a:latin typeface="Calibri"/>
                <a:cs typeface="Calibri"/>
              </a:rPr>
              <a:t>patient how </a:t>
            </a:r>
            <a:r>
              <a:rPr sz="1500" spc="-35" dirty="0">
                <a:solidFill>
                  <a:srgbClr val="3B3B3A"/>
                </a:solidFill>
                <a:latin typeface="Calibri"/>
                <a:cs typeface="Calibri"/>
              </a:rPr>
              <a:t>to…”, </a:t>
            </a:r>
            <a:r>
              <a:rPr sz="1500" spc="-5" dirty="0">
                <a:solidFill>
                  <a:srgbClr val="3B3B3A"/>
                </a:solidFill>
                <a:latin typeface="Calibri"/>
                <a:cs typeface="Calibri"/>
              </a:rPr>
              <a:t>shift </a:t>
            </a:r>
            <a:r>
              <a:rPr sz="1500" spc="-10" dirty="0">
                <a:solidFill>
                  <a:srgbClr val="3B3B3A"/>
                </a:solidFill>
                <a:latin typeface="Calibri"/>
                <a:cs typeface="Calibri"/>
              </a:rPr>
              <a:t>to: </a:t>
            </a:r>
            <a:r>
              <a:rPr sz="1500" spc="-5" dirty="0">
                <a:solidFill>
                  <a:srgbClr val="3B3B3A"/>
                </a:solidFill>
                <a:latin typeface="Calibri"/>
                <a:cs typeface="Calibri"/>
              </a:rPr>
              <a:t>“Learn how</a:t>
            </a:r>
            <a:r>
              <a:rPr sz="1500" spc="60" dirty="0">
                <a:solidFill>
                  <a:srgbClr val="3B3B3A"/>
                </a:solidFill>
                <a:latin typeface="Calibri"/>
                <a:cs typeface="Calibri"/>
              </a:rPr>
              <a:t> </a:t>
            </a:r>
            <a:r>
              <a:rPr sz="1500" spc="-10" dirty="0">
                <a:solidFill>
                  <a:srgbClr val="3B3B3A"/>
                </a:solidFill>
                <a:latin typeface="Calibri"/>
                <a:cs typeface="Calibri"/>
              </a:rPr>
              <a:t>to…”</a:t>
            </a:r>
            <a:endParaRPr sz="15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4180840"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Calibri"/>
                <a:cs typeface="Calibri"/>
              </a:rPr>
              <a:t>Vision </a:t>
            </a:r>
            <a:r>
              <a:rPr sz="2800" b="0" spc="-25" dirty="0">
                <a:solidFill>
                  <a:srgbClr val="FFFFFF"/>
                </a:solidFill>
                <a:latin typeface="Calibri"/>
                <a:cs typeface="Calibri"/>
              </a:rPr>
              <a:t>for </a:t>
            </a:r>
            <a:r>
              <a:rPr sz="2800" b="0" spc="-15" dirty="0">
                <a:solidFill>
                  <a:srgbClr val="FFFFFF"/>
                </a:solidFill>
                <a:latin typeface="Calibri"/>
                <a:cs typeface="Calibri"/>
              </a:rPr>
              <a:t>greater</a:t>
            </a:r>
            <a:r>
              <a:rPr sz="2800" b="0" spc="-20" dirty="0">
                <a:solidFill>
                  <a:srgbClr val="FFFFFF"/>
                </a:solidFill>
                <a:latin typeface="Calibri"/>
                <a:cs typeface="Calibri"/>
              </a:rPr>
              <a:t> integration</a:t>
            </a:r>
            <a:endParaRPr sz="2800">
              <a:latin typeface="Calibri"/>
              <a:cs typeface="Calibri"/>
            </a:endParaRPr>
          </a:p>
        </p:txBody>
      </p:sp>
      <p:sp>
        <p:nvSpPr>
          <p:cNvPr id="6" name="object 6"/>
          <p:cNvSpPr txBox="1"/>
          <p:nvPr/>
        </p:nvSpPr>
        <p:spPr>
          <a:xfrm>
            <a:off x="459740" y="1173226"/>
            <a:ext cx="8205470" cy="4935220"/>
          </a:xfrm>
          <a:prstGeom prst="rect">
            <a:avLst/>
          </a:prstGeom>
        </p:spPr>
        <p:txBody>
          <a:bodyPr vert="horz" wrap="square" lIns="0" tIns="12700" rIns="0" bIns="0" rtlCol="0">
            <a:spAutoFit/>
          </a:bodyPr>
          <a:lstStyle/>
          <a:p>
            <a:pPr marL="355600" indent="-342900">
              <a:lnSpc>
                <a:spcPct val="100000"/>
              </a:lnSpc>
              <a:spcBef>
                <a:spcPts val="100"/>
              </a:spcBef>
              <a:buClr>
                <a:srgbClr val="EC1C23"/>
              </a:buClr>
              <a:buFont typeface="Arial"/>
              <a:buChar char="•"/>
              <a:tabLst>
                <a:tab pos="354965" algn="l"/>
                <a:tab pos="355600" algn="l"/>
              </a:tabLst>
            </a:pPr>
            <a:r>
              <a:rPr sz="2400" spc="-30" dirty="0">
                <a:solidFill>
                  <a:srgbClr val="07528F"/>
                </a:solidFill>
                <a:latin typeface="Calibri"/>
                <a:cs typeface="Calibri"/>
              </a:rPr>
              <a:t>“Apples” </a:t>
            </a:r>
            <a:r>
              <a:rPr sz="2400" dirty="0">
                <a:solidFill>
                  <a:srgbClr val="07528F"/>
                </a:solidFill>
                <a:latin typeface="Calibri"/>
                <a:cs typeface="Calibri"/>
              </a:rPr>
              <a:t>= </a:t>
            </a:r>
            <a:r>
              <a:rPr sz="2400" spc="-30" dirty="0">
                <a:solidFill>
                  <a:srgbClr val="07528F"/>
                </a:solidFill>
                <a:latin typeface="Calibri"/>
                <a:cs typeface="Calibri"/>
              </a:rPr>
              <a:t>“Apples” </a:t>
            </a:r>
            <a:r>
              <a:rPr sz="2400" dirty="0">
                <a:solidFill>
                  <a:srgbClr val="07528F"/>
                </a:solidFill>
                <a:latin typeface="Calibri"/>
                <a:cs typeface="Calibri"/>
              </a:rPr>
              <a:t>is </a:t>
            </a:r>
            <a:r>
              <a:rPr sz="2400" spc="-10" dirty="0">
                <a:solidFill>
                  <a:srgbClr val="07528F"/>
                </a:solidFill>
                <a:latin typeface="Calibri"/>
                <a:cs typeface="Calibri"/>
              </a:rPr>
              <a:t>not good</a:t>
            </a:r>
            <a:r>
              <a:rPr sz="2400" spc="15" dirty="0">
                <a:solidFill>
                  <a:srgbClr val="07528F"/>
                </a:solidFill>
                <a:latin typeface="Calibri"/>
                <a:cs typeface="Calibri"/>
              </a:rPr>
              <a:t> </a:t>
            </a:r>
            <a:r>
              <a:rPr sz="2400" dirty="0">
                <a:solidFill>
                  <a:srgbClr val="07528F"/>
                </a:solidFill>
                <a:latin typeface="Calibri"/>
                <a:cs typeface="Calibri"/>
              </a:rPr>
              <a:t>enough</a:t>
            </a:r>
            <a:endParaRPr sz="2400">
              <a:latin typeface="Calibri"/>
              <a:cs typeface="Calibri"/>
            </a:endParaRPr>
          </a:p>
          <a:p>
            <a:pPr marL="469900">
              <a:lnSpc>
                <a:spcPct val="100000"/>
              </a:lnSpc>
              <a:spcBef>
                <a:spcPts val="1685"/>
              </a:spcBef>
              <a:tabLst>
                <a:tab pos="756285" algn="l"/>
              </a:tabLst>
            </a:pPr>
            <a:r>
              <a:rPr sz="2200" spc="-5" dirty="0">
                <a:solidFill>
                  <a:srgbClr val="046CB0"/>
                </a:solidFill>
                <a:latin typeface="Arial"/>
                <a:cs typeface="Arial"/>
              </a:rPr>
              <a:t>»	</a:t>
            </a:r>
            <a:r>
              <a:rPr sz="2200" spc="-5" dirty="0">
                <a:solidFill>
                  <a:srgbClr val="3B3B3A"/>
                </a:solidFill>
                <a:latin typeface="Calibri"/>
                <a:cs typeface="Calibri"/>
              </a:rPr>
              <a:t>When an </a:t>
            </a:r>
            <a:r>
              <a:rPr sz="2200" spc="-20" dirty="0">
                <a:solidFill>
                  <a:srgbClr val="3B3B3A"/>
                </a:solidFill>
                <a:latin typeface="Calibri"/>
                <a:cs typeface="Calibri"/>
              </a:rPr>
              <a:t>exact </a:t>
            </a:r>
            <a:r>
              <a:rPr sz="2200" spc="-15" dirty="0">
                <a:solidFill>
                  <a:srgbClr val="3B3B3A"/>
                </a:solidFill>
                <a:latin typeface="Calibri"/>
                <a:cs typeface="Calibri"/>
              </a:rPr>
              <a:t>match </a:t>
            </a:r>
            <a:r>
              <a:rPr sz="2200" spc="-5" dirty="0">
                <a:solidFill>
                  <a:srgbClr val="3B3B3A"/>
                </a:solidFill>
                <a:latin typeface="Calibri"/>
                <a:cs typeface="Calibri"/>
              </a:rPr>
              <a:t>is </a:t>
            </a:r>
            <a:r>
              <a:rPr sz="2200" spc="-10" dirty="0">
                <a:solidFill>
                  <a:srgbClr val="3B3B3A"/>
                </a:solidFill>
                <a:latin typeface="Calibri"/>
                <a:cs typeface="Calibri"/>
              </a:rPr>
              <a:t>not </a:t>
            </a:r>
            <a:r>
              <a:rPr sz="2200" spc="-15" dirty="0">
                <a:solidFill>
                  <a:srgbClr val="3B3B3A"/>
                </a:solidFill>
                <a:latin typeface="Calibri"/>
                <a:cs typeface="Calibri"/>
              </a:rPr>
              <a:t>available </a:t>
            </a:r>
            <a:r>
              <a:rPr sz="2200" spc="-10" dirty="0">
                <a:solidFill>
                  <a:srgbClr val="3B3B3A"/>
                </a:solidFill>
                <a:latin typeface="Calibri"/>
                <a:cs typeface="Calibri"/>
              </a:rPr>
              <a:t>between </a:t>
            </a:r>
            <a:r>
              <a:rPr sz="2200" spc="-5" dirty="0">
                <a:solidFill>
                  <a:srgbClr val="3B3B3A"/>
                </a:solidFill>
                <a:latin typeface="Calibri"/>
                <a:cs typeface="Calibri"/>
              </a:rPr>
              <a:t>a</a:t>
            </a:r>
            <a:r>
              <a:rPr sz="2200" spc="100" dirty="0">
                <a:solidFill>
                  <a:srgbClr val="3B3B3A"/>
                </a:solidFill>
                <a:latin typeface="Calibri"/>
                <a:cs typeface="Calibri"/>
              </a:rPr>
              <a:t> </a:t>
            </a:r>
            <a:r>
              <a:rPr sz="2200" spc="-15" dirty="0">
                <a:solidFill>
                  <a:srgbClr val="3B3B3A"/>
                </a:solidFill>
                <a:latin typeface="Calibri"/>
                <a:cs typeface="Calibri"/>
              </a:rPr>
              <a:t>standard</a:t>
            </a:r>
            <a:endParaRPr sz="2200">
              <a:latin typeface="Calibri"/>
              <a:cs typeface="Calibri"/>
            </a:endParaRPr>
          </a:p>
          <a:p>
            <a:pPr marL="756285" marR="152400">
              <a:lnSpc>
                <a:spcPct val="110000"/>
              </a:lnSpc>
              <a:spcBef>
                <a:spcPts val="5"/>
              </a:spcBef>
            </a:pPr>
            <a:r>
              <a:rPr sz="2200" spc="-5" dirty="0">
                <a:solidFill>
                  <a:srgbClr val="3B3B3A"/>
                </a:solidFill>
                <a:latin typeface="Calibri"/>
                <a:cs typeface="Calibri"/>
              </a:rPr>
              <a:t>terminology </a:t>
            </a:r>
            <a:r>
              <a:rPr sz="2200" spc="-10" dirty="0">
                <a:solidFill>
                  <a:srgbClr val="3B3B3A"/>
                </a:solidFill>
                <a:latin typeface="Calibri"/>
                <a:cs typeface="Calibri"/>
              </a:rPr>
              <a:t>and </a:t>
            </a:r>
            <a:r>
              <a:rPr sz="2200" spc="-5" dirty="0">
                <a:solidFill>
                  <a:srgbClr val="3B3B3A"/>
                </a:solidFill>
                <a:latin typeface="Calibri"/>
                <a:cs typeface="Calibri"/>
              </a:rPr>
              <a:t>a </a:t>
            </a:r>
            <a:r>
              <a:rPr sz="2200" spc="-15" dirty="0">
                <a:solidFill>
                  <a:srgbClr val="3B3B3A"/>
                </a:solidFill>
                <a:latin typeface="Calibri"/>
                <a:cs typeface="Calibri"/>
              </a:rPr>
              <a:t>proprietary code </a:t>
            </a:r>
            <a:r>
              <a:rPr sz="2200" spc="-10" dirty="0">
                <a:solidFill>
                  <a:srgbClr val="3B3B3A"/>
                </a:solidFill>
                <a:latin typeface="Calibri"/>
                <a:cs typeface="Calibri"/>
              </a:rPr>
              <a:t>(such </a:t>
            </a:r>
            <a:r>
              <a:rPr sz="2200" spc="-5" dirty="0">
                <a:solidFill>
                  <a:srgbClr val="3B3B3A"/>
                </a:solidFill>
                <a:latin typeface="Calibri"/>
                <a:cs typeface="Calibri"/>
              </a:rPr>
              <a:t>as an </a:t>
            </a:r>
            <a:r>
              <a:rPr sz="2200" spc="-10" dirty="0">
                <a:solidFill>
                  <a:srgbClr val="3B3B3A"/>
                </a:solidFill>
                <a:latin typeface="Calibri"/>
                <a:cs typeface="Calibri"/>
              </a:rPr>
              <a:t>EHR </a:t>
            </a:r>
            <a:r>
              <a:rPr sz="2200" spc="-15" dirty="0">
                <a:solidFill>
                  <a:srgbClr val="3B3B3A"/>
                </a:solidFill>
                <a:latin typeface="Calibri"/>
                <a:cs typeface="Calibri"/>
              </a:rPr>
              <a:t>“question”),  </a:t>
            </a:r>
            <a:r>
              <a:rPr sz="2200" spc="-5" dirty="0">
                <a:solidFill>
                  <a:srgbClr val="3B3B3A"/>
                </a:solidFill>
                <a:latin typeface="Calibri"/>
                <a:cs typeface="Calibri"/>
              </a:rPr>
              <a:t>is it </a:t>
            </a:r>
            <a:r>
              <a:rPr sz="2200" spc="-20" dirty="0">
                <a:solidFill>
                  <a:srgbClr val="3B3B3A"/>
                </a:solidFill>
                <a:latin typeface="Calibri"/>
                <a:cs typeface="Calibri"/>
              </a:rPr>
              <a:t>always </a:t>
            </a:r>
            <a:r>
              <a:rPr sz="2200" spc="-5" dirty="0">
                <a:solidFill>
                  <a:srgbClr val="3B3B3A"/>
                </a:solidFill>
                <a:latin typeface="Calibri"/>
                <a:cs typeface="Calibri"/>
              </a:rPr>
              <a:t>OK </a:t>
            </a:r>
            <a:r>
              <a:rPr sz="2200" spc="-15" dirty="0">
                <a:solidFill>
                  <a:srgbClr val="3B3B3A"/>
                </a:solidFill>
                <a:latin typeface="Calibri"/>
                <a:cs typeface="Calibri"/>
              </a:rPr>
              <a:t>to </a:t>
            </a:r>
            <a:r>
              <a:rPr sz="2200" spc="-10" dirty="0">
                <a:solidFill>
                  <a:srgbClr val="3B3B3A"/>
                </a:solidFill>
                <a:latin typeface="Calibri"/>
                <a:cs typeface="Calibri"/>
              </a:rPr>
              <a:t>use </a:t>
            </a:r>
            <a:r>
              <a:rPr sz="2200" spc="-5" dirty="0">
                <a:solidFill>
                  <a:srgbClr val="3B3B3A"/>
                </a:solidFill>
                <a:latin typeface="Calibri"/>
                <a:cs typeface="Calibri"/>
              </a:rPr>
              <a:t>a less </a:t>
            </a:r>
            <a:r>
              <a:rPr sz="2200" spc="-10" dirty="0">
                <a:solidFill>
                  <a:srgbClr val="3B3B3A"/>
                </a:solidFill>
                <a:latin typeface="Calibri"/>
                <a:cs typeface="Calibri"/>
              </a:rPr>
              <a:t>specific</a:t>
            </a:r>
            <a:r>
              <a:rPr sz="2200" spc="65" dirty="0">
                <a:solidFill>
                  <a:srgbClr val="3B3B3A"/>
                </a:solidFill>
                <a:latin typeface="Calibri"/>
                <a:cs typeface="Calibri"/>
              </a:rPr>
              <a:t> </a:t>
            </a:r>
            <a:r>
              <a:rPr sz="2200" spc="-15" dirty="0">
                <a:solidFill>
                  <a:srgbClr val="3B3B3A"/>
                </a:solidFill>
                <a:latin typeface="Calibri"/>
                <a:cs typeface="Calibri"/>
              </a:rPr>
              <a:t>code?</a:t>
            </a:r>
            <a:endParaRPr sz="2200">
              <a:latin typeface="Calibri"/>
              <a:cs typeface="Calibri"/>
            </a:endParaRPr>
          </a:p>
          <a:p>
            <a:pPr marL="355600" indent="-342900">
              <a:lnSpc>
                <a:spcPct val="100000"/>
              </a:lnSpc>
              <a:spcBef>
                <a:spcPts val="1660"/>
              </a:spcBef>
              <a:buClr>
                <a:srgbClr val="EC1C23"/>
              </a:buClr>
              <a:buFont typeface="Arial"/>
              <a:buChar char="•"/>
              <a:tabLst>
                <a:tab pos="354965" algn="l"/>
                <a:tab pos="355600" algn="l"/>
              </a:tabLst>
            </a:pPr>
            <a:r>
              <a:rPr sz="2400" spc="-15" dirty="0">
                <a:solidFill>
                  <a:srgbClr val="07528F"/>
                </a:solidFill>
                <a:latin typeface="Calibri"/>
                <a:cs typeface="Calibri"/>
              </a:rPr>
              <a:t>For </a:t>
            </a:r>
            <a:r>
              <a:rPr sz="2400" dirty="0">
                <a:solidFill>
                  <a:srgbClr val="07528F"/>
                </a:solidFill>
                <a:latin typeface="Calibri"/>
                <a:cs typeface="Calibri"/>
              </a:rPr>
              <a:t>the </a:t>
            </a:r>
            <a:r>
              <a:rPr sz="2400" spc="-10" dirty="0">
                <a:solidFill>
                  <a:srgbClr val="07528F"/>
                </a:solidFill>
                <a:latin typeface="Calibri"/>
                <a:cs typeface="Calibri"/>
              </a:rPr>
              <a:t>most </a:t>
            </a:r>
            <a:r>
              <a:rPr sz="2400" spc="-5" dirty="0">
                <a:solidFill>
                  <a:srgbClr val="07528F"/>
                </a:solidFill>
                <a:latin typeface="Calibri"/>
                <a:cs typeface="Calibri"/>
              </a:rPr>
              <a:t>part… </a:t>
            </a:r>
            <a:r>
              <a:rPr sz="2400" dirty="0">
                <a:solidFill>
                  <a:srgbClr val="07528F"/>
                </a:solidFill>
                <a:latin typeface="Calibri"/>
                <a:cs typeface="Calibri"/>
              </a:rPr>
              <a:t>it </a:t>
            </a:r>
            <a:r>
              <a:rPr sz="2400" spc="-10" dirty="0">
                <a:solidFill>
                  <a:srgbClr val="07528F"/>
                </a:solidFill>
                <a:latin typeface="Calibri"/>
                <a:cs typeface="Calibri"/>
              </a:rPr>
              <a:t>can’t </a:t>
            </a:r>
            <a:r>
              <a:rPr sz="2400" spc="-5" dirty="0">
                <a:solidFill>
                  <a:srgbClr val="07528F"/>
                </a:solidFill>
                <a:latin typeface="Calibri"/>
                <a:cs typeface="Calibri"/>
              </a:rPr>
              <a:t>be </a:t>
            </a:r>
            <a:r>
              <a:rPr sz="2400" spc="-10" dirty="0">
                <a:solidFill>
                  <a:srgbClr val="07528F"/>
                </a:solidFill>
                <a:latin typeface="Calibri"/>
                <a:cs typeface="Calibri"/>
              </a:rPr>
              <a:t>“nursing</a:t>
            </a:r>
            <a:r>
              <a:rPr sz="2400" spc="-60" dirty="0">
                <a:solidFill>
                  <a:srgbClr val="07528F"/>
                </a:solidFill>
                <a:latin typeface="Calibri"/>
                <a:cs typeface="Calibri"/>
              </a:rPr>
              <a:t> </a:t>
            </a:r>
            <a:r>
              <a:rPr sz="2400" spc="-5" dirty="0">
                <a:solidFill>
                  <a:srgbClr val="07528F"/>
                </a:solidFill>
                <a:latin typeface="Calibri"/>
                <a:cs typeface="Calibri"/>
              </a:rPr>
              <a:t>vocabularies”</a:t>
            </a:r>
            <a:endParaRPr sz="2400">
              <a:latin typeface="Calibri"/>
              <a:cs typeface="Calibri"/>
            </a:endParaRPr>
          </a:p>
          <a:p>
            <a:pPr marL="469900">
              <a:lnSpc>
                <a:spcPct val="100000"/>
              </a:lnSpc>
              <a:spcBef>
                <a:spcPts val="1695"/>
              </a:spcBef>
              <a:tabLst>
                <a:tab pos="756285" algn="l"/>
              </a:tabLst>
            </a:pPr>
            <a:r>
              <a:rPr sz="2000" dirty="0">
                <a:solidFill>
                  <a:srgbClr val="046CB0"/>
                </a:solidFill>
                <a:latin typeface="Arial"/>
                <a:cs typeface="Arial"/>
              </a:rPr>
              <a:t>»	</a:t>
            </a:r>
            <a:r>
              <a:rPr sz="2000" spc="-10" dirty="0">
                <a:solidFill>
                  <a:srgbClr val="3B3B3A"/>
                </a:solidFill>
                <a:latin typeface="Calibri"/>
                <a:cs typeface="Calibri"/>
              </a:rPr>
              <a:t>Vocabularies </a:t>
            </a:r>
            <a:r>
              <a:rPr sz="2000" spc="-5" dirty="0">
                <a:solidFill>
                  <a:srgbClr val="3B3B3A"/>
                </a:solidFill>
                <a:latin typeface="Calibri"/>
                <a:cs typeface="Calibri"/>
              </a:rPr>
              <a:t>and structures supporting </a:t>
            </a:r>
            <a:r>
              <a:rPr sz="2000" spc="-10" dirty="0">
                <a:solidFill>
                  <a:srgbClr val="3B3B3A"/>
                </a:solidFill>
                <a:latin typeface="Calibri"/>
                <a:cs typeface="Calibri"/>
              </a:rPr>
              <a:t>interoperability </a:t>
            </a:r>
            <a:r>
              <a:rPr sz="2000" spc="-5" dirty="0">
                <a:solidFill>
                  <a:srgbClr val="3B3B3A"/>
                </a:solidFill>
                <a:latin typeface="Calibri"/>
                <a:cs typeface="Calibri"/>
              </a:rPr>
              <a:t>and big</a:t>
            </a:r>
            <a:r>
              <a:rPr sz="2000" spc="25" dirty="0">
                <a:solidFill>
                  <a:srgbClr val="3B3B3A"/>
                </a:solidFill>
                <a:latin typeface="Calibri"/>
                <a:cs typeface="Calibri"/>
              </a:rPr>
              <a:t> </a:t>
            </a:r>
            <a:r>
              <a:rPr sz="2000" spc="-15" dirty="0">
                <a:solidFill>
                  <a:srgbClr val="3B3B3A"/>
                </a:solidFill>
                <a:latin typeface="Calibri"/>
                <a:cs typeface="Calibri"/>
              </a:rPr>
              <a:t>data</a:t>
            </a:r>
            <a:endParaRPr sz="2000">
              <a:latin typeface="Calibri"/>
              <a:cs typeface="Calibri"/>
            </a:endParaRPr>
          </a:p>
          <a:p>
            <a:pPr marL="756285">
              <a:lnSpc>
                <a:spcPct val="100000"/>
              </a:lnSpc>
              <a:spcBef>
                <a:spcPts val="240"/>
              </a:spcBef>
            </a:pPr>
            <a:r>
              <a:rPr sz="2000" spc="-5" dirty="0">
                <a:solidFill>
                  <a:srgbClr val="3B3B3A"/>
                </a:solidFill>
                <a:latin typeface="Calibri"/>
                <a:cs typeface="Calibri"/>
              </a:rPr>
              <a:t>initiatives </a:t>
            </a:r>
            <a:r>
              <a:rPr sz="2000" spc="-10" dirty="0">
                <a:solidFill>
                  <a:srgbClr val="3B3B3A"/>
                </a:solidFill>
                <a:latin typeface="Calibri"/>
                <a:cs typeface="Calibri"/>
              </a:rPr>
              <a:t>must </a:t>
            </a:r>
            <a:r>
              <a:rPr sz="2000" dirty="0">
                <a:solidFill>
                  <a:srgbClr val="3B3B3A"/>
                </a:solidFill>
                <a:latin typeface="Calibri"/>
                <a:cs typeface="Calibri"/>
              </a:rPr>
              <a:t>be</a:t>
            </a:r>
            <a:r>
              <a:rPr sz="2000" spc="50" dirty="0">
                <a:solidFill>
                  <a:srgbClr val="3B3B3A"/>
                </a:solidFill>
                <a:latin typeface="Calibri"/>
                <a:cs typeface="Calibri"/>
              </a:rPr>
              <a:t> </a:t>
            </a:r>
            <a:r>
              <a:rPr sz="2000" spc="-10" dirty="0">
                <a:solidFill>
                  <a:srgbClr val="3B3B3A"/>
                </a:solidFill>
                <a:latin typeface="Calibri"/>
                <a:cs typeface="Calibri"/>
              </a:rPr>
              <a:t>interdisciplinary</a:t>
            </a:r>
            <a:endParaRPr sz="2000">
              <a:latin typeface="Calibri"/>
              <a:cs typeface="Calibri"/>
            </a:endParaRPr>
          </a:p>
          <a:p>
            <a:pPr marL="756285" marR="5080" indent="-287020">
              <a:lnSpc>
                <a:spcPct val="110000"/>
              </a:lnSpc>
              <a:spcBef>
                <a:spcPts val="1405"/>
              </a:spcBef>
              <a:tabLst>
                <a:tab pos="756285" algn="l"/>
              </a:tabLst>
            </a:pPr>
            <a:r>
              <a:rPr sz="2000" dirty="0">
                <a:solidFill>
                  <a:srgbClr val="046CB0"/>
                </a:solidFill>
                <a:latin typeface="Arial"/>
                <a:cs typeface="Arial"/>
              </a:rPr>
              <a:t>»	</a:t>
            </a:r>
            <a:r>
              <a:rPr sz="2000" spc="-5" dirty="0">
                <a:solidFill>
                  <a:srgbClr val="3B3B3A"/>
                </a:solidFill>
                <a:latin typeface="Calibri"/>
                <a:cs typeface="Calibri"/>
              </a:rPr>
              <a:t>Should </a:t>
            </a:r>
            <a:r>
              <a:rPr sz="2000" spc="-10" dirty="0">
                <a:solidFill>
                  <a:srgbClr val="3B3B3A"/>
                </a:solidFill>
                <a:latin typeface="Calibri"/>
                <a:cs typeface="Calibri"/>
              </a:rPr>
              <a:t>nursing </a:t>
            </a:r>
            <a:r>
              <a:rPr sz="2000" spc="-5" dirty="0">
                <a:solidFill>
                  <a:srgbClr val="3B3B3A"/>
                </a:solidFill>
                <a:latin typeface="Calibri"/>
                <a:cs typeface="Calibri"/>
              </a:rPr>
              <a:t>define </a:t>
            </a:r>
            <a:r>
              <a:rPr sz="2000" dirty="0">
                <a:solidFill>
                  <a:srgbClr val="3B3B3A"/>
                </a:solidFill>
                <a:latin typeface="Calibri"/>
                <a:cs typeface="Calibri"/>
              </a:rPr>
              <a:t>the </a:t>
            </a:r>
            <a:r>
              <a:rPr sz="2000" spc="-5" dirty="0">
                <a:solidFill>
                  <a:srgbClr val="3B3B3A"/>
                </a:solidFill>
                <a:latin typeface="Calibri"/>
                <a:cs typeface="Calibri"/>
              </a:rPr>
              <a:t>nutrition risk assessment questions, or should  </a:t>
            </a:r>
            <a:r>
              <a:rPr sz="2000" spc="-10" dirty="0">
                <a:solidFill>
                  <a:srgbClr val="3B3B3A"/>
                </a:solidFill>
                <a:latin typeface="Calibri"/>
                <a:cs typeface="Calibri"/>
              </a:rPr>
              <a:t>we collaborate </a:t>
            </a:r>
            <a:r>
              <a:rPr sz="2000" spc="-5" dirty="0">
                <a:solidFill>
                  <a:srgbClr val="3B3B3A"/>
                </a:solidFill>
                <a:latin typeface="Calibri"/>
                <a:cs typeface="Calibri"/>
              </a:rPr>
              <a:t>with </a:t>
            </a:r>
            <a:r>
              <a:rPr sz="2000" dirty="0">
                <a:solidFill>
                  <a:srgbClr val="3B3B3A"/>
                </a:solidFill>
                <a:latin typeface="Calibri"/>
                <a:cs typeface="Calibri"/>
              </a:rPr>
              <a:t>the </a:t>
            </a:r>
            <a:r>
              <a:rPr sz="2000" spc="-5" dirty="0">
                <a:solidFill>
                  <a:srgbClr val="3B3B3A"/>
                </a:solidFill>
                <a:latin typeface="Calibri"/>
                <a:cs typeface="Calibri"/>
              </a:rPr>
              <a:t>nutrition </a:t>
            </a:r>
            <a:r>
              <a:rPr sz="2000" spc="-10" dirty="0">
                <a:solidFill>
                  <a:srgbClr val="3B3B3A"/>
                </a:solidFill>
                <a:latin typeface="Calibri"/>
                <a:cs typeface="Calibri"/>
              </a:rPr>
              <a:t>experts </a:t>
            </a:r>
            <a:r>
              <a:rPr sz="2000" spc="-15" dirty="0">
                <a:solidFill>
                  <a:srgbClr val="3B3B3A"/>
                </a:solidFill>
                <a:latin typeface="Calibri"/>
                <a:cs typeface="Calibri"/>
              </a:rPr>
              <a:t>to </a:t>
            </a:r>
            <a:r>
              <a:rPr sz="2000" spc="-5" dirty="0">
                <a:solidFill>
                  <a:srgbClr val="3B3B3A"/>
                </a:solidFill>
                <a:latin typeface="Calibri"/>
                <a:cs typeface="Calibri"/>
              </a:rPr>
              <a:t>determine </a:t>
            </a:r>
            <a:r>
              <a:rPr sz="2000" dirty="0">
                <a:solidFill>
                  <a:srgbClr val="3B3B3A"/>
                </a:solidFill>
                <a:latin typeface="Calibri"/>
                <a:cs typeface="Calibri"/>
              </a:rPr>
              <a:t>the</a:t>
            </a:r>
            <a:r>
              <a:rPr sz="2000" spc="75" dirty="0">
                <a:solidFill>
                  <a:srgbClr val="3B3B3A"/>
                </a:solidFill>
                <a:latin typeface="Calibri"/>
                <a:cs typeface="Calibri"/>
              </a:rPr>
              <a:t> </a:t>
            </a:r>
            <a:r>
              <a:rPr sz="2000" spc="-5" dirty="0">
                <a:solidFill>
                  <a:srgbClr val="3B3B3A"/>
                </a:solidFill>
                <a:latin typeface="Calibri"/>
                <a:cs typeface="Calibri"/>
              </a:rPr>
              <a:t>questions</a:t>
            </a:r>
            <a:endParaRPr sz="2000">
              <a:latin typeface="Calibri"/>
              <a:cs typeface="Calibri"/>
            </a:endParaRPr>
          </a:p>
          <a:p>
            <a:pPr marL="355600" marR="522605" indent="-342900">
              <a:lnSpc>
                <a:spcPct val="110000"/>
              </a:lnSpc>
              <a:spcBef>
                <a:spcPts val="1345"/>
              </a:spcBef>
              <a:buClr>
                <a:srgbClr val="EC1C23"/>
              </a:buClr>
              <a:buFont typeface="Arial"/>
              <a:buChar char="•"/>
              <a:tabLst>
                <a:tab pos="354965" algn="l"/>
                <a:tab pos="355600" algn="l"/>
              </a:tabLst>
            </a:pPr>
            <a:r>
              <a:rPr sz="2400" spc="-10" dirty="0">
                <a:solidFill>
                  <a:srgbClr val="07528F"/>
                </a:solidFill>
                <a:latin typeface="Calibri"/>
                <a:cs typeface="Calibri"/>
              </a:rPr>
              <a:t>Nursing must </a:t>
            </a:r>
            <a:r>
              <a:rPr sz="2400" spc="-20" dirty="0">
                <a:solidFill>
                  <a:srgbClr val="07528F"/>
                </a:solidFill>
                <a:latin typeface="Calibri"/>
                <a:cs typeface="Calibri"/>
              </a:rPr>
              <a:t>have </a:t>
            </a:r>
            <a:r>
              <a:rPr sz="2400" dirty="0">
                <a:solidFill>
                  <a:srgbClr val="07528F"/>
                </a:solidFill>
                <a:latin typeface="Calibri"/>
                <a:cs typeface="Calibri"/>
              </a:rPr>
              <a:t>input </a:t>
            </a:r>
            <a:r>
              <a:rPr sz="2400" spc="-10" dirty="0">
                <a:solidFill>
                  <a:srgbClr val="07528F"/>
                </a:solidFill>
                <a:latin typeface="Calibri"/>
                <a:cs typeface="Calibri"/>
              </a:rPr>
              <a:t>across </a:t>
            </a:r>
            <a:r>
              <a:rPr sz="2400" spc="-15" dirty="0">
                <a:solidFill>
                  <a:srgbClr val="07528F"/>
                </a:solidFill>
                <a:latin typeface="Calibri"/>
                <a:cs typeface="Calibri"/>
              </a:rPr>
              <a:t>many </a:t>
            </a:r>
            <a:r>
              <a:rPr sz="2400" spc="-5" dirty="0">
                <a:solidFill>
                  <a:srgbClr val="07528F"/>
                </a:solidFill>
                <a:latin typeface="Calibri"/>
                <a:cs typeface="Calibri"/>
              </a:rPr>
              <a:t>disciplines, and </a:t>
            </a:r>
            <a:r>
              <a:rPr sz="2400" spc="-15" dirty="0">
                <a:solidFill>
                  <a:srgbClr val="07528F"/>
                </a:solidFill>
                <a:latin typeface="Calibri"/>
                <a:cs typeface="Calibri"/>
              </a:rPr>
              <a:t>many  </a:t>
            </a:r>
            <a:r>
              <a:rPr sz="2400" spc="-5" dirty="0">
                <a:solidFill>
                  <a:srgbClr val="07528F"/>
                </a:solidFill>
                <a:latin typeface="Calibri"/>
                <a:cs typeface="Calibri"/>
              </a:rPr>
              <a:t>disciplines need </a:t>
            </a:r>
            <a:r>
              <a:rPr sz="2400" spc="-15" dirty="0">
                <a:solidFill>
                  <a:srgbClr val="07528F"/>
                </a:solidFill>
                <a:latin typeface="Calibri"/>
                <a:cs typeface="Calibri"/>
              </a:rPr>
              <a:t>to </a:t>
            </a:r>
            <a:r>
              <a:rPr sz="2400" spc="-20" dirty="0">
                <a:solidFill>
                  <a:srgbClr val="07528F"/>
                </a:solidFill>
                <a:latin typeface="Calibri"/>
                <a:cs typeface="Calibri"/>
              </a:rPr>
              <a:t>have </a:t>
            </a:r>
            <a:r>
              <a:rPr sz="2400" dirty="0">
                <a:solidFill>
                  <a:srgbClr val="07528F"/>
                </a:solidFill>
                <a:latin typeface="Calibri"/>
                <a:cs typeface="Calibri"/>
              </a:rPr>
              <a:t>input </a:t>
            </a:r>
            <a:r>
              <a:rPr sz="2400" spc="-20" dirty="0">
                <a:solidFill>
                  <a:srgbClr val="07528F"/>
                </a:solidFill>
                <a:latin typeface="Calibri"/>
                <a:cs typeface="Calibri"/>
              </a:rPr>
              <a:t>for</a:t>
            </a:r>
            <a:r>
              <a:rPr sz="2400" spc="-10" dirty="0">
                <a:solidFill>
                  <a:srgbClr val="07528F"/>
                </a:solidFill>
                <a:latin typeface="Calibri"/>
                <a:cs typeface="Calibri"/>
              </a:rPr>
              <a:t> nursing</a:t>
            </a:r>
            <a:endParaRPr sz="24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15767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Calibri"/>
                <a:cs typeface="Calibri"/>
              </a:rPr>
              <a:t>Challenges</a:t>
            </a:r>
            <a:endParaRPr sz="2800">
              <a:latin typeface="Calibri"/>
              <a:cs typeface="Calibri"/>
            </a:endParaRPr>
          </a:p>
        </p:txBody>
      </p:sp>
      <p:sp>
        <p:nvSpPr>
          <p:cNvPr id="6" name="object 6"/>
          <p:cNvSpPr txBox="1"/>
          <p:nvPr/>
        </p:nvSpPr>
        <p:spPr>
          <a:xfrm>
            <a:off x="459740" y="889139"/>
            <a:ext cx="8379459" cy="5826760"/>
          </a:xfrm>
          <a:prstGeom prst="rect">
            <a:avLst/>
          </a:prstGeom>
        </p:spPr>
        <p:txBody>
          <a:bodyPr vert="horz" wrap="square" lIns="0" tIns="161925" rIns="0" bIns="0" rtlCol="0">
            <a:spAutoFit/>
          </a:bodyPr>
          <a:lstStyle/>
          <a:p>
            <a:pPr marL="355600" indent="-342900">
              <a:lnSpc>
                <a:spcPct val="100000"/>
              </a:lnSpc>
              <a:spcBef>
                <a:spcPts val="1275"/>
              </a:spcBef>
              <a:buClr>
                <a:srgbClr val="EC1C23"/>
              </a:buClr>
              <a:buFont typeface="Arial"/>
              <a:buChar char="•"/>
              <a:tabLst>
                <a:tab pos="354965" algn="l"/>
                <a:tab pos="355600" algn="l"/>
              </a:tabLst>
            </a:pPr>
            <a:r>
              <a:rPr sz="1900" spc="-10" dirty="0">
                <a:solidFill>
                  <a:srgbClr val="07528F"/>
                </a:solidFill>
                <a:latin typeface="Calibri"/>
                <a:cs typeface="Calibri"/>
              </a:rPr>
              <a:t>Lack </a:t>
            </a:r>
            <a:r>
              <a:rPr sz="1900" spc="-5" dirty="0">
                <a:solidFill>
                  <a:srgbClr val="07528F"/>
                </a:solidFill>
                <a:latin typeface="Calibri"/>
                <a:cs typeface="Calibri"/>
              </a:rPr>
              <a:t>of all necessary </a:t>
            </a:r>
            <a:r>
              <a:rPr sz="1900" spc="-15" dirty="0">
                <a:solidFill>
                  <a:srgbClr val="07528F"/>
                </a:solidFill>
                <a:latin typeface="Calibri"/>
                <a:cs typeface="Calibri"/>
              </a:rPr>
              <a:t>standard </a:t>
            </a:r>
            <a:r>
              <a:rPr sz="1900" spc="-10" dirty="0">
                <a:solidFill>
                  <a:srgbClr val="07528F"/>
                </a:solidFill>
                <a:latin typeface="Calibri"/>
                <a:cs typeface="Calibri"/>
              </a:rPr>
              <a:t>terminology</a:t>
            </a:r>
            <a:r>
              <a:rPr sz="1900" spc="50" dirty="0">
                <a:solidFill>
                  <a:srgbClr val="07528F"/>
                </a:solidFill>
                <a:latin typeface="Calibri"/>
                <a:cs typeface="Calibri"/>
              </a:rPr>
              <a:t> </a:t>
            </a:r>
            <a:r>
              <a:rPr sz="1900" spc="-10" dirty="0">
                <a:solidFill>
                  <a:srgbClr val="07528F"/>
                </a:solidFill>
                <a:latin typeface="Calibri"/>
                <a:cs typeface="Calibri"/>
              </a:rPr>
              <a:t>codes</a:t>
            </a:r>
            <a:endParaRPr sz="1900">
              <a:latin typeface="Calibri"/>
              <a:cs typeface="Calibri"/>
            </a:endParaRPr>
          </a:p>
          <a:p>
            <a:pPr marL="355600" indent="-342900">
              <a:lnSpc>
                <a:spcPct val="100000"/>
              </a:lnSpc>
              <a:spcBef>
                <a:spcPts val="1175"/>
              </a:spcBef>
              <a:buClr>
                <a:srgbClr val="EC1C23"/>
              </a:buClr>
              <a:buFont typeface="Arial"/>
              <a:buChar char="•"/>
              <a:tabLst>
                <a:tab pos="354965" algn="l"/>
                <a:tab pos="355600" algn="l"/>
              </a:tabLst>
            </a:pPr>
            <a:r>
              <a:rPr sz="1900" spc="-5" dirty="0">
                <a:solidFill>
                  <a:srgbClr val="07528F"/>
                </a:solidFill>
                <a:latin typeface="Calibri"/>
                <a:cs typeface="Calibri"/>
              </a:rPr>
              <a:t>Risk of losing </a:t>
            </a:r>
            <a:r>
              <a:rPr sz="1900" spc="-15" dirty="0">
                <a:solidFill>
                  <a:srgbClr val="07528F"/>
                </a:solidFill>
                <a:latin typeface="Calibri"/>
                <a:cs typeface="Calibri"/>
              </a:rPr>
              <a:t>context, </a:t>
            </a:r>
            <a:r>
              <a:rPr sz="1900" spc="-5" dirty="0">
                <a:solidFill>
                  <a:srgbClr val="07528F"/>
                </a:solidFill>
                <a:latin typeface="Calibri"/>
                <a:cs typeface="Calibri"/>
              </a:rPr>
              <a:t>and health </a:t>
            </a:r>
            <a:r>
              <a:rPr sz="1900" spc="-15" dirty="0">
                <a:solidFill>
                  <a:srgbClr val="07528F"/>
                </a:solidFill>
                <a:latin typeface="Calibri"/>
                <a:cs typeface="Calibri"/>
              </a:rPr>
              <a:t>data </a:t>
            </a:r>
            <a:r>
              <a:rPr sz="1900" spc="-5" dirty="0">
                <a:solidFill>
                  <a:srgbClr val="07528F"/>
                </a:solidFill>
                <a:latin typeface="Calibri"/>
                <a:cs typeface="Calibri"/>
              </a:rPr>
              <a:t>has </a:t>
            </a:r>
            <a:r>
              <a:rPr sz="1900" spc="-20" dirty="0">
                <a:solidFill>
                  <a:srgbClr val="07528F"/>
                </a:solidFill>
                <a:latin typeface="Calibri"/>
                <a:cs typeface="Calibri"/>
              </a:rPr>
              <a:t>layers </a:t>
            </a:r>
            <a:r>
              <a:rPr sz="1900" spc="-5" dirty="0">
                <a:solidFill>
                  <a:srgbClr val="07528F"/>
                </a:solidFill>
                <a:latin typeface="Calibri"/>
                <a:cs typeface="Calibri"/>
              </a:rPr>
              <a:t>of</a:t>
            </a:r>
            <a:r>
              <a:rPr sz="1900" spc="35" dirty="0">
                <a:solidFill>
                  <a:srgbClr val="07528F"/>
                </a:solidFill>
                <a:latin typeface="Calibri"/>
                <a:cs typeface="Calibri"/>
              </a:rPr>
              <a:t> </a:t>
            </a:r>
            <a:r>
              <a:rPr sz="1900" spc="-15" dirty="0">
                <a:solidFill>
                  <a:srgbClr val="07528F"/>
                </a:solidFill>
                <a:latin typeface="Calibri"/>
                <a:cs typeface="Calibri"/>
              </a:rPr>
              <a:t>context</a:t>
            </a:r>
            <a:endParaRPr sz="1900">
              <a:latin typeface="Calibri"/>
              <a:cs typeface="Calibri"/>
            </a:endParaRPr>
          </a:p>
          <a:p>
            <a:pPr marL="355600" indent="-342900">
              <a:lnSpc>
                <a:spcPct val="100000"/>
              </a:lnSpc>
              <a:spcBef>
                <a:spcPts val="1175"/>
              </a:spcBef>
              <a:buClr>
                <a:srgbClr val="EC1C23"/>
              </a:buClr>
              <a:buFont typeface="Arial"/>
              <a:buChar char="•"/>
              <a:tabLst>
                <a:tab pos="354965" algn="l"/>
                <a:tab pos="355600" algn="l"/>
              </a:tabLst>
            </a:pPr>
            <a:r>
              <a:rPr sz="1900" spc="-10" dirty="0">
                <a:solidFill>
                  <a:srgbClr val="07528F"/>
                </a:solidFill>
                <a:latin typeface="Calibri"/>
                <a:cs typeface="Calibri"/>
              </a:rPr>
              <a:t>Lack </a:t>
            </a:r>
            <a:r>
              <a:rPr sz="1900" spc="-5" dirty="0">
                <a:solidFill>
                  <a:srgbClr val="07528F"/>
                </a:solidFill>
                <a:latin typeface="Calibri"/>
                <a:cs typeface="Calibri"/>
              </a:rPr>
              <a:t>of </a:t>
            </a:r>
            <a:r>
              <a:rPr sz="1900" spc="-10" dirty="0">
                <a:solidFill>
                  <a:srgbClr val="07528F"/>
                </a:solidFill>
                <a:latin typeface="Calibri"/>
                <a:cs typeface="Calibri"/>
              </a:rPr>
              <a:t>terminology</a:t>
            </a:r>
            <a:r>
              <a:rPr sz="1900" spc="25" dirty="0">
                <a:solidFill>
                  <a:srgbClr val="07528F"/>
                </a:solidFill>
                <a:latin typeface="Calibri"/>
                <a:cs typeface="Calibri"/>
              </a:rPr>
              <a:t> </a:t>
            </a:r>
            <a:r>
              <a:rPr sz="1900" spc="-10" dirty="0">
                <a:solidFill>
                  <a:srgbClr val="07528F"/>
                </a:solidFill>
                <a:latin typeface="Calibri"/>
                <a:cs typeface="Calibri"/>
              </a:rPr>
              <a:t>expertise</a:t>
            </a:r>
            <a:endParaRPr sz="1900">
              <a:latin typeface="Calibri"/>
              <a:cs typeface="Calibri"/>
            </a:endParaRPr>
          </a:p>
          <a:p>
            <a:pPr marL="355600" indent="-342900">
              <a:lnSpc>
                <a:spcPct val="100000"/>
              </a:lnSpc>
              <a:spcBef>
                <a:spcPts val="1165"/>
              </a:spcBef>
              <a:buClr>
                <a:srgbClr val="EC1C23"/>
              </a:buClr>
              <a:buFont typeface="Arial"/>
              <a:buChar char="•"/>
              <a:tabLst>
                <a:tab pos="354965" algn="l"/>
                <a:tab pos="355600" algn="l"/>
              </a:tabLst>
            </a:pPr>
            <a:r>
              <a:rPr sz="1900" spc="-10" dirty="0">
                <a:solidFill>
                  <a:srgbClr val="07528F"/>
                </a:solidFill>
                <a:latin typeface="Calibri"/>
                <a:cs typeface="Calibri"/>
              </a:rPr>
              <a:t>Lack </a:t>
            </a:r>
            <a:r>
              <a:rPr sz="1900" spc="-5" dirty="0">
                <a:solidFill>
                  <a:srgbClr val="07528F"/>
                </a:solidFill>
                <a:latin typeface="Calibri"/>
                <a:cs typeface="Calibri"/>
              </a:rPr>
              <a:t>of </a:t>
            </a:r>
            <a:r>
              <a:rPr sz="1900" spc="-15" dirty="0">
                <a:solidFill>
                  <a:srgbClr val="07528F"/>
                </a:solidFill>
                <a:latin typeface="Calibri"/>
                <a:cs typeface="Calibri"/>
              </a:rPr>
              <a:t>understanding related to </a:t>
            </a:r>
            <a:r>
              <a:rPr sz="1900" spc="-10" dirty="0">
                <a:solidFill>
                  <a:srgbClr val="07528F"/>
                </a:solidFill>
                <a:latin typeface="Calibri"/>
                <a:cs typeface="Calibri"/>
              </a:rPr>
              <a:t>importance </a:t>
            </a:r>
            <a:r>
              <a:rPr sz="1900" spc="-5" dirty="0">
                <a:solidFill>
                  <a:srgbClr val="07528F"/>
                </a:solidFill>
                <a:latin typeface="Calibri"/>
                <a:cs typeface="Calibri"/>
              </a:rPr>
              <a:t>of</a:t>
            </a:r>
            <a:r>
              <a:rPr sz="1900" spc="114" dirty="0">
                <a:solidFill>
                  <a:srgbClr val="07528F"/>
                </a:solidFill>
                <a:latin typeface="Calibri"/>
                <a:cs typeface="Calibri"/>
              </a:rPr>
              <a:t> </a:t>
            </a:r>
            <a:r>
              <a:rPr sz="1900" spc="-10" dirty="0">
                <a:solidFill>
                  <a:srgbClr val="07528F"/>
                </a:solidFill>
                <a:latin typeface="Calibri"/>
                <a:cs typeface="Calibri"/>
              </a:rPr>
              <a:t>terminologies</a:t>
            </a:r>
            <a:endParaRPr sz="1900">
              <a:latin typeface="Calibri"/>
              <a:cs typeface="Calibri"/>
            </a:endParaRPr>
          </a:p>
          <a:p>
            <a:pPr marL="355600" indent="-342900">
              <a:lnSpc>
                <a:spcPct val="100000"/>
              </a:lnSpc>
              <a:spcBef>
                <a:spcPts val="1180"/>
              </a:spcBef>
              <a:buClr>
                <a:srgbClr val="EC1C23"/>
              </a:buClr>
              <a:buFont typeface="Arial"/>
              <a:buChar char="•"/>
              <a:tabLst>
                <a:tab pos="354965" algn="l"/>
                <a:tab pos="355600" algn="l"/>
              </a:tabLst>
            </a:pPr>
            <a:r>
              <a:rPr sz="1900" spc="-15" dirty="0">
                <a:solidFill>
                  <a:srgbClr val="07528F"/>
                </a:solidFill>
                <a:latin typeface="Calibri"/>
                <a:cs typeface="Calibri"/>
              </a:rPr>
              <a:t>Legacy</a:t>
            </a:r>
            <a:r>
              <a:rPr sz="1900" spc="5" dirty="0">
                <a:solidFill>
                  <a:srgbClr val="07528F"/>
                </a:solidFill>
                <a:latin typeface="Calibri"/>
                <a:cs typeface="Calibri"/>
              </a:rPr>
              <a:t> </a:t>
            </a:r>
            <a:r>
              <a:rPr sz="1900" spc="-15" dirty="0">
                <a:solidFill>
                  <a:srgbClr val="07528F"/>
                </a:solidFill>
                <a:latin typeface="Calibri"/>
                <a:cs typeface="Calibri"/>
              </a:rPr>
              <a:t>data</a:t>
            </a:r>
            <a:endParaRPr sz="1900">
              <a:latin typeface="Calibri"/>
              <a:cs typeface="Calibri"/>
            </a:endParaRPr>
          </a:p>
          <a:p>
            <a:pPr marL="355600" indent="-342900">
              <a:lnSpc>
                <a:spcPct val="100000"/>
              </a:lnSpc>
              <a:spcBef>
                <a:spcPts val="1175"/>
              </a:spcBef>
              <a:buClr>
                <a:srgbClr val="EC1C23"/>
              </a:buClr>
              <a:buFont typeface="Arial"/>
              <a:buChar char="•"/>
              <a:tabLst>
                <a:tab pos="354965" algn="l"/>
                <a:tab pos="355600" algn="l"/>
              </a:tabLst>
            </a:pPr>
            <a:r>
              <a:rPr sz="1900" spc="-10" dirty="0">
                <a:solidFill>
                  <a:srgbClr val="07528F"/>
                </a:solidFill>
                <a:latin typeface="Calibri"/>
                <a:cs typeface="Calibri"/>
              </a:rPr>
              <a:t>“Duplicates” </a:t>
            </a:r>
            <a:r>
              <a:rPr sz="1900" spc="-15" dirty="0">
                <a:solidFill>
                  <a:srgbClr val="07528F"/>
                </a:solidFill>
                <a:latin typeface="Calibri"/>
                <a:cs typeface="Calibri"/>
              </a:rPr>
              <a:t>exist </a:t>
            </a:r>
            <a:r>
              <a:rPr sz="1900" spc="-5" dirty="0">
                <a:solidFill>
                  <a:srgbClr val="07528F"/>
                </a:solidFill>
                <a:latin typeface="Calibri"/>
                <a:cs typeface="Calibri"/>
              </a:rPr>
              <a:t>within </a:t>
            </a:r>
            <a:r>
              <a:rPr sz="1900" spc="-15" dirty="0">
                <a:solidFill>
                  <a:srgbClr val="07528F"/>
                </a:solidFill>
                <a:latin typeface="Calibri"/>
                <a:cs typeface="Calibri"/>
              </a:rPr>
              <a:t>LOINC </a:t>
            </a:r>
            <a:r>
              <a:rPr sz="1900" spc="-5" dirty="0">
                <a:solidFill>
                  <a:srgbClr val="07528F"/>
                </a:solidFill>
                <a:latin typeface="Calibri"/>
                <a:cs typeface="Calibri"/>
              </a:rPr>
              <a:t>(and they need </a:t>
            </a:r>
            <a:r>
              <a:rPr sz="1900" spc="-15" dirty="0">
                <a:solidFill>
                  <a:srgbClr val="07528F"/>
                </a:solidFill>
                <a:latin typeface="Calibri"/>
                <a:cs typeface="Calibri"/>
              </a:rPr>
              <a:t>to</a:t>
            </a:r>
            <a:r>
              <a:rPr sz="1900" spc="80" dirty="0">
                <a:solidFill>
                  <a:srgbClr val="07528F"/>
                </a:solidFill>
                <a:latin typeface="Calibri"/>
                <a:cs typeface="Calibri"/>
              </a:rPr>
              <a:t> </a:t>
            </a:r>
            <a:r>
              <a:rPr sz="1900" spc="-15" dirty="0">
                <a:solidFill>
                  <a:srgbClr val="07528F"/>
                </a:solidFill>
                <a:latin typeface="Calibri"/>
                <a:cs typeface="Calibri"/>
              </a:rPr>
              <a:t>exist)</a:t>
            </a:r>
            <a:endParaRPr sz="1900">
              <a:latin typeface="Calibri"/>
              <a:cs typeface="Calibri"/>
            </a:endParaRPr>
          </a:p>
          <a:p>
            <a:pPr marL="469900">
              <a:lnSpc>
                <a:spcPct val="100000"/>
              </a:lnSpc>
              <a:spcBef>
                <a:spcPts val="1225"/>
              </a:spcBef>
              <a:tabLst>
                <a:tab pos="756285" algn="l"/>
              </a:tabLst>
            </a:pPr>
            <a:r>
              <a:rPr sz="1600" spc="-5" dirty="0">
                <a:solidFill>
                  <a:srgbClr val="046CB0"/>
                </a:solidFill>
                <a:latin typeface="Arial"/>
                <a:cs typeface="Arial"/>
              </a:rPr>
              <a:t>»	</a:t>
            </a:r>
            <a:r>
              <a:rPr sz="1600" spc="-15" dirty="0">
                <a:solidFill>
                  <a:srgbClr val="3B3B3A"/>
                </a:solidFill>
                <a:latin typeface="Calibri"/>
                <a:cs typeface="Calibri"/>
              </a:rPr>
              <a:t>Pre versus </a:t>
            </a:r>
            <a:r>
              <a:rPr sz="1600" spc="-20" dirty="0">
                <a:solidFill>
                  <a:srgbClr val="3B3B3A"/>
                </a:solidFill>
                <a:latin typeface="Calibri"/>
                <a:cs typeface="Calibri"/>
              </a:rPr>
              <a:t>Post</a:t>
            </a:r>
            <a:r>
              <a:rPr sz="1600" spc="50" dirty="0">
                <a:solidFill>
                  <a:srgbClr val="3B3B3A"/>
                </a:solidFill>
                <a:latin typeface="Calibri"/>
                <a:cs typeface="Calibri"/>
              </a:rPr>
              <a:t> </a:t>
            </a:r>
            <a:r>
              <a:rPr sz="1600" spc="-10" dirty="0">
                <a:solidFill>
                  <a:srgbClr val="3B3B3A"/>
                </a:solidFill>
                <a:latin typeface="Calibri"/>
                <a:cs typeface="Calibri"/>
              </a:rPr>
              <a:t>coordination</a:t>
            </a:r>
            <a:endParaRPr sz="1600">
              <a:latin typeface="Calibri"/>
              <a:cs typeface="Calibri"/>
            </a:endParaRPr>
          </a:p>
          <a:p>
            <a:pPr marL="469900">
              <a:lnSpc>
                <a:spcPct val="100000"/>
              </a:lnSpc>
              <a:spcBef>
                <a:spcPts val="1210"/>
              </a:spcBef>
              <a:tabLst>
                <a:tab pos="756285" algn="l"/>
              </a:tabLst>
            </a:pPr>
            <a:r>
              <a:rPr sz="1600" spc="-5" dirty="0">
                <a:solidFill>
                  <a:srgbClr val="046CB0"/>
                </a:solidFill>
                <a:latin typeface="Arial"/>
                <a:cs typeface="Arial"/>
              </a:rPr>
              <a:t>»	</a:t>
            </a:r>
            <a:r>
              <a:rPr sz="1600" spc="-5" dirty="0">
                <a:solidFill>
                  <a:srgbClr val="3B3B3A"/>
                </a:solidFill>
                <a:latin typeface="Calibri"/>
                <a:cs typeface="Calibri"/>
              </a:rPr>
              <a:t>Slightly </a:t>
            </a:r>
            <a:r>
              <a:rPr sz="1600" spc="-15" dirty="0">
                <a:solidFill>
                  <a:srgbClr val="3B3B3A"/>
                </a:solidFill>
                <a:latin typeface="Calibri"/>
                <a:cs typeface="Calibri"/>
              </a:rPr>
              <a:t>different wording </a:t>
            </a:r>
            <a:r>
              <a:rPr sz="1600" spc="-5" dirty="0">
                <a:solidFill>
                  <a:srgbClr val="3B3B3A"/>
                </a:solidFill>
                <a:latin typeface="Calibri"/>
                <a:cs typeface="Calibri"/>
              </a:rPr>
              <a:t>of</a:t>
            </a:r>
            <a:r>
              <a:rPr sz="1600" spc="0" dirty="0">
                <a:solidFill>
                  <a:srgbClr val="3B3B3A"/>
                </a:solidFill>
                <a:latin typeface="Calibri"/>
                <a:cs typeface="Calibri"/>
              </a:rPr>
              <a:t> </a:t>
            </a:r>
            <a:r>
              <a:rPr sz="1600" spc="-10" dirty="0">
                <a:solidFill>
                  <a:srgbClr val="3B3B3A"/>
                </a:solidFill>
                <a:latin typeface="Calibri"/>
                <a:cs typeface="Calibri"/>
              </a:rPr>
              <a:t>questions</a:t>
            </a:r>
            <a:endParaRPr sz="1600">
              <a:latin typeface="Calibri"/>
              <a:cs typeface="Calibri"/>
            </a:endParaRPr>
          </a:p>
          <a:p>
            <a:pPr marL="355600" indent="-342900">
              <a:lnSpc>
                <a:spcPct val="100000"/>
              </a:lnSpc>
              <a:spcBef>
                <a:spcPts val="1155"/>
              </a:spcBef>
              <a:buClr>
                <a:srgbClr val="EC1C23"/>
              </a:buClr>
              <a:buFont typeface="Arial"/>
              <a:buChar char="•"/>
              <a:tabLst>
                <a:tab pos="354965" algn="l"/>
                <a:tab pos="355600" algn="l"/>
              </a:tabLst>
            </a:pPr>
            <a:r>
              <a:rPr sz="1900" spc="-10" dirty="0">
                <a:solidFill>
                  <a:srgbClr val="07528F"/>
                </a:solidFill>
                <a:latin typeface="Calibri"/>
                <a:cs typeface="Calibri"/>
              </a:rPr>
              <a:t>Copyright</a:t>
            </a:r>
            <a:r>
              <a:rPr sz="1900" spc="10" dirty="0">
                <a:solidFill>
                  <a:srgbClr val="07528F"/>
                </a:solidFill>
                <a:latin typeface="Calibri"/>
                <a:cs typeface="Calibri"/>
              </a:rPr>
              <a:t> </a:t>
            </a:r>
            <a:r>
              <a:rPr sz="1900" spc="-5" dirty="0">
                <a:solidFill>
                  <a:srgbClr val="07528F"/>
                </a:solidFill>
                <a:latin typeface="Calibri"/>
                <a:cs typeface="Calibri"/>
              </a:rPr>
              <a:t>challenges</a:t>
            </a:r>
            <a:endParaRPr sz="1900">
              <a:latin typeface="Calibri"/>
              <a:cs typeface="Calibri"/>
            </a:endParaRPr>
          </a:p>
          <a:p>
            <a:pPr marL="469900">
              <a:lnSpc>
                <a:spcPct val="100000"/>
              </a:lnSpc>
              <a:spcBef>
                <a:spcPts val="1225"/>
              </a:spcBef>
              <a:tabLst>
                <a:tab pos="756285" algn="l"/>
              </a:tabLst>
            </a:pPr>
            <a:r>
              <a:rPr sz="1600" spc="-5" dirty="0">
                <a:solidFill>
                  <a:srgbClr val="046CB0"/>
                </a:solidFill>
                <a:latin typeface="Arial"/>
                <a:cs typeface="Arial"/>
              </a:rPr>
              <a:t>»	</a:t>
            </a:r>
            <a:r>
              <a:rPr sz="1600" spc="-10" dirty="0">
                <a:solidFill>
                  <a:srgbClr val="3B3B3A"/>
                </a:solidFill>
                <a:latin typeface="Calibri"/>
                <a:cs typeface="Calibri"/>
              </a:rPr>
              <a:t>Available </a:t>
            </a:r>
            <a:r>
              <a:rPr sz="1600" spc="-5" dirty="0">
                <a:solidFill>
                  <a:srgbClr val="3B3B3A"/>
                </a:solidFill>
                <a:latin typeface="Calibri"/>
                <a:cs typeface="Calibri"/>
              </a:rPr>
              <a:t>within </a:t>
            </a:r>
            <a:r>
              <a:rPr sz="1600" spc="-15" dirty="0">
                <a:solidFill>
                  <a:srgbClr val="3B3B3A"/>
                </a:solidFill>
                <a:latin typeface="Calibri"/>
                <a:cs typeface="Calibri"/>
              </a:rPr>
              <a:t>LOINC </a:t>
            </a:r>
            <a:r>
              <a:rPr sz="1600" spc="-5" dirty="0">
                <a:solidFill>
                  <a:srgbClr val="3B3B3A"/>
                </a:solidFill>
                <a:latin typeface="Calibri"/>
                <a:cs typeface="Calibri"/>
              </a:rPr>
              <a:t>and additional</a:t>
            </a:r>
            <a:r>
              <a:rPr sz="1600" spc="-60" dirty="0">
                <a:solidFill>
                  <a:srgbClr val="3B3B3A"/>
                </a:solidFill>
                <a:latin typeface="Calibri"/>
                <a:cs typeface="Calibri"/>
              </a:rPr>
              <a:t> </a:t>
            </a:r>
            <a:r>
              <a:rPr sz="1600" spc="-10" dirty="0">
                <a:solidFill>
                  <a:srgbClr val="3B3B3A"/>
                </a:solidFill>
                <a:latin typeface="Calibri"/>
                <a:cs typeface="Calibri"/>
              </a:rPr>
              <a:t>copyrights</a:t>
            </a:r>
            <a:endParaRPr sz="1600">
              <a:latin typeface="Calibri"/>
              <a:cs typeface="Calibri"/>
            </a:endParaRPr>
          </a:p>
          <a:p>
            <a:pPr marL="469900">
              <a:lnSpc>
                <a:spcPct val="100000"/>
              </a:lnSpc>
              <a:spcBef>
                <a:spcPts val="1210"/>
              </a:spcBef>
              <a:tabLst>
                <a:tab pos="756285" algn="l"/>
              </a:tabLst>
            </a:pPr>
            <a:r>
              <a:rPr sz="1600" spc="-5" dirty="0">
                <a:solidFill>
                  <a:srgbClr val="046CB0"/>
                </a:solidFill>
                <a:latin typeface="Arial"/>
                <a:cs typeface="Arial"/>
              </a:rPr>
              <a:t>»	</a:t>
            </a:r>
            <a:r>
              <a:rPr sz="1600" spc="-5" dirty="0">
                <a:solidFill>
                  <a:srgbClr val="3B3B3A"/>
                </a:solidFill>
                <a:latin typeface="Calibri"/>
                <a:cs typeface="Calibri"/>
              </a:rPr>
              <a:t>Not </a:t>
            </a:r>
            <a:r>
              <a:rPr sz="1600" spc="-10" dirty="0">
                <a:solidFill>
                  <a:srgbClr val="3B3B3A"/>
                </a:solidFill>
                <a:latin typeface="Calibri"/>
                <a:cs typeface="Calibri"/>
              </a:rPr>
              <a:t>available </a:t>
            </a:r>
            <a:r>
              <a:rPr sz="1600" spc="-5" dirty="0">
                <a:solidFill>
                  <a:srgbClr val="3B3B3A"/>
                </a:solidFill>
                <a:latin typeface="Calibri"/>
                <a:cs typeface="Calibri"/>
              </a:rPr>
              <a:t>within </a:t>
            </a:r>
            <a:r>
              <a:rPr sz="1600" spc="-15" dirty="0">
                <a:solidFill>
                  <a:srgbClr val="3B3B3A"/>
                </a:solidFill>
                <a:latin typeface="Calibri"/>
                <a:cs typeface="Calibri"/>
              </a:rPr>
              <a:t>LOINC </a:t>
            </a:r>
            <a:r>
              <a:rPr sz="1600" spc="-10" dirty="0">
                <a:solidFill>
                  <a:srgbClr val="3B3B3A"/>
                </a:solidFill>
                <a:latin typeface="Calibri"/>
                <a:cs typeface="Calibri"/>
              </a:rPr>
              <a:t>because </a:t>
            </a:r>
            <a:r>
              <a:rPr sz="1600" spc="-5" dirty="0">
                <a:solidFill>
                  <a:srgbClr val="3B3B3A"/>
                </a:solidFill>
                <a:latin typeface="Calibri"/>
                <a:cs typeface="Calibri"/>
              </a:rPr>
              <a:t>of additional</a:t>
            </a:r>
            <a:r>
              <a:rPr sz="1600" spc="-15" dirty="0">
                <a:solidFill>
                  <a:srgbClr val="3B3B3A"/>
                </a:solidFill>
                <a:latin typeface="Calibri"/>
                <a:cs typeface="Calibri"/>
              </a:rPr>
              <a:t> </a:t>
            </a:r>
            <a:r>
              <a:rPr sz="1600" spc="-10" dirty="0">
                <a:solidFill>
                  <a:srgbClr val="3B3B3A"/>
                </a:solidFill>
                <a:latin typeface="Calibri"/>
                <a:cs typeface="Calibri"/>
              </a:rPr>
              <a:t>copyrights</a:t>
            </a:r>
            <a:endParaRPr sz="1600">
              <a:latin typeface="Calibri"/>
              <a:cs typeface="Calibri"/>
            </a:endParaRPr>
          </a:p>
          <a:p>
            <a:pPr marL="355600" marR="607695" indent="-342900">
              <a:lnSpc>
                <a:spcPts val="2050"/>
              </a:lnSpc>
              <a:spcBef>
                <a:spcPts val="1415"/>
              </a:spcBef>
              <a:buClr>
                <a:srgbClr val="EC1C23"/>
              </a:buClr>
              <a:buFont typeface="Arial"/>
              <a:buChar char="•"/>
              <a:tabLst>
                <a:tab pos="354965" algn="l"/>
                <a:tab pos="355600" algn="l"/>
              </a:tabLst>
            </a:pPr>
            <a:r>
              <a:rPr sz="1900" spc="-10" dirty="0">
                <a:solidFill>
                  <a:srgbClr val="07528F"/>
                </a:solidFill>
                <a:latin typeface="Calibri"/>
                <a:cs typeface="Calibri"/>
              </a:rPr>
              <a:t>Standard </a:t>
            </a:r>
            <a:r>
              <a:rPr sz="1900" spc="-20" dirty="0">
                <a:solidFill>
                  <a:srgbClr val="07528F"/>
                </a:solidFill>
                <a:latin typeface="Calibri"/>
                <a:cs typeface="Calibri"/>
              </a:rPr>
              <a:t>Terminologies </a:t>
            </a:r>
            <a:r>
              <a:rPr sz="1900" spc="-15" dirty="0">
                <a:solidFill>
                  <a:srgbClr val="07528F"/>
                </a:solidFill>
                <a:latin typeface="Calibri"/>
                <a:cs typeface="Calibri"/>
              </a:rPr>
              <a:t>are </a:t>
            </a:r>
            <a:r>
              <a:rPr sz="1900" spc="-5" dirty="0">
                <a:solidFill>
                  <a:srgbClr val="07528F"/>
                </a:solidFill>
                <a:latin typeface="Calibri"/>
                <a:cs typeface="Calibri"/>
              </a:rPr>
              <a:t>an </a:t>
            </a:r>
            <a:r>
              <a:rPr sz="1900" spc="-10" dirty="0">
                <a:solidFill>
                  <a:srgbClr val="07528F"/>
                </a:solidFill>
                <a:latin typeface="Calibri"/>
                <a:cs typeface="Calibri"/>
              </a:rPr>
              <a:t>“afterthought” </a:t>
            </a:r>
            <a:r>
              <a:rPr sz="1900" spc="-5" dirty="0">
                <a:solidFill>
                  <a:srgbClr val="07528F"/>
                </a:solidFill>
                <a:latin typeface="Calibri"/>
                <a:cs typeface="Calibri"/>
              </a:rPr>
              <a:t>when </a:t>
            </a:r>
            <a:r>
              <a:rPr sz="1900" spc="-10" dirty="0">
                <a:solidFill>
                  <a:srgbClr val="07528F"/>
                </a:solidFill>
                <a:latin typeface="Calibri"/>
                <a:cs typeface="Calibri"/>
              </a:rPr>
              <a:t>developing assessment  tools/scales</a:t>
            </a:r>
            <a:endParaRPr sz="1900">
              <a:latin typeface="Calibri"/>
              <a:cs typeface="Calibri"/>
            </a:endParaRPr>
          </a:p>
          <a:p>
            <a:pPr>
              <a:lnSpc>
                <a:spcPct val="100000"/>
              </a:lnSpc>
              <a:spcBef>
                <a:spcPts val="55"/>
              </a:spcBef>
            </a:pPr>
            <a:endParaRPr sz="1700">
              <a:latin typeface="Times New Roman"/>
              <a:cs typeface="Times New Roman"/>
            </a:endParaRPr>
          </a:p>
          <a:p>
            <a:pPr marR="5080" algn="r">
              <a:lnSpc>
                <a:spcPct val="100000"/>
              </a:lnSpc>
            </a:pPr>
            <a:r>
              <a:rPr sz="1200" dirty="0">
                <a:solidFill>
                  <a:srgbClr val="9E9E9C"/>
                </a:solidFill>
                <a:latin typeface="Calibri"/>
                <a:cs typeface="Calibri"/>
              </a:rPr>
              <a:t>24</a:t>
            </a:r>
            <a:endParaRPr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p:nvPr/>
        </p:nvSpPr>
        <p:spPr>
          <a:xfrm>
            <a:off x="0" y="1061466"/>
            <a:ext cx="9144000" cy="48334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459740" y="215341"/>
            <a:ext cx="3514090"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FFFF"/>
                </a:solidFill>
                <a:latin typeface="Calibri"/>
                <a:cs typeface="Calibri"/>
              </a:rPr>
              <a:t>Vital </a:t>
            </a:r>
            <a:r>
              <a:rPr sz="2800" b="0" spc="-5" dirty="0">
                <a:solidFill>
                  <a:srgbClr val="FFFFFF"/>
                </a:solidFill>
                <a:latin typeface="Calibri"/>
                <a:cs typeface="Calibri"/>
              </a:rPr>
              <a:t>Signs – FHIR</a:t>
            </a:r>
            <a:r>
              <a:rPr sz="2800" b="0" spc="-15" dirty="0">
                <a:solidFill>
                  <a:srgbClr val="FFFFFF"/>
                </a:solidFill>
                <a:latin typeface="Calibri"/>
                <a:cs typeface="Calibri"/>
              </a:rPr>
              <a:t> Profile</a:t>
            </a:r>
            <a:endParaRPr sz="2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15767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Calibri"/>
                <a:cs typeface="Calibri"/>
              </a:rPr>
              <a:t>Challenges</a:t>
            </a:r>
            <a:endParaRPr sz="2800">
              <a:latin typeface="Calibri"/>
              <a:cs typeface="Calibri"/>
            </a:endParaRPr>
          </a:p>
        </p:txBody>
      </p:sp>
      <p:sp>
        <p:nvSpPr>
          <p:cNvPr id="6" name="object 6"/>
          <p:cNvSpPr txBox="1"/>
          <p:nvPr/>
        </p:nvSpPr>
        <p:spPr>
          <a:xfrm>
            <a:off x="304291" y="1066291"/>
            <a:ext cx="8459470" cy="941069"/>
          </a:xfrm>
          <a:prstGeom prst="rect">
            <a:avLst/>
          </a:prstGeom>
        </p:spPr>
        <p:txBody>
          <a:bodyPr vert="horz" wrap="square" lIns="0" tIns="12700" rIns="0" bIns="0" rtlCol="0">
            <a:spAutoFit/>
          </a:bodyPr>
          <a:lstStyle/>
          <a:p>
            <a:pPr marL="355600" indent="-342900">
              <a:lnSpc>
                <a:spcPct val="100000"/>
              </a:lnSpc>
              <a:spcBef>
                <a:spcPts val="100"/>
              </a:spcBef>
              <a:buClr>
                <a:srgbClr val="EC1C23"/>
              </a:buClr>
              <a:buFont typeface="Arial"/>
              <a:buChar char="•"/>
              <a:tabLst>
                <a:tab pos="354965" algn="l"/>
                <a:tab pos="355600" algn="l"/>
              </a:tabLst>
            </a:pPr>
            <a:r>
              <a:rPr sz="2400" spc="-15" dirty="0">
                <a:solidFill>
                  <a:srgbClr val="07528F"/>
                </a:solidFill>
                <a:latin typeface="Calibri"/>
                <a:cs typeface="Calibri"/>
              </a:rPr>
              <a:t>Pre </a:t>
            </a:r>
            <a:r>
              <a:rPr sz="2400" spc="-5" dirty="0">
                <a:solidFill>
                  <a:srgbClr val="07528F"/>
                </a:solidFill>
                <a:latin typeface="Calibri"/>
                <a:cs typeface="Calibri"/>
              </a:rPr>
              <a:t>and </a:t>
            </a:r>
            <a:r>
              <a:rPr sz="2400" spc="-25" dirty="0">
                <a:solidFill>
                  <a:srgbClr val="07528F"/>
                </a:solidFill>
                <a:latin typeface="Calibri"/>
                <a:cs typeface="Calibri"/>
              </a:rPr>
              <a:t>Post</a:t>
            </a:r>
            <a:r>
              <a:rPr sz="2400" spc="5" dirty="0">
                <a:solidFill>
                  <a:srgbClr val="07528F"/>
                </a:solidFill>
                <a:latin typeface="Calibri"/>
                <a:cs typeface="Calibri"/>
              </a:rPr>
              <a:t> </a:t>
            </a:r>
            <a:r>
              <a:rPr sz="2400" spc="-10" dirty="0">
                <a:solidFill>
                  <a:srgbClr val="07528F"/>
                </a:solidFill>
                <a:latin typeface="Calibri"/>
                <a:cs typeface="Calibri"/>
              </a:rPr>
              <a:t>Coordination</a:t>
            </a:r>
            <a:endParaRPr sz="2400">
              <a:latin typeface="Calibri"/>
              <a:cs typeface="Calibri"/>
            </a:endParaRPr>
          </a:p>
          <a:p>
            <a:pPr marL="469900">
              <a:lnSpc>
                <a:spcPct val="100000"/>
              </a:lnSpc>
              <a:spcBef>
                <a:spcPts val="1685"/>
              </a:spcBef>
              <a:tabLst>
                <a:tab pos="756285" algn="l"/>
              </a:tabLst>
            </a:pPr>
            <a:r>
              <a:rPr sz="2200" spc="-5" dirty="0">
                <a:solidFill>
                  <a:srgbClr val="046CB0"/>
                </a:solidFill>
                <a:latin typeface="Arial"/>
                <a:cs typeface="Arial"/>
              </a:rPr>
              <a:t>»	</a:t>
            </a:r>
            <a:r>
              <a:rPr sz="2200" spc="-30" dirty="0">
                <a:solidFill>
                  <a:srgbClr val="3B3B3A"/>
                </a:solidFill>
                <a:latin typeface="Calibri"/>
                <a:cs typeface="Calibri"/>
              </a:rPr>
              <a:t>Translate </a:t>
            </a:r>
            <a:r>
              <a:rPr sz="2200" spc="-20" dirty="0">
                <a:solidFill>
                  <a:srgbClr val="3B3B3A"/>
                </a:solidFill>
                <a:latin typeface="Calibri"/>
                <a:cs typeface="Calibri"/>
              </a:rPr>
              <a:t>“Oral </a:t>
            </a:r>
            <a:r>
              <a:rPr sz="2200" spc="-30" dirty="0">
                <a:solidFill>
                  <a:srgbClr val="3B3B3A"/>
                </a:solidFill>
                <a:latin typeface="Calibri"/>
                <a:cs typeface="Calibri"/>
              </a:rPr>
              <a:t>Temperature” </a:t>
            </a:r>
            <a:r>
              <a:rPr sz="2200" spc="-20" dirty="0">
                <a:solidFill>
                  <a:srgbClr val="3B3B3A"/>
                </a:solidFill>
                <a:latin typeface="Calibri"/>
                <a:cs typeface="Calibri"/>
              </a:rPr>
              <a:t>to </a:t>
            </a:r>
            <a:r>
              <a:rPr sz="2200" spc="-5" dirty="0">
                <a:solidFill>
                  <a:srgbClr val="3B3B3A"/>
                </a:solidFill>
                <a:latin typeface="Calibri"/>
                <a:cs typeface="Calibri"/>
              </a:rPr>
              <a:t>“Body </a:t>
            </a:r>
            <a:r>
              <a:rPr sz="2200" spc="-30" dirty="0">
                <a:solidFill>
                  <a:srgbClr val="3B3B3A"/>
                </a:solidFill>
                <a:latin typeface="Calibri"/>
                <a:cs typeface="Calibri"/>
              </a:rPr>
              <a:t>Temperature” </a:t>
            </a:r>
            <a:r>
              <a:rPr sz="2200" spc="-5" dirty="0">
                <a:solidFill>
                  <a:srgbClr val="3B3B3A"/>
                </a:solidFill>
                <a:latin typeface="Calibri"/>
                <a:cs typeface="Calibri"/>
              </a:rPr>
              <a:t>+ “Body</a:t>
            </a:r>
            <a:r>
              <a:rPr sz="2200" spc="235" dirty="0">
                <a:solidFill>
                  <a:srgbClr val="3B3B3A"/>
                </a:solidFill>
                <a:latin typeface="Calibri"/>
                <a:cs typeface="Calibri"/>
              </a:rPr>
              <a:t> </a:t>
            </a:r>
            <a:r>
              <a:rPr sz="2200" spc="-10" dirty="0">
                <a:solidFill>
                  <a:srgbClr val="3B3B3A"/>
                </a:solidFill>
                <a:latin typeface="Calibri"/>
                <a:cs typeface="Calibri"/>
              </a:rPr>
              <a:t>Site”?</a:t>
            </a:r>
            <a:endParaRPr sz="2200">
              <a:latin typeface="Calibri"/>
              <a:cs typeface="Calibri"/>
            </a:endParaRPr>
          </a:p>
        </p:txBody>
      </p:sp>
      <p:sp>
        <p:nvSpPr>
          <p:cNvPr id="7" name="object 7"/>
          <p:cNvSpPr txBox="1"/>
          <p:nvPr/>
        </p:nvSpPr>
        <p:spPr>
          <a:xfrm>
            <a:off x="3203575" y="6519164"/>
            <a:ext cx="218059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6BEF8"/>
                </a:solidFill>
                <a:latin typeface="Calibri"/>
                <a:cs typeface="Calibri"/>
              </a:rPr>
              <a:t>© </a:t>
            </a:r>
            <a:r>
              <a:rPr sz="1000" spc="-10" dirty="0">
                <a:solidFill>
                  <a:srgbClr val="76BEF8"/>
                </a:solidFill>
                <a:latin typeface="Calibri"/>
                <a:cs typeface="Calibri"/>
              </a:rPr>
              <a:t>Cerner </a:t>
            </a:r>
            <a:r>
              <a:rPr sz="1000" spc="-5" dirty="0">
                <a:solidFill>
                  <a:srgbClr val="76BEF8"/>
                </a:solidFill>
                <a:latin typeface="Calibri"/>
                <a:cs typeface="Calibri"/>
              </a:rPr>
              <a:t>Corporation. All rights</a:t>
            </a:r>
            <a:r>
              <a:rPr sz="1000" spc="40" dirty="0">
                <a:solidFill>
                  <a:srgbClr val="76BEF8"/>
                </a:solidFill>
                <a:latin typeface="Calibri"/>
                <a:cs typeface="Calibri"/>
              </a:rPr>
              <a:t> </a:t>
            </a:r>
            <a:r>
              <a:rPr sz="1000" spc="-10" dirty="0">
                <a:solidFill>
                  <a:srgbClr val="76BEF8"/>
                </a:solidFill>
                <a:latin typeface="Calibri"/>
                <a:cs typeface="Calibri"/>
              </a:rPr>
              <a:t>reserved.</a:t>
            </a:r>
            <a:endParaRPr sz="1000">
              <a:latin typeface="Calibri"/>
              <a:cs typeface="Calibri"/>
            </a:endParaRPr>
          </a:p>
        </p:txBody>
      </p:sp>
      <p:sp>
        <p:nvSpPr>
          <p:cNvPr id="8" name="object 8"/>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26</a:t>
            </a:r>
            <a:endParaRPr sz="1200">
              <a:latin typeface="Calibri"/>
              <a:cs typeface="Calibri"/>
            </a:endParaRPr>
          </a:p>
        </p:txBody>
      </p:sp>
      <p:sp>
        <p:nvSpPr>
          <p:cNvPr id="9" name="object 9"/>
          <p:cNvSpPr/>
          <p:nvPr/>
        </p:nvSpPr>
        <p:spPr>
          <a:xfrm>
            <a:off x="228471" y="2357980"/>
            <a:ext cx="8223534" cy="29133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50876" y="2267204"/>
            <a:ext cx="8319134" cy="3214370"/>
          </a:xfrm>
          <a:custGeom>
            <a:avLst/>
            <a:gdLst/>
            <a:ahLst/>
            <a:cxnLst/>
            <a:rect l="l" t="t" r="r" b="b"/>
            <a:pathLst>
              <a:path w="8319134" h="3214370">
                <a:moveTo>
                  <a:pt x="0" y="3214243"/>
                </a:moveTo>
                <a:lnTo>
                  <a:pt x="8319134" y="3214243"/>
                </a:lnTo>
                <a:lnTo>
                  <a:pt x="8319134" y="0"/>
                </a:lnTo>
                <a:lnTo>
                  <a:pt x="0" y="0"/>
                </a:lnTo>
                <a:lnTo>
                  <a:pt x="0" y="3214243"/>
                </a:lnTo>
                <a:close/>
              </a:path>
            </a:pathLst>
          </a:custGeom>
          <a:ln w="9525">
            <a:solidFill>
              <a:srgbClr val="046CB0"/>
            </a:solidFill>
          </a:ln>
        </p:spPr>
        <p:txBody>
          <a:bodyPr wrap="square" lIns="0" tIns="0" rIns="0" bIns="0" rtlCol="0"/>
          <a:lstStyle/>
          <a:p>
            <a:endParaRPr/>
          </a:p>
        </p:txBody>
      </p:sp>
      <p:sp>
        <p:nvSpPr>
          <p:cNvPr id="11" name="object 11"/>
          <p:cNvSpPr/>
          <p:nvPr/>
        </p:nvSpPr>
        <p:spPr>
          <a:xfrm>
            <a:off x="2169286" y="3696817"/>
            <a:ext cx="6916420" cy="280593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2164460" y="3692055"/>
            <a:ext cx="6925945" cy="2815590"/>
          </a:xfrm>
          <a:custGeom>
            <a:avLst/>
            <a:gdLst/>
            <a:ahLst/>
            <a:cxnLst/>
            <a:rect l="l" t="t" r="r" b="b"/>
            <a:pathLst>
              <a:path w="6925945" h="2815590">
                <a:moveTo>
                  <a:pt x="0" y="2815463"/>
                </a:moveTo>
                <a:lnTo>
                  <a:pt x="6925944" y="2815463"/>
                </a:lnTo>
                <a:lnTo>
                  <a:pt x="6925944" y="0"/>
                </a:lnTo>
                <a:lnTo>
                  <a:pt x="0" y="0"/>
                </a:lnTo>
                <a:lnTo>
                  <a:pt x="0" y="2815463"/>
                </a:lnTo>
                <a:close/>
              </a:path>
            </a:pathLst>
          </a:custGeom>
          <a:ln w="9525">
            <a:solidFill>
              <a:srgbClr val="046CB0"/>
            </a:solidFill>
          </a:ln>
        </p:spPr>
        <p:txBody>
          <a:bodyPr wrap="square" lIns="0" tIns="0" rIns="0" bIns="0" rtlCol="0"/>
          <a:lstStyle/>
          <a:p>
            <a:endParaRPr/>
          </a:p>
        </p:txBody>
      </p:sp>
      <p:sp>
        <p:nvSpPr>
          <p:cNvPr id="13" name="object 13"/>
          <p:cNvSpPr/>
          <p:nvPr/>
        </p:nvSpPr>
        <p:spPr>
          <a:xfrm>
            <a:off x="2360676" y="5097779"/>
            <a:ext cx="4753356" cy="76504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2422144" y="5136210"/>
            <a:ext cx="4630420" cy="642620"/>
          </a:xfrm>
          <a:custGeom>
            <a:avLst/>
            <a:gdLst/>
            <a:ahLst/>
            <a:cxnLst/>
            <a:rect l="l" t="t" r="r" b="b"/>
            <a:pathLst>
              <a:path w="4630420" h="642620">
                <a:moveTo>
                  <a:pt x="0" y="642023"/>
                </a:moveTo>
                <a:lnTo>
                  <a:pt x="4630420" y="642023"/>
                </a:lnTo>
                <a:lnTo>
                  <a:pt x="4630420" y="0"/>
                </a:lnTo>
                <a:lnTo>
                  <a:pt x="0" y="0"/>
                </a:lnTo>
                <a:lnTo>
                  <a:pt x="0" y="642023"/>
                </a:lnTo>
                <a:close/>
              </a:path>
            </a:pathLst>
          </a:custGeom>
          <a:solidFill>
            <a:srgbClr val="FFD043">
              <a:alpha val="21174"/>
            </a:srgbClr>
          </a:solidFill>
        </p:spPr>
        <p:txBody>
          <a:bodyPr wrap="square" lIns="0" tIns="0" rIns="0" bIns="0" rtlCol="0"/>
          <a:lstStyle/>
          <a:p>
            <a:endParaRPr/>
          </a:p>
        </p:txBody>
      </p:sp>
      <p:sp>
        <p:nvSpPr>
          <p:cNvPr id="15" name="object 15"/>
          <p:cNvSpPr/>
          <p:nvPr/>
        </p:nvSpPr>
        <p:spPr>
          <a:xfrm>
            <a:off x="2422144" y="5136210"/>
            <a:ext cx="4630420" cy="642620"/>
          </a:xfrm>
          <a:custGeom>
            <a:avLst/>
            <a:gdLst/>
            <a:ahLst/>
            <a:cxnLst/>
            <a:rect l="l" t="t" r="r" b="b"/>
            <a:pathLst>
              <a:path w="4630420" h="642620">
                <a:moveTo>
                  <a:pt x="0" y="642023"/>
                </a:moveTo>
                <a:lnTo>
                  <a:pt x="4630420" y="642023"/>
                </a:lnTo>
                <a:lnTo>
                  <a:pt x="4630420" y="0"/>
                </a:lnTo>
                <a:lnTo>
                  <a:pt x="0" y="0"/>
                </a:lnTo>
                <a:lnTo>
                  <a:pt x="0" y="642023"/>
                </a:lnTo>
                <a:close/>
              </a:path>
            </a:pathLst>
          </a:custGeom>
          <a:ln w="38100">
            <a:solidFill>
              <a:srgbClr val="FFD043"/>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p:nvPr/>
        </p:nvSpPr>
        <p:spPr>
          <a:xfrm>
            <a:off x="0" y="1061466"/>
            <a:ext cx="9144000" cy="48334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459740" y="215341"/>
            <a:ext cx="3514090"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FFFF"/>
                </a:solidFill>
                <a:latin typeface="Calibri"/>
                <a:cs typeface="Calibri"/>
              </a:rPr>
              <a:t>Vital </a:t>
            </a:r>
            <a:r>
              <a:rPr sz="2800" b="0" spc="-5" dirty="0">
                <a:solidFill>
                  <a:srgbClr val="FFFFFF"/>
                </a:solidFill>
                <a:latin typeface="Calibri"/>
                <a:cs typeface="Calibri"/>
              </a:rPr>
              <a:t>Signs – FHIR</a:t>
            </a:r>
            <a:r>
              <a:rPr sz="2800" b="0" spc="-15" dirty="0">
                <a:solidFill>
                  <a:srgbClr val="FFFFFF"/>
                </a:solidFill>
                <a:latin typeface="Calibri"/>
                <a:cs typeface="Calibri"/>
              </a:rPr>
              <a:t> Profile</a:t>
            </a:r>
            <a:endParaRPr sz="2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15767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Calibri"/>
                <a:cs typeface="Calibri"/>
              </a:rPr>
              <a:t>Challenges</a:t>
            </a:r>
            <a:endParaRPr sz="2800">
              <a:latin typeface="Calibri"/>
              <a:cs typeface="Calibri"/>
            </a:endParaRPr>
          </a:p>
        </p:txBody>
      </p:sp>
      <p:sp>
        <p:nvSpPr>
          <p:cNvPr id="6" name="object 6"/>
          <p:cNvSpPr txBox="1"/>
          <p:nvPr/>
        </p:nvSpPr>
        <p:spPr>
          <a:xfrm>
            <a:off x="459740" y="1173226"/>
            <a:ext cx="8065134" cy="1582420"/>
          </a:xfrm>
          <a:prstGeom prst="rect">
            <a:avLst/>
          </a:prstGeom>
        </p:spPr>
        <p:txBody>
          <a:bodyPr vert="horz" wrap="square" lIns="0" tIns="12700" rIns="0" bIns="0" rtlCol="0">
            <a:spAutoFit/>
          </a:bodyPr>
          <a:lstStyle/>
          <a:p>
            <a:pPr marL="355600" indent="-342900">
              <a:lnSpc>
                <a:spcPct val="100000"/>
              </a:lnSpc>
              <a:spcBef>
                <a:spcPts val="100"/>
              </a:spcBef>
              <a:buClr>
                <a:srgbClr val="EC1C23"/>
              </a:buClr>
              <a:buFont typeface="Arial"/>
              <a:buChar char="•"/>
              <a:tabLst>
                <a:tab pos="354965" algn="l"/>
                <a:tab pos="355600" algn="l"/>
              </a:tabLst>
            </a:pPr>
            <a:r>
              <a:rPr sz="2400" spc="-20" dirty="0">
                <a:solidFill>
                  <a:srgbClr val="07528F"/>
                </a:solidFill>
                <a:latin typeface="Calibri"/>
                <a:cs typeface="Calibri"/>
              </a:rPr>
              <a:t>Have </a:t>
            </a:r>
            <a:r>
              <a:rPr sz="2400" spc="-15" dirty="0">
                <a:solidFill>
                  <a:srgbClr val="07528F"/>
                </a:solidFill>
                <a:latin typeface="Calibri"/>
                <a:cs typeface="Calibri"/>
              </a:rPr>
              <a:t>we </a:t>
            </a:r>
            <a:r>
              <a:rPr sz="2400" spc="-10" dirty="0">
                <a:solidFill>
                  <a:srgbClr val="07528F"/>
                </a:solidFill>
                <a:latin typeface="Calibri"/>
                <a:cs typeface="Calibri"/>
              </a:rPr>
              <a:t>really agreed </a:t>
            </a:r>
            <a:r>
              <a:rPr sz="2400" spc="-5" dirty="0">
                <a:solidFill>
                  <a:srgbClr val="07528F"/>
                </a:solidFill>
                <a:latin typeface="Calibri"/>
                <a:cs typeface="Calibri"/>
              </a:rPr>
              <a:t>on </a:t>
            </a:r>
            <a:r>
              <a:rPr sz="2400" spc="-10" dirty="0">
                <a:solidFill>
                  <a:srgbClr val="07528F"/>
                </a:solidFill>
                <a:latin typeface="Calibri"/>
                <a:cs typeface="Calibri"/>
              </a:rPr>
              <a:t>what vital </a:t>
            </a:r>
            <a:r>
              <a:rPr sz="2400" spc="-5" dirty="0">
                <a:solidFill>
                  <a:srgbClr val="07528F"/>
                </a:solidFill>
                <a:latin typeface="Calibri"/>
                <a:cs typeface="Calibri"/>
              </a:rPr>
              <a:t>signs</a:t>
            </a:r>
            <a:r>
              <a:rPr sz="2400" spc="5" dirty="0">
                <a:solidFill>
                  <a:srgbClr val="07528F"/>
                </a:solidFill>
                <a:latin typeface="Calibri"/>
                <a:cs typeface="Calibri"/>
              </a:rPr>
              <a:t> </a:t>
            </a:r>
            <a:r>
              <a:rPr sz="2400" spc="-10" dirty="0">
                <a:solidFill>
                  <a:srgbClr val="07528F"/>
                </a:solidFill>
                <a:latin typeface="Calibri"/>
                <a:cs typeface="Calibri"/>
              </a:rPr>
              <a:t>are?</a:t>
            </a:r>
            <a:endParaRPr sz="2400">
              <a:latin typeface="Calibri"/>
              <a:cs typeface="Calibri"/>
            </a:endParaRPr>
          </a:p>
          <a:p>
            <a:pPr marL="756285" marR="5080" indent="-287020">
              <a:lnSpc>
                <a:spcPct val="110100"/>
              </a:lnSpc>
              <a:spcBef>
                <a:spcPts val="1450"/>
              </a:spcBef>
              <a:tabLst>
                <a:tab pos="756285" algn="l"/>
              </a:tabLst>
            </a:pPr>
            <a:r>
              <a:rPr sz="2000" dirty="0">
                <a:solidFill>
                  <a:srgbClr val="046CB0"/>
                </a:solidFill>
                <a:latin typeface="Arial"/>
                <a:cs typeface="Arial"/>
              </a:rPr>
              <a:t>»	</a:t>
            </a:r>
            <a:r>
              <a:rPr sz="2000" spc="-5" dirty="0">
                <a:solidFill>
                  <a:srgbClr val="3B3B3A"/>
                </a:solidFill>
                <a:latin typeface="Calibri"/>
                <a:cs typeface="Calibri"/>
              </a:rPr>
              <a:t>Do </a:t>
            </a:r>
            <a:r>
              <a:rPr sz="2000" spc="-10" dirty="0">
                <a:solidFill>
                  <a:srgbClr val="3B3B3A"/>
                </a:solidFill>
                <a:latin typeface="Calibri"/>
                <a:cs typeface="Calibri"/>
              </a:rPr>
              <a:t>we really </a:t>
            </a:r>
            <a:r>
              <a:rPr sz="2000" spc="-5" dirty="0">
                <a:solidFill>
                  <a:srgbClr val="3B3B3A"/>
                </a:solidFill>
                <a:latin typeface="Calibri"/>
                <a:cs typeface="Calibri"/>
              </a:rPr>
              <a:t>agree on </a:t>
            </a:r>
            <a:r>
              <a:rPr sz="2000" dirty="0">
                <a:solidFill>
                  <a:srgbClr val="3B3B3A"/>
                </a:solidFill>
                <a:latin typeface="Calibri"/>
                <a:cs typeface="Calibri"/>
              </a:rPr>
              <a:t>the </a:t>
            </a:r>
            <a:r>
              <a:rPr sz="2000" spc="-5" dirty="0">
                <a:solidFill>
                  <a:srgbClr val="3B3B3A"/>
                </a:solidFill>
                <a:latin typeface="Calibri"/>
                <a:cs typeface="Calibri"/>
              </a:rPr>
              <a:t>basics, </a:t>
            </a:r>
            <a:r>
              <a:rPr sz="2000" spc="-20" dirty="0">
                <a:solidFill>
                  <a:srgbClr val="3B3B3A"/>
                </a:solidFill>
                <a:latin typeface="Calibri"/>
                <a:cs typeface="Calibri"/>
              </a:rPr>
              <a:t>like </a:t>
            </a:r>
            <a:r>
              <a:rPr sz="2000" spc="-5" dirty="0">
                <a:solidFill>
                  <a:srgbClr val="3B3B3A"/>
                </a:solidFill>
                <a:latin typeface="Calibri"/>
                <a:cs typeface="Calibri"/>
              </a:rPr>
              <a:t>what </a:t>
            </a:r>
            <a:r>
              <a:rPr sz="2000" dirty="0">
                <a:solidFill>
                  <a:srgbClr val="3B3B3A"/>
                </a:solidFill>
                <a:latin typeface="Calibri"/>
                <a:cs typeface="Calibri"/>
              </a:rPr>
              <a:t>is a “heart </a:t>
            </a:r>
            <a:r>
              <a:rPr sz="2000" spc="-20" dirty="0">
                <a:solidFill>
                  <a:srgbClr val="3B3B3A"/>
                </a:solidFill>
                <a:latin typeface="Calibri"/>
                <a:cs typeface="Calibri"/>
              </a:rPr>
              <a:t>rate” </a:t>
            </a:r>
            <a:r>
              <a:rPr sz="2000" spc="-5" dirty="0">
                <a:solidFill>
                  <a:srgbClr val="3B3B3A"/>
                </a:solidFill>
                <a:latin typeface="Calibri"/>
                <a:cs typeface="Calibri"/>
              </a:rPr>
              <a:t>that should  </a:t>
            </a:r>
            <a:r>
              <a:rPr sz="2000" dirty="0">
                <a:solidFill>
                  <a:srgbClr val="3B3B3A"/>
                </a:solidFill>
                <a:latin typeface="Calibri"/>
                <a:cs typeface="Calibri"/>
              </a:rPr>
              <a:t>be </a:t>
            </a:r>
            <a:r>
              <a:rPr sz="2000" spc="-5" dirty="0">
                <a:solidFill>
                  <a:srgbClr val="3B3B3A"/>
                </a:solidFill>
                <a:latin typeface="Calibri"/>
                <a:cs typeface="Calibri"/>
              </a:rPr>
              <a:t>mapped </a:t>
            </a:r>
            <a:r>
              <a:rPr sz="2000" spc="-15" dirty="0">
                <a:solidFill>
                  <a:srgbClr val="3B3B3A"/>
                </a:solidFill>
                <a:latin typeface="Calibri"/>
                <a:cs typeface="Calibri"/>
              </a:rPr>
              <a:t>to LOINC </a:t>
            </a:r>
            <a:r>
              <a:rPr sz="2000" dirty="0">
                <a:solidFill>
                  <a:srgbClr val="3B3B3A"/>
                </a:solidFill>
                <a:latin typeface="Calibri"/>
                <a:cs typeface="Calibri"/>
              </a:rPr>
              <a:t>8867-4 </a:t>
            </a:r>
            <a:r>
              <a:rPr sz="2000" spc="-5" dirty="0">
                <a:solidFill>
                  <a:srgbClr val="3B3B3A"/>
                </a:solidFill>
                <a:latin typeface="Calibri"/>
                <a:cs typeface="Calibri"/>
              </a:rPr>
              <a:t>that </a:t>
            </a:r>
            <a:r>
              <a:rPr sz="2000" dirty="0">
                <a:solidFill>
                  <a:srgbClr val="3B3B3A"/>
                </a:solidFill>
                <a:latin typeface="Calibri"/>
                <a:cs typeface="Calibri"/>
              </a:rPr>
              <a:t>is </a:t>
            </a:r>
            <a:r>
              <a:rPr sz="2000" spc="-5" dirty="0">
                <a:solidFill>
                  <a:srgbClr val="3B3B3A"/>
                </a:solidFill>
                <a:latin typeface="Calibri"/>
                <a:cs typeface="Calibri"/>
              </a:rPr>
              <a:t>part </a:t>
            </a:r>
            <a:r>
              <a:rPr sz="2000" dirty="0">
                <a:solidFill>
                  <a:srgbClr val="3B3B3A"/>
                </a:solidFill>
                <a:latin typeface="Calibri"/>
                <a:cs typeface="Calibri"/>
              </a:rPr>
              <a:t>of the </a:t>
            </a:r>
            <a:r>
              <a:rPr sz="2000" spc="-5" dirty="0">
                <a:solidFill>
                  <a:srgbClr val="3B3B3A"/>
                </a:solidFill>
                <a:latin typeface="Calibri"/>
                <a:cs typeface="Calibri"/>
              </a:rPr>
              <a:t>FHIR </a:t>
            </a:r>
            <a:r>
              <a:rPr sz="2000" spc="-10" dirty="0">
                <a:solidFill>
                  <a:srgbClr val="3B3B3A"/>
                </a:solidFill>
                <a:latin typeface="Calibri"/>
                <a:cs typeface="Calibri"/>
              </a:rPr>
              <a:t>profile </a:t>
            </a:r>
            <a:r>
              <a:rPr sz="2000" spc="-15" dirty="0">
                <a:solidFill>
                  <a:srgbClr val="3B3B3A"/>
                </a:solidFill>
                <a:latin typeface="Calibri"/>
                <a:cs typeface="Calibri"/>
              </a:rPr>
              <a:t>for </a:t>
            </a:r>
            <a:r>
              <a:rPr sz="2000" spc="-10" dirty="0">
                <a:solidFill>
                  <a:srgbClr val="3B3B3A"/>
                </a:solidFill>
                <a:latin typeface="Calibri"/>
                <a:cs typeface="Calibri"/>
              </a:rPr>
              <a:t>Vital  </a:t>
            </a:r>
            <a:r>
              <a:rPr sz="2000" spc="-5" dirty="0">
                <a:solidFill>
                  <a:srgbClr val="3B3B3A"/>
                </a:solidFill>
                <a:latin typeface="Calibri"/>
                <a:cs typeface="Calibri"/>
              </a:rPr>
              <a:t>Signs </a:t>
            </a:r>
            <a:r>
              <a:rPr sz="2000" spc="-15" dirty="0">
                <a:solidFill>
                  <a:srgbClr val="3B3B3A"/>
                </a:solidFill>
                <a:latin typeface="Calibri"/>
                <a:cs typeface="Calibri"/>
              </a:rPr>
              <a:t>LOINC</a:t>
            </a:r>
            <a:r>
              <a:rPr sz="2000" spc="-35" dirty="0">
                <a:solidFill>
                  <a:srgbClr val="3B3B3A"/>
                </a:solidFill>
                <a:latin typeface="Calibri"/>
                <a:cs typeface="Calibri"/>
              </a:rPr>
              <a:t> </a:t>
            </a:r>
            <a:r>
              <a:rPr sz="2000" dirty="0">
                <a:solidFill>
                  <a:srgbClr val="3B3B3A"/>
                </a:solidFill>
                <a:latin typeface="Calibri"/>
                <a:cs typeface="Calibri"/>
              </a:rPr>
              <a:t>85353-1?</a:t>
            </a:r>
            <a:endParaRPr sz="2000">
              <a:latin typeface="Calibri"/>
              <a:cs typeface="Calibri"/>
            </a:endParaRPr>
          </a:p>
        </p:txBody>
      </p:sp>
      <p:sp>
        <p:nvSpPr>
          <p:cNvPr id="7" name="object 7"/>
          <p:cNvSpPr txBox="1"/>
          <p:nvPr/>
        </p:nvSpPr>
        <p:spPr>
          <a:xfrm>
            <a:off x="3203575" y="6519164"/>
            <a:ext cx="218059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6BEF8"/>
                </a:solidFill>
                <a:latin typeface="Calibri"/>
                <a:cs typeface="Calibri"/>
              </a:rPr>
              <a:t>© </a:t>
            </a:r>
            <a:r>
              <a:rPr sz="1000" spc="-10" dirty="0">
                <a:solidFill>
                  <a:srgbClr val="76BEF8"/>
                </a:solidFill>
                <a:latin typeface="Calibri"/>
                <a:cs typeface="Calibri"/>
              </a:rPr>
              <a:t>Cerner </a:t>
            </a:r>
            <a:r>
              <a:rPr sz="1000" spc="-5" dirty="0">
                <a:solidFill>
                  <a:srgbClr val="76BEF8"/>
                </a:solidFill>
                <a:latin typeface="Calibri"/>
                <a:cs typeface="Calibri"/>
              </a:rPr>
              <a:t>Corporation. All rights</a:t>
            </a:r>
            <a:r>
              <a:rPr sz="1000" spc="40" dirty="0">
                <a:solidFill>
                  <a:srgbClr val="76BEF8"/>
                </a:solidFill>
                <a:latin typeface="Calibri"/>
                <a:cs typeface="Calibri"/>
              </a:rPr>
              <a:t> </a:t>
            </a:r>
            <a:r>
              <a:rPr sz="1000" spc="-10" dirty="0">
                <a:solidFill>
                  <a:srgbClr val="76BEF8"/>
                </a:solidFill>
                <a:latin typeface="Calibri"/>
                <a:cs typeface="Calibri"/>
              </a:rPr>
              <a:t>reserved.</a:t>
            </a:r>
            <a:endParaRPr sz="1000">
              <a:latin typeface="Calibri"/>
              <a:cs typeface="Calibri"/>
            </a:endParaRPr>
          </a:p>
        </p:txBody>
      </p:sp>
      <p:sp>
        <p:nvSpPr>
          <p:cNvPr id="8" name="object 8"/>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28</a:t>
            </a:r>
            <a:endParaRPr sz="1200">
              <a:latin typeface="Calibri"/>
              <a:cs typeface="Calibri"/>
            </a:endParaRPr>
          </a:p>
        </p:txBody>
      </p:sp>
      <p:sp>
        <p:nvSpPr>
          <p:cNvPr id="9" name="object 9"/>
          <p:cNvSpPr/>
          <p:nvPr/>
        </p:nvSpPr>
        <p:spPr>
          <a:xfrm>
            <a:off x="990601" y="2977337"/>
            <a:ext cx="7758112" cy="328856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4750308" y="4209288"/>
            <a:ext cx="4229099" cy="23713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4799076" y="4198620"/>
            <a:ext cx="4171187" cy="244754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4811395" y="4251540"/>
            <a:ext cx="4106545" cy="2247265"/>
          </a:xfrm>
          <a:custGeom>
            <a:avLst/>
            <a:gdLst/>
            <a:ahLst/>
            <a:cxnLst/>
            <a:rect l="l" t="t" r="r" b="b"/>
            <a:pathLst>
              <a:path w="4106545" h="2247265">
                <a:moveTo>
                  <a:pt x="0" y="2246757"/>
                </a:moveTo>
                <a:lnTo>
                  <a:pt x="4106291" y="2246757"/>
                </a:lnTo>
                <a:lnTo>
                  <a:pt x="4106291" y="0"/>
                </a:lnTo>
                <a:lnTo>
                  <a:pt x="0" y="0"/>
                </a:lnTo>
                <a:lnTo>
                  <a:pt x="0" y="2246757"/>
                </a:lnTo>
                <a:close/>
              </a:path>
            </a:pathLst>
          </a:custGeom>
          <a:solidFill>
            <a:srgbClr val="046CB0"/>
          </a:solidFill>
        </p:spPr>
        <p:txBody>
          <a:bodyPr wrap="square" lIns="0" tIns="0" rIns="0" bIns="0" rtlCol="0"/>
          <a:lstStyle/>
          <a:p>
            <a:endParaRPr/>
          </a:p>
        </p:txBody>
      </p:sp>
      <p:sp>
        <p:nvSpPr>
          <p:cNvPr id="13" name="object 13"/>
          <p:cNvSpPr/>
          <p:nvPr/>
        </p:nvSpPr>
        <p:spPr>
          <a:xfrm>
            <a:off x="4811395" y="4251540"/>
            <a:ext cx="4106545" cy="2247265"/>
          </a:xfrm>
          <a:custGeom>
            <a:avLst/>
            <a:gdLst/>
            <a:ahLst/>
            <a:cxnLst/>
            <a:rect l="l" t="t" r="r" b="b"/>
            <a:pathLst>
              <a:path w="4106545" h="2247265">
                <a:moveTo>
                  <a:pt x="0" y="2246757"/>
                </a:moveTo>
                <a:lnTo>
                  <a:pt x="4106291" y="2246757"/>
                </a:lnTo>
                <a:lnTo>
                  <a:pt x="4106291" y="0"/>
                </a:lnTo>
                <a:lnTo>
                  <a:pt x="0" y="0"/>
                </a:lnTo>
                <a:lnTo>
                  <a:pt x="0" y="2246757"/>
                </a:lnTo>
                <a:close/>
              </a:path>
            </a:pathLst>
          </a:custGeom>
          <a:ln w="38100">
            <a:solidFill>
              <a:srgbClr val="FFFFFF"/>
            </a:solidFill>
          </a:ln>
        </p:spPr>
        <p:txBody>
          <a:bodyPr wrap="square" lIns="0" tIns="0" rIns="0" bIns="0" rtlCol="0"/>
          <a:lstStyle/>
          <a:p>
            <a:endParaRPr/>
          </a:p>
        </p:txBody>
      </p:sp>
      <p:sp>
        <p:nvSpPr>
          <p:cNvPr id="14" name="object 14"/>
          <p:cNvSpPr txBox="1"/>
          <p:nvPr/>
        </p:nvSpPr>
        <p:spPr>
          <a:xfrm>
            <a:off x="4811395" y="4268851"/>
            <a:ext cx="4106545" cy="2160270"/>
          </a:xfrm>
          <a:prstGeom prst="rect">
            <a:avLst/>
          </a:prstGeom>
        </p:spPr>
        <p:txBody>
          <a:bodyPr vert="horz" wrap="square" lIns="0" tIns="12700" rIns="0" bIns="0" rtlCol="0">
            <a:spAutoFit/>
          </a:bodyPr>
          <a:lstStyle/>
          <a:p>
            <a:pPr marL="183515" marR="193040">
              <a:lnSpc>
                <a:spcPct val="100000"/>
              </a:lnSpc>
              <a:spcBef>
                <a:spcPts val="100"/>
              </a:spcBef>
            </a:pPr>
            <a:r>
              <a:rPr sz="2000" dirty="0">
                <a:solidFill>
                  <a:srgbClr val="FFFFFF"/>
                </a:solidFill>
                <a:latin typeface="Calibri"/>
                <a:cs typeface="Calibri"/>
              </a:rPr>
              <a:t>If a heart </a:t>
            </a:r>
            <a:r>
              <a:rPr sz="2000" spc="-25" dirty="0">
                <a:solidFill>
                  <a:srgbClr val="FFFFFF"/>
                </a:solidFill>
                <a:latin typeface="Calibri"/>
                <a:cs typeface="Calibri"/>
              </a:rPr>
              <a:t>rate </a:t>
            </a:r>
            <a:r>
              <a:rPr sz="2000" dirty="0">
                <a:solidFill>
                  <a:srgbClr val="FFFFFF"/>
                </a:solidFill>
                <a:latin typeface="Calibri"/>
                <a:cs typeface="Calibri"/>
              </a:rPr>
              <a:t>is a </a:t>
            </a:r>
            <a:r>
              <a:rPr sz="2000" spc="-5" dirty="0">
                <a:solidFill>
                  <a:srgbClr val="FFFFFF"/>
                </a:solidFill>
                <a:latin typeface="Calibri"/>
                <a:cs typeface="Calibri"/>
              </a:rPr>
              <a:t>measurement of  how </a:t>
            </a:r>
            <a:r>
              <a:rPr sz="2000" spc="-10" dirty="0">
                <a:solidFill>
                  <a:srgbClr val="FFFFFF"/>
                </a:solidFill>
                <a:latin typeface="Calibri"/>
                <a:cs typeface="Calibri"/>
              </a:rPr>
              <a:t>many beats </a:t>
            </a:r>
            <a:r>
              <a:rPr sz="2000" spc="-5" dirty="0">
                <a:solidFill>
                  <a:srgbClr val="FFFFFF"/>
                </a:solidFill>
                <a:latin typeface="Calibri"/>
                <a:cs typeface="Calibri"/>
              </a:rPr>
              <a:t>per minute </a:t>
            </a:r>
            <a:r>
              <a:rPr sz="2000" dirty="0">
                <a:solidFill>
                  <a:srgbClr val="FFFFFF"/>
                </a:solidFill>
                <a:latin typeface="Calibri"/>
                <a:cs typeface="Calibri"/>
              </a:rPr>
              <a:t>the  </a:t>
            </a:r>
            <a:r>
              <a:rPr sz="2000" spc="-5" dirty="0">
                <a:solidFill>
                  <a:srgbClr val="FFFFFF"/>
                </a:solidFill>
                <a:latin typeface="Calibri"/>
                <a:cs typeface="Calibri"/>
              </a:rPr>
              <a:t>heart </a:t>
            </a:r>
            <a:r>
              <a:rPr sz="2000" spc="-10" dirty="0">
                <a:solidFill>
                  <a:srgbClr val="FFFFFF"/>
                </a:solidFill>
                <a:latin typeface="Calibri"/>
                <a:cs typeface="Calibri"/>
              </a:rPr>
              <a:t>contracts, </a:t>
            </a:r>
            <a:r>
              <a:rPr sz="2000" spc="-5" dirty="0">
                <a:solidFill>
                  <a:srgbClr val="FFFFFF"/>
                </a:solidFill>
                <a:latin typeface="Calibri"/>
                <a:cs typeface="Calibri"/>
              </a:rPr>
              <a:t>and </a:t>
            </a:r>
            <a:r>
              <a:rPr sz="2000" spc="-15" dirty="0">
                <a:solidFill>
                  <a:srgbClr val="FFFFFF"/>
                </a:solidFill>
                <a:latin typeface="Calibri"/>
                <a:cs typeface="Calibri"/>
              </a:rPr>
              <a:t>stored </a:t>
            </a:r>
            <a:r>
              <a:rPr sz="2000" spc="-5" dirty="0">
                <a:solidFill>
                  <a:srgbClr val="FFFFFF"/>
                </a:solidFill>
                <a:latin typeface="Calibri"/>
                <a:cs typeface="Calibri"/>
              </a:rPr>
              <a:t>as </a:t>
            </a:r>
            <a:r>
              <a:rPr sz="2000" dirty="0">
                <a:solidFill>
                  <a:srgbClr val="FFFFFF"/>
                </a:solidFill>
                <a:latin typeface="Calibri"/>
                <a:cs typeface="Calibri"/>
              </a:rPr>
              <a:t>a  </a:t>
            </a:r>
            <a:r>
              <a:rPr sz="2000" spc="-5" dirty="0">
                <a:solidFill>
                  <a:srgbClr val="FFFFFF"/>
                </a:solidFill>
                <a:latin typeface="Calibri"/>
                <a:cs typeface="Calibri"/>
              </a:rPr>
              <a:t>numeric </a:t>
            </a:r>
            <a:r>
              <a:rPr sz="2000" spc="-10" dirty="0">
                <a:solidFill>
                  <a:srgbClr val="FFFFFF"/>
                </a:solidFill>
                <a:latin typeface="Calibri"/>
                <a:cs typeface="Calibri"/>
              </a:rPr>
              <a:t>value </a:t>
            </a:r>
            <a:r>
              <a:rPr sz="2000" spc="-5" dirty="0">
                <a:solidFill>
                  <a:srgbClr val="FFFFFF"/>
                </a:solidFill>
                <a:latin typeface="Calibri"/>
                <a:cs typeface="Calibri"/>
              </a:rPr>
              <a:t>with </a:t>
            </a:r>
            <a:r>
              <a:rPr sz="2000" dirty="0">
                <a:solidFill>
                  <a:srgbClr val="FFFFFF"/>
                </a:solidFill>
                <a:latin typeface="Calibri"/>
                <a:cs typeface="Calibri"/>
              </a:rPr>
              <a:t>a </a:t>
            </a:r>
            <a:r>
              <a:rPr sz="2000" spc="-5" dirty="0">
                <a:solidFill>
                  <a:srgbClr val="FFFFFF"/>
                </a:solidFill>
                <a:latin typeface="Calibri"/>
                <a:cs typeface="Calibri"/>
              </a:rPr>
              <a:t>units of  measure </a:t>
            </a:r>
            <a:r>
              <a:rPr sz="2000" dirty="0">
                <a:solidFill>
                  <a:srgbClr val="FFFFFF"/>
                </a:solidFill>
                <a:latin typeface="Calibri"/>
                <a:cs typeface="Calibri"/>
              </a:rPr>
              <a:t>= </a:t>
            </a:r>
            <a:r>
              <a:rPr sz="2000" spc="-10" dirty="0">
                <a:solidFill>
                  <a:srgbClr val="FFFFFF"/>
                </a:solidFill>
                <a:latin typeface="Calibri"/>
                <a:cs typeface="Calibri"/>
              </a:rPr>
              <a:t>beats </a:t>
            </a:r>
            <a:r>
              <a:rPr sz="2000" spc="-5" dirty="0">
                <a:solidFill>
                  <a:srgbClr val="FFFFFF"/>
                </a:solidFill>
                <a:latin typeface="Calibri"/>
                <a:cs typeface="Calibri"/>
              </a:rPr>
              <a:t>per minute, </a:t>
            </a:r>
            <a:r>
              <a:rPr sz="2000" dirty="0">
                <a:solidFill>
                  <a:srgbClr val="FFFFFF"/>
                </a:solidFill>
                <a:latin typeface="Calibri"/>
                <a:cs typeface="Calibri"/>
              </a:rPr>
              <a:t>then </a:t>
            </a:r>
            <a:r>
              <a:rPr sz="2000" spc="-10" dirty="0">
                <a:solidFill>
                  <a:srgbClr val="FFFFFF"/>
                </a:solidFill>
                <a:latin typeface="Calibri"/>
                <a:cs typeface="Calibri"/>
              </a:rPr>
              <a:t>is  </a:t>
            </a:r>
            <a:r>
              <a:rPr sz="2000" dirty="0">
                <a:solidFill>
                  <a:srgbClr val="FFFFFF"/>
                </a:solidFill>
                <a:latin typeface="Calibri"/>
                <a:cs typeface="Calibri"/>
              </a:rPr>
              <a:t>it </a:t>
            </a:r>
            <a:r>
              <a:rPr sz="2000" spc="-15" dirty="0">
                <a:solidFill>
                  <a:srgbClr val="FFFFFF"/>
                </a:solidFill>
                <a:latin typeface="Calibri"/>
                <a:cs typeface="Calibri"/>
              </a:rPr>
              <a:t>always </a:t>
            </a:r>
            <a:r>
              <a:rPr sz="2000" dirty="0">
                <a:solidFill>
                  <a:srgbClr val="FFFFFF"/>
                </a:solidFill>
                <a:latin typeface="Calibri"/>
                <a:cs typeface="Calibri"/>
              </a:rPr>
              <a:t>a </a:t>
            </a:r>
            <a:r>
              <a:rPr sz="2000" spc="-5" dirty="0">
                <a:solidFill>
                  <a:srgbClr val="FFFFFF"/>
                </a:solidFill>
                <a:latin typeface="Calibri"/>
                <a:cs typeface="Calibri"/>
              </a:rPr>
              <a:t>heart </a:t>
            </a:r>
            <a:r>
              <a:rPr sz="2000" spc="-25" dirty="0">
                <a:solidFill>
                  <a:srgbClr val="FFFFFF"/>
                </a:solidFill>
                <a:latin typeface="Calibri"/>
                <a:cs typeface="Calibri"/>
              </a:rPr>
              <a:t>rate </a:t>
            </a:r>
            <a:r>
              <a:rPr sz="2000" spc="-5" dirty="0">
                <a:solidFill>
                  <a:srgbClr val="FFFFFF"/>
                </a:solidFill>
                <a:latin typeface="Calibri"/>
                <a:cs typeface="Calibri"/>
              </a:rPr>
              <a:t>that should be  coded </a:t>
            </a:r>
            <a:r>
              <a:rPr sz="2000" spc="-15" dirty="0">
                <a:solidFill>
                  <a:srgbClr val="FFFFFF"/>
                </a:solidFill>
                <a:latin typeface="Calibri"/>
                <a:cs typeface="Calibri"/>
              </a:rPr>
              <a:t>to LOINC</a:t>
            </a:r>
            <a:r>
              <a:rPr sz="2000" spc="-35" dirty="0">
                <a:solidFill>
                  <a:srgbClr val="FFFFFF"/>
                </a:solidFill>
                <a:latin typeface="Calibri"/>
                <a:cs typeface="Calibri"/>
              </a:rPr>
              <a:t> </a:t>
            </a:r>
            <a:r>
              <a:rPr sz="2000" dirty="0">
                <a:solidFill>
                  <a:srgbClr val="FFFFFF"/>
                </a:solidFill>
                <a:latin typeface="Calibri"/>
                <a:cs typeface="Calibri"/>
              </a:rPr>
              <a:t>8867-4?</a:t>
            </a:r>
            <a:endParaRPr sz="20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2795905" cy="452120"/>
          </a:xfrm>
          <a:prstGeom prst="rect">
            <a:avLst/>
          </a:prstGeom>
        </p:spPr>
        <p:txBody>
          <a:bodyPr vert="horz" wrap="square" lIns="0" tIns="12065" rIns="0" bIns="0" rtlCol="0">
            <a:spAutoFit/>
          </a:bodyPr>
          <a:lstStyle/>
          <a:p>
            <a:pPr marL="12700">
              <a:lnSpc>
                <a:spcPct val="100000"/>
              </a:lnSpc>
              <a:spcBef>
                <a:spcPts val="95"/>
              </a:spcBef>
            </a:pPr>
            <a:r>
              <a:rPr sz="2800" b="0" spc="-20" dirty="0">
                <a:solidFill>
                  <a:srgbClr val="FFFFFF"/>
                </a:solidFill>
                <a:latin typeface="Calibri"/>
                <a:cs typeface="Calibri"/>
              </a:rPr>
              <a:t>LOINC </a:t>
            </a:r>
            <a:r>
              <a:rPr sz="2800" b="0" spc="-5" dirty="0">
                <a:solidFill>
                  <a:srgbClr val="FFFFFF"/>
                </a:solidFill>
                <a:latin typeface="Calibri"/>
                <a:cs typeface="Calibri"/>
              </a:rPr>
              <a:t>– Heart</a:t>
            </a:r>
            <a:r>
              <a:rPr sz="2800" b="0" spc="-35" dirty="0">
                <a:solidFill>
                  <a:srgbClr val="FFFFFF"/>
                </a:solidFill>
                <a:latin typeface="Calibri"/>
                <a:cs typeface="Calibri"/>
              </a:rPr>
              <a:t> </a:t>
            </a:r>
            <a:r>
              <a:rPr sz="2800" b="0" spc="-15" dirty="0">
                <a:solidFill>
                  <a:srgbClr val="FFFFFF"/>
                </a:solidFill>
                <a:latin typeface="Calibri"/>
                <a:cs typeface="Calibri"/>
              </a:rPr>
              <a:t>Rate</a:t>
            </a:r>
            <a:endParaRPr sz="2800">
              <a:latin typeface="Calibri"/>
              <a:cs typeface="Calibri"/>
            </a:endParaRPr>
          </a:p>
        </p:txBody>
      </p:sp>
      <p:sp>
        <p:nvSpPr>
          <p:cNvPr id="6" name="object 6"/>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29</a:t>
            </a:r>
            <a:endParaRPr sz="1200">
              <a:latin typeface="Calibri"/>
              <a:cs typeface="Calibri"/>
            </a:endParaRPr>
          </a:p>
        </p:txBody>
      </p:sp>
      <p:sp>
        <p:nvSpPr>
          <p:cNvPr id="7" name="object 7"/>
          <p:cNvSpPr/>
          <p:nvPr/>
        </p:nvSpPr>
        <p:spPr>
          <a:xfrm>
            <a:off x="0" y="1192965"/>
            <a:ext cx="9144000" cy="41621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905000"/>
            <a:ext cx="9220200" cy="1523495"/>
          </a:xfrm>
        </p:spPr>
        <p:txBody>
          <a:bodyPr/>
          <a:lstStyle/>
          <a:p>
            <a:r>
              <a:rPr lang="en-US" sz="4000" dirty="0"/>
              <a:t>National Interoperability</a:t>
            </a:r>
            <a:br>
              <a:rPr lang="en-US" sz="4000" dirty="0"/>
            </a:br>
            <a:r>
              <a:rPr lang="en-US" sz="4000" dirty="0"/>
              <a:t>Standards</a:t>
            </a:r>
            <a:br>
              <a:rPr lang="en-US" sz="4000" dirty="0"/>
            </a:br>
            <a:endParaRPr lang="en-US" sz="4000" dirty="0"/>
          </a:p>
        </p:txBody>
      </p:sp>
    </p:spTree>
    <p:extLst>
      <p:ext uri="{BB962C8B-B14F-4D97-AF65-F5344CB8AC3E}">
        <p14:creationId xmlns:p14="http://schemas.microsoft.com/office/powerpoint/2010/main" val="15451065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6857998"/>
                </a:moveTo>
                <a:lnTo>
                  <a:pt x="9144000" y="0"/>
                </a:lnTo>
                <a:lnTo>
                  <a:pt x="0" y="0"/>
                </a:lnTo>
                <a:lnTo>
                  <a:pt x="0" y="6857998"/>
                </a:lnTo>
                <a:lnTo>
                  <a:pt x="9144000" y="6857998"/>
                </a:lnTo>
                <a:close/>
              </a:path>
            </a:pathLst>
          </a:custGeom>
          <a:solidFill>
            <a:srgbClr val="046CB0"/>
          </a:solidFill>
        </p:spPr>
        <p:txBody>
          <a:bodyPr wrap="square" lIns="0" tIns="0" rIns="0" bIns="0" rtlCol="0"/>
          <a:lstStyle/>
          <a:p>
            <a:endParaRPr/>
          </a:p>
        </p:txBody>
      </p:sp>
      <p:sp>
        <p:nvSpPr>
          <p:cNvPr id="3" name="object 3"/>
          <p:cNvSpPr/>
          <p:nvPr/>
        </p:nvSpPr>
        <p:spPr>
          <a:xfrm>
            <a:off x="0" y="0"/>
            <a:ext cx="0" cy="6858000"/>
          </a:xfrm>
          <a:custGeom>
            <a:avLst/>
            <a:gdLst/>
            <a:ahLst/>
            <a:cxnLst/>
            <a:rect l="l" t="t" r="r" b="b"/>
            <a:pathLst>
              <a:path h="6858000">
                <a:moveTo>
                  <a:pt x="0" y="0"/>
                </a:moveTo>
                <a:lnTo>
                  <a:pt x="0" y="6857998"/>
                </a:lnTo>
              </a:path>
            </a:pathLst>
          </a:custGeom>
          <a:ln w="25400">
            <a:solidFill>
              <a:srgbClr val="034E81"/>
            </a:solidFill>
          </a:ln>
        </p:spPr>
        <p:txBody>
          <a:bodyPr wrap="square" lIns="0" tIns="0" rIns="0" bIns="0" rtlCol="0"/>
          <a:lstStyle/>
          <a:p>
            <a:endParaRPr/>
          </a:p>
        </p:txBody>
      </p:sp>
      <p:sp>
        <p:nvSpPr>
          <p:cNvPr id="4" name="object 4"/>
          <p:cNvSpPr/>
          <p:nvPr/>
        </p:nvSpPr>
        <p:spPr>
          <a:xfrm>
            <a:off x="448055" y="135635"/>
            <a:ext cx="8296656" cy="67223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a:spLocks noGrp="1"/>
          </p:cNvSpPr>
          <p:nvPr>
            <p:ph type="title" idx="4294967295"/>
          </p:nvPr>
        </p:nvSpPr>
        <p:spPr>
          <a:xfrm>
            <a:off x="3487928" y="619124"/>
            <a:ext cx="221869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B3B3A"/>
                </a:solidFill>
                <a:latin typeface="Calibri"/>
                <a:cs typeface="Calibri"/>
              </a:rPr>
              <a:t>All Heart</a:t>
            </a:r>
            <a:r>
              <a:rPr sz="2800" b="1" spc="-25" dirty="0">
                <a:solidFill>
                  <a:srgbClr val="3B3B3A"/>
                </a:solidFill>
                <a:latin typeface="Calibri"/>
                <a:cs typeface="Calibri"/>
              </a:rPr>
              <a:t> </a:t>
            </a:r>
            <a:r>
              <a:rPr sz="2800" b="1" spc="-20" dirty="0">
                <a:solidFill>
                  <a:srgbClr val="3B3B3A"/>
                </a:solidFill>
                <a:latin typeface="Calibri"/>
                <a:cs typeface="Calibri"/>
              </a:rPr>
              <a:t>Rates</a:t>
            </a:r>
            <a:endParaRPr sz="2800">
              <a:latin typeface="Calibri"/>
              <a:cs typeface="Calibri"/>
            </a:endParaRPr>
          </a:p>
        </p:txBody>
      </p:sp>
      <p:sp>
        <p:nvSpPr>
          <p:cNvPr id="6" name="object 6"/>
          <p:cNvSpPr/>
          <p:nvPr/>
        </p:nvSpPr>
        <p:spPr>
          <a:xfrm>
            <a:off x="4331208" y="1911095"/>
            <a:ext cx="3863340" cy="37261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5055489" y="3348304"/>
            <a:ext cx="2416175" cy="757555"/>
          </a:xfrm>
          <a:prstGeom prst="rect">
            <a:avLst/>
          </a:prstGeom>
        </p:spPr>
        <p:txBody>
          <a:bodyPr vert="horz" wrap="square" lIns="0" tIns="12700" rIns="0" bIns="0" rtlCol="0">
            <a:spAutoFit/>
          </a:bodyPr>
          <a:lstStyle/>
          <a:p>
            <a:pPr algn="ctr">
              <a:lnSpc>
                <a:spcPct val="100000"/>
              </a:lnSpc>
              <a:spcBef>
                <a:spcPts val="100"/>
              </a:spcBef>
            </a:pPr>
            <a:r>
              <a:rPr sz="2400" b="1" dirty="0">
                <a:solidFill>
                  <a:srgbClr val="FFFFFF"/>
                </a:solidFill>
                <a:latin typeface="Calibri"/>
                <a:cs typeface="Calibri"/>
              </a:rPr>
              <a:t>Not </a:t>
            </a:r>
            <a:r>
              <a:rPr sz="2400" b="1" spc="-35" dirty="0">
                <a:solidFill>
                  <a:srgbClr val="FFFFFF"/>
                </a:solidFill>
                <a:latin typeface="Calibri"/>
                <a:cs typeface="Calibri"/>
              </a:rPr>
              <a:t>“at </a:t>
            </a:r>
            <a:r>
              <a:rPr sz="2400" b="1" spc="-5" dirty="0">
                <a:solidFill>
                  <a:srgbClr val="FFFFFF"/>
                </a:solidFill>
                <a:latin typeface="Calibri"/>
                <a:cs typeface="Calibri"/>
              </a:rPr>
              <a:t>rest”</a:t>
            </a:r>
            <a:r>
              <a:rPr sz="2400" b="1" spc="-30" dirty="0">
                <a:solidFill>
                  <a:srgbClr val="FFFFFF"/>
                </a:solidFill>
                <a:latin typeface="Calibri"/>
                <a:cs typeface="Calibri"/>
              </a:rPr>
              <a:t> </a:t>
            </a:r>
            <a:r>
              <a:rPr sz="2400" b="1" dirty="0">
                <a:solidFill>
                  <a:srgbClr val="FFFFFF"/>
                </a:solidFill>
                <a:latin typeface="Calibri"/>
                <a:cs typeface="Calibri"/>
              </a:rPr>
              <a:t>Heart</a:t>
            </a:r>
            <a:endParaRPr sz="2400">
              <a:latin typeface="Calibri"/>
              <a:cs typeface="Calibri"/>
            </a:endParaRPr>
          </a:p>
          <a:p>
            <a:pPr algn="ctr">
              <a:lnSpc>
                <a:spcPct val="100000"/>
              </a:lnSpc>
            </a:pPr>
            <a:r>
              <a:rPr sz="2400" b="1" spc="-15" dirty="0">
                <a:solidFill>
                  <a:srgbClr val="FFFFFF"/>
                </a:solidFill>
                <a:latin typeface="Calibri"/>
                <a:cs typeface="Calibri"/>
              </a:rPr>
              <a:t>Rates</a:t>
            </a:r>
            <a:endParaRPr sz="2400">
              <a:latin typeface="Calibri"/>
              <a:cs typeface="Calibri"/>
            </a:endParaRPr>
          </a:p>
        </p:txBody>
      </p:sp>
      <p:sp>
        <p:nvSpPr>
          <p:cNvPr id="8" name="object 8"/>
          <p:cNvSpPr/>
          <p:nvPr/>
        </p:nvSpPr>
        <p:spPr>
          <a:xfrm>
            <a:off x="1053083" y="2042160"/>
            <a:ext cx="3863340" cy="372770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txBox="1"/>
          <p:nvPr/>
        </p:nvSpPr>
        <p:spPr>
          <a:xfrm>
            <a:off x="1996567" y="3480561"/>
            <a:ext cx="1978025" cy="756920"/>
          </a:xfrm>
          <a:prstGeom prst="rect">
            <a:avLst/>
          </a:prstGeom>
        </p:spPr>
        <p:txBody>
          <a:bodyPr vert="horz" wrap="square" lIns="0" tIns="12700" rIns="0" bIns="0" rtlCol="0">
            <a:spAutoFit/>
          </a:bodyPr>
          <a:lstStyle/>
          <a:p>
            <a:pPr marL="384175" marR="5080" indent="-372110">
              <a:lnSpc>
                <a:spcPct val="100000"/>
              </a:lnSpc>
              <a:spcBef>
                <a:spcPts val="100"/>
              </a:spcBef>
            </a:pPr>
            <a:r>
              <a:rPr sz="2400" b="1" spc="-90" dirty="0">
                <a:solidFill>
                  <a:srgbClr val="FFFFFF"/>
                </a:solidFill>
                <a:latin typeface="Calibri"/>
                <a:cs typeface="Calibri"/>
              </a:rPr>
              <a:t>“At </a:t>
            </a:r>
            <a:r>
              <a:rPr sz="2400" b="1" spc="-5" dirty="0">
                <a:solidFill>
                  <a:srgbClr val="FFFFFF"/>
                </a:solidFill>
                <a:latin typeface="Calibri"/>
                <a:cs typeface="Calibri"/>
              </a:rPr>
              <a:t>Rest” </a:t>
            </a:r>
            <a:r>
              <a:rPr sz="2400" b="1" dirty="0">
                <a:solidFill>
                  <a:srgbClr val="FFFFFF"/>
                </a:solidFill>
                <a:latin typeface="Calibri"/>
                <a:cs typeface="Calibri"/>
              </a:rPr>
              <a:t>Blood  </a:t>
            </a:r>
            <a:r>
              <a:rPr sz="2400" b="1" spc="-10" dirty="0">
                <a:solidFill>
                  <a:srgbClr val="FFFFFF"/>
                </a:solidFill>
                <a:latin typeface="Calibri"/>
                <a:cs typeface="Calibri"/>
              </a:rPr>
              <a:t>Pressures</a:t>
            </a:r>
            <a:endParaRPr sz="2400">
              <a:latin typeface="Calibri"/>
              <a:cs typeface="Calibri"/>
            </a:endParaRPr>
          </a:p>
        </p:txBody>
      </p:sp>
      <p:sp>
        <p:nvSpPr>
          <p:cNvPr id="10" name="object 10"/>
          <p:cNvSpPr/>
          <p:nvPr/>
        </p:nvSpPr>
        <p:spPr>
          <a:xfrm>
            <a:off x="3436620" y="4314444"/>
            <a:ext cx="2442972" cy="214426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txBox="1"/>
          <p:nvPr/>
        </p:nvSpPr>
        <p:spPr>
          <a:xfrm>
            <a:off x="3933825" y="4778502"/>
            <a:ext cx="1449705" cy="1123315"/>
          </a:xfrm>
          <a:prstGeom prst="rect">
            <a:avLst/>
          </a:prstGeom>
        </p:spPr>
        <p:txBody>
          <a:bodyPr vert="horz" wrap="square" lIns="0" tIns="12700" rIns="0" bIns="0" rtlCol="0">
            <a:spAutoFit/>
          </a:bodyPr>
          <a:lstStyle/>
          <a:p>
            <a:pPr marL="369570" marR="5080" indent="-357505">
              <a:lnSpc>
                <a:spcPct val="100000"/>
              </a:lnSpc>
              <a:spcBef>
                <a:spcPts val="100"/>
              </a:spcBef>
            </a:pPr>
            <a:r>
              <a:rPr sz="2400" b="1" spc="-5" dirty="0">
                <a:solidFill>
                  <a:srgbClr val="FFFFFF"/>
                </a:solidFill>
                <a:latin typeface="Calibri"/>
                <a:cs typeface="Calibri"/>
              </a:rPr>
              <a:t>Or</a:t>
            </a:r>
            <a:r>
              <a:rPr sz="2400" b="1" spc="-10" dirty="0">
                <a:solidFill>
                  <a:srgbClr val="FFFFFF"/>
                </a:solidFill>
                <a:latin typeface="Calibri"/>
                <a:cs typeface="Calibri"/>
              </a:rPr>
              <a:t>t</a:t>
            </a:r>
            <a:r>
              <a:rPr sz="2400" b="1" dirty="0">
                <a:solidFill>
                  <a:srgbClr val="FFFFFF"/>
                </a:solidFill>
                <a:latin typeface="Calibri"/>
                <a:cs typeface="Calibri"/>
              </a:rPr>
              <a:t>ho</a:t>
            </a:r>
            <a:r>
              <a:rPr sz="2400" b="1" spc="-25" dirty="0">
                <a:solidFill>
                  <a:srgbClr val="FFFFFF"/>
                </a:solidFill>
                <a:latin typeface="Calibri"/>
                <a:cs typeface="Calibri"/>
              </a:rPr>
              <a:t>s</a:t>
            </a:r>
            <a:r>
              <a:rPr sz="2400" b="1" spc="-30" dirty="0">
                <a:solidFill>
                  <a:srgbClr val="FFFFFF"/>
                </a:solidFill>
                <a:latin typeface="Calibri"/>
                <a:cs typeface="Calibri"/>
              </a:rPr>
              <a:t>t</a:t>
            </a:r>
            <a:r>
              <a:rPr sz="2400" b="1" spc="-25" dirty="0">
                <a:solidFill>
                  <a:srgbClr val="FFFFFF"/>
                </a:solidFill>
                <a:latin typeface="Calibri"/>
                <a:cs typeface="Calibri"/>
              </a:rPr>
              <a:t>a</a:t>
            </a:r>
            <a:r>
              <a:rPr sz="2400" b="1" dirty="0">
                <a:solidFill>
                  <a:srgbClr val="FFFFFF"/>
                </a:solidFill>
                <a:latin typeface="Calibri"/>
                <a:cs typeface="Calibri"/>
              </a:rPr>
              <a:t>tic  Heart  </a:t>
            </a:r>
            <a:r>
              <a:rPr sz="2400" b="1" spc="-15" dirty="0">
                <a:solidFill>
                  <a:srgbClr val="FFFFFF"/>
                </a:solidFill>
                <a:latin typeface="Calibri"/>
                <a:cs typeface="Calibri"/>
              </a:rPr>
              <a:t>Rates</a:t>
            </a:r>
            <a:endParaRPr sz="2400">
              <a:latin typeface="Calibri"/>
              <a:cs typeface="Calibri"/>
            </a:endParaRPr>
          </a:p>
        </p:txBody>
      </p:sp>
      <p:sp>
        <p:nvSpPr>
          <p:cNvPr id="12" name="object 12"/>
          <p:cNvSpPr/>
          <p:nvPr/>
        </p:nvSpPr>
        <p:spPr>
          <a:xfrm>
            <a:off x="3368040" y="1018032"/>
            <a:ext cx="2442972" cy="214579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txBox="1"/>
          <p:nvPr/>
        </p:nvSpPr>
        <p:spPr>
          <a:xfrm>
            <a:off x="4000880" y="1299209"/>
            <a:ext cx="1180465" cy="1489075"/>
          </a:xfrm>
          <a:prstGeom prst="rect">
            <a:avLst/>
          </a:prstGeom>
        </p:spPr>
        <p:txBody>
          <a:bodyPr vert="horz" wrap="square" lIns="0" tIns="12700" rIns="0" bIns="0" rtlCol="0">
            <a:spAutoFit/>
          </a:bodyPr>
          <a:lstStyle/>
          <a:p>
            <a:pPr marL="12700" marR="5080" indent="-635" algn="ctr">
              <a:lnSpc>
                <a:spcPct val="100000"/>
              </a:lnSpc>
              <a:spcBef>
                <a:spcPts val="100"/>
              </a:spcBef>
            </a:pPr>
            <a:r>
              <a:rPr sz="2400" b="1" dirty="0">
                <a:solidFill>
                  <a:srgbClr val="FFFFFF"/>
                </a:solidFill>
                <a:latin typeface="Calibri"/>
                <a:cs typeface="Calibri"/>
              </a:rPr>
              <a:t>Not  Specified  Heart  </a:t>
            </a:r>
            <a:r>
              <a:rPr sz="2400" b="1" spc="-15" dirty="0">
                <a:solidFill>
                  <a:srgbClr val="FFFFFF"/>
                </a:solidFill>
                <a:latin typeface="Calibri"/>
                <a:cs typeface="Calibri"/>
              </a:rPr>
              <a:t>Rates</a:t>
            </a:r>
            <a:endParaRPr sz="2400">
              <a:latin typeface="Calibri"/>
              <a:cs typeface="Calibri"/>
            </a:endParaRPr>
          </a:p>
        </p:txBody>
      </p:sp>
      <p:sp>
        <p:nvSpPr>
          <p:cNvPr id="14" name="object 14"/>
          <p:cNvSpPr/>
          <p:nvPr/>
        </p:nvSpPr>
        <p:spPr>
          <a:xfrm>
            <a:off x="105155" y="12699"/>
            <a:ext cx="3290316" cy="328828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507491" y="309372"/>
            <a:ext cx="2319528" cy="244754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53200" y="10781"/>
            <a:ext cx="3194685" cy="3088640"/>
          </a:xfrm>
          <a:custGeom>
            <a:avLst/>
            <a:gdLst/>
            <a:ahLst/>
            <a:cxnLst/>
            <a:rect l="l" t="t" r="r" b="b"/>
            <a:pathLst>
              <a:path w="3194685" h="3088640">
                <a:moveTo>
                  <a:pt x="2048530" y="2795918"/>
                </a:moveTo>
                <a:lnTo>
                  <a:pt x="1219669" y="2795918"/>
                </a:lnTo>
                <a:lnTo>
                  <a:pt x="1245158" y="2841857"/>
                </a:lnTo>
                <a:lnTo>
                  <a:pt x="1273394" y="2884489"/>
                </a:lnTo>
                <a:lnTo>
                  <a:pt x="1304184" y="2923626"/>
                </a:lnTo>
                <a:lnTo>
                  <a:pt x="1337335" y="2959082"/>
                </a:lnTo>
                <a:lnTo>
                  <a:pt x="1372652" y="2990667"/>
                </a:lnTo>
                <a:lnTo>
                  <a:pt x="1409943" y="3018196"/>
                </a:lnTo>
                <a:lnTo>
                  <a:pt x="1449014" y="3041480"/>
                </a:lnTo>
                <a:lnTo>
                  <a:pt x="1489671" y="3060332"/>
                </a:lnTo>
                <a:lnTo>
                  <a:pt x="1531392" y="3074487"/>
                </a:lnTo>
                <a:lnTo>
                  <a:pt x="1573171" y="3083752"/>
                </a:lnTo>
                <a:lnTo>
                  <a:pt x="1614822" y="3088259"/>
                </a:lnTo>
                <a:lnTo>
                  <a:pt x="1656158" y="3088140"/>
                </a:lnTo>
                <a:lnTo>
                  <a:pt x="1696992" y="3083526"/>
                </a:lnTo>
                <a:lnTo>
                  <a:pt x="1737139" y="3074549"/>
                </a:lnTo>
                <a:lnTo>
                  <a:pt x="1776412" y="3061341"/>
                </a:lnTo>
                <a:lnTo>
                  <a:pt x="1814624" y="3044034"/>
                </a:lnTo>
                <a:lnTo>
                  <a:pt x="1851588" y="3022759"/>
                </a:lnTo>
                <a:lnTo>
                  <a:pt x="1887119" y="2997649"/>
                </a:lnTo>
                <a:lnTo>
                  <a:pt x="1921029" y="2968834"/>
                </a:lnTo>
                <a:lnTo>
                  <a:pt x="1953132" y="2936448"/>
                </a:lnTo>
                <a:lnTo>
                  <a:pt x="1983241" y="2900621"/>
                </a:lnTo>
                <a:lnTo>
                  <a:pt x="2011171" y="2861485"/>
                </a:lnTo>
                <a:lnTo>
                  <a:pt x="2036734" y="2819172"/>
                </a:lnTo>
                <a:lnTo>
                  <a:pt x="2048530" y="2795918"/>
                </a:lnTo>
                <a:close/>
              </a:path>
              <a:path w="3194685" h="3088640">
                <a:moveTo>
                  <a:pt x="2651964" y="2524773"/>
                </a:moveTo>
                <a:lnTo>
                  <a:pt x="431190" y="2524773"/>
                </a:lnTo>
                <a:lnTo>
                  <a:pt x="433158" y="2529345"/>
                </a:lnTo>
                <a:lnTo>
                  <a:pt x="460474" y="2585504"/>
                </a:lnTo>
                <a:lnTo>
                  <a:pt x="485919" y="2629604"/>
                </a:lnTo>
                <a:lnTo>
                  <a:pt x="513393" y="2670611"/>
                </a:lnTo>
                <a:lnTo>
                  <a:pt x="542744" y="2708475"/>
                </a:lnTo>
                <a:lnTo>
                  <a:pt x="573821" y="2743147"/>
                </a:lnTo>
                <a:lnTo>
                  <a:pt x="606474" y="2774578"/>
                </a:lnTo>
                <a:lnTo>
                  <a:pt x="640551" y="2802716"/>
                </a:lnTo>
                <a:lnTo>
                  <a:pt x="675899" y="2827514"/>
                </a:lnTo>
                <a:lnTo>
                  <a:pt x="712369" y="2848919"/>
                </a:lnTo>
                <a:lnTo>
                  <a:pt x="749809" y="2866884"/>
                </a:lnTo>
                <a:lnTo>
                  <a:pt x="788068" y="2881358"/>
                </a:lnTo>
                <a:lnTo>
                  <a:pt x="826994" y="2892290"/>
                </a:lnTo>
                <a:lnTo>
                  <a:pt x="866436" y="2899633"/>
                </a:lnTo>
                <a:lnTo>
                  <a:pt x="906242" y="2903335"/>
                </a:lnTo>
                <a:lnTo>
                  <a:pt x="946387" y="2903335"/>
                </a:lnTo>
                <a:lnTo>
                  <a:pt x="986344" y="2899618"/>
                </a:lnTo>
                <a:lnTo>
                  <a:pt x="1026337" y="2892100"/>
                </a:lnTo>
                <a:lnTo>
                  <a:pt x="1066090" y="2880742"/>
                </a:lnTo>
                <a:lnTo>
                  <a:pt x="1105450" y="2865495"/>
                </a:lnTo>
                <a:lnTo>
                  <a:pt x="1144268" y="2846308"/>
                </a:lnTo>
                <a:lnTo>
                  <a:pt x="1182392" y="2823133"/>
                </a:lnTo>
                <a:lnTo>
                  <a:pt x="1219669" y="2795918"/>
                </a:lnTo>
                <a:lnTo>
                  <a:pt x="2048530" y="2795918"/>
                </a:lnTo>
                <a:lnTo>
                  <a:pt x="2059744" y="2773814"/>
                </a:lnTo>
                <a:lnTo>
                  <a:pt x="2080015" y="2725542"/>
                </a:lnTo>
                <a:lnTo>
                  <a:pt x="2097402" y="2674327"/>
                </a:lnTo>
                <a:lnTo>
                  <a:pt x="2111590" y="2620785"/>
                </a:lnTo>
                <a:lnTo>
                  <a:pt x="2563934" y="2620785"/>
                </a:lnTo>
                <a:lnTo>
                  <a:pt x="2593599" y="2594226"/>
                </a:lnTo>
                <a:lnTo>
                  <a:pt x="2623442" y="2561973"/>
                </a:lnTo>
                <a:lnTo>
                  <a:pt x="2650945" y="2526354"/>
                </a:lnTo>
                <a:lnTo>
                  <a:pt x="2651964" y="2524773"/>
                </a:lnTo>
                <a:close/>
              </a:path>
              <a:path w="3194685" h="3088640">
                <a:moveTo>
                  <a:pt x="2563934" y="2620785"/>
                </a:moveTo>
                <a:lnTo>
                  <a:pt x="2111590" y="2620785"/>
                </a:lnTo>
                <a:lnTo>
                  <a:pt x="2152838" y="2650692"/>
                </a:lnTo>
                <a:lnTo>
                  <a:pt x="2196146" y="2674327"/>
                </a:lnTo>
                <a:lnTo>
                  <a:pt x="2241106" y="2691542"/>
                </a:lnTo>
                <a:lnTo>
                  <a:pt x="2287310" y="2702191"/>
                </a:lnTo>
                <a:lnTo>
                  <a:pt x="2334348" y="2706129"/>
                </a:lnTo>
                <a:lnTo>
                  <a:pt x="2375512" y="2703977"/>
                </a:lnTo>
                <a:lnTo>
                  <a:pt x="2415602" y="2696825"/>
                </a:lnTo>
                <a:lnTo>
                  <a:pt x="2454436" y="2684905"/>
                </a:lnTo>
                <a:lnTo>
                  <a:pt x="2491833" y="2668452"/>
                </a:lnTo>
                <a:lnTo>
                  <a:pt x="2527613" y="2647699"/>
                </a:lnTo>
                <a:lnTo>
                  <a:pt x="2561595" y="2622879"/>
                </a:lnTo>
                <a:lnTo>
                  <a:pt x="2563934" y="2620785"/>
                </a:lnTo>
                <a:close/>
              </a:path>
              <a:path w="3194685" h="3088640">
                <a:moveTo>
                  <a:pt x="764936" y="271521"/>
                </a:moveTo>
                <a:lnTo>
                  <a:pt x="717473" y="277000"/>
                </a:lnTo>
                <a:lnTo>
                  <a:pt x="677163" y="286419"/>
                </a:lnTo>
                <a:lnTo>
                  <a:pt x="638189" y="299881"/>
                </a:lnTo>
                <a:lnTo>
                  <a:pt x="600662" y="317194"/>
                </a:lnTo>
                <a:lnTo>
                  <a:pt x="564691" y="338170"/>
                </a:lnTo>
                <a:lnTo>
                  <a:pt x="530386" y="362616"/>
                </a:lnTo>
                <a:lnTo>
                  <a:pt x="497858" y="390344"/>
                </a:lnTo>
                <a:lnTo>
                  <a:pt x="467216" y="421162"/>
                </a:lnTo>
                <a:lnTo>
                  <a:pt x="438569" y="454880"/>
                </a:lnTo>
                <a:lnTo>
                  <a:pt x="412029" y="491307"/>
                </a:lnTo>
                <a:lnTo>
                  <a:pt x="387704" y="530254"/>
                </a:lnTo>
                <a:lnTo>
                  <a:pt x="365704" y="571530"/>
                </a:lnTo>
                <a:lnTo>
                  <a:pt x="346140" y="614944"/>
                </a:lnTo>
                <a:lnTo>
                  <a:pt x="329121" y="660307"/>
                </a:lnTo>
                <a:lnTo>
                  <a:pt x="314758" y="707427"/>
                </a:lnTo>
                <a:lnTo>
                  <a:pt x="303159" y="756114"/>
                </a:lnTo>
                <a:lnTo>
                  <a:pt x="294435" y="806178"/>
                </a:lnTo>
                <a:lnTo>
                  <a:pt x="288696" y="857428"/>
                </a:lnTo>
                <a:lnTo>
                  <a:pt x="286052" y="909675"/>
                </a:lnTo>
                <a:lnTo>
                  <a:pt x="286612" y="962727"/>
                </a:lnTo>
                <a:lnTo>
                  <a:pt x="290487" y="1016394"/>
                </a:lnTo>
                <a:lnTo>
                  <a:pt x="287807" y="1026046"/>
                </a:lnTo>
                <a:lnTo>
                  <a:pt x="244975" y="1035797"/>
                </a:lnTo>
                <a:lnTo>
                  <a:pt x="203988" y="1052903"/>
                </a:lnTo>
                <a:lnTo>
                  <a:pt x="165334" y="1076945"/>
                </a:lnTo>
                <a:lnTo>
                  <a:pt x="129499" y="1107503"/>
                </a:lnTo>
                <a:lnTo>
                  <a:pt x="96972" y="1144156"/>
                </a:lnTo>
                <a:lnTo>
                  <a:pt x="68240" y="1186486"/>
                </a:lnTo>
                <a:lnTo>
                  <a:pt x="43789" y="1234072"/>
                </a:lnTo>
                <a:lnTo>
                  <a:pt x="25605" y="1281726"/>
                </a:lnTo>
                <a:lnTo>
                  <a:pt x="12317" y="1330890"/>
                </a:lnTo>
                <a:lnTo>
                  <a:pt x="3818" y="1381020"/>
                </a:lnTo>
                <a:lnTo>
                  <a:pt x="0" y="1431571"/>
                </a:lnTo>
                <a:lnTo>
                  <a:pt x="755" y="1481996"/>
                </a:lnTo>
                <a:lnTo>
                  <a:pt x="5976" y="1531752"/>
                </a:lnTo>
                <a:lnTo>
                  <a:pt x="15556" y="1580292"/>
                </a:lnTo>
                <a:lnTo>
                  <a:pt x="29387" y="1627072"/>
                </a:lnTo>
                <a:lnTo>
                  <a:pt x="47361" y="1671545"/>
                </a:lnTo>
                <a:lnTo>
                  <a:pt x="69372" y="1713168"/>
                </a:lnTo>
                <a:lnTo>
                  <a:pt x="95312" y="1751395"/>
                </a:lnTo>
                <a:lnTo>
                  <a:pt x="125072" y="1785680"/>
                </a:lnTo>
                <a:lnTo>
                  <a:pt x="158546" y="1815478"/>
                </a:lnTo>
                <a:lnTo>
                  <a:pt x="132875" y="1856367"/>
                </a:lnTo>
                <a:lnTo>
                  <a:pt x="111487" y="1900705"/>
                </a:lnTo>
                <a:lnTo>
                  <a:pt x="94525" y="1947916"/>
                </a:lnTo>
                <a:lnTo>
                  <a:pt x="82133" y="1997422"/>
                </a:lnTo>
                <a:lnTo>
                  <a:pt x="74457" y="2048646"/>
                </a:lnTo>
                <a:lnTo>
                  <a:pt x="71639" y="2101008"/>
                </a:lnTo>
                <a:lnTo>
                  <a:pt x="73825" y="2153933"/>
                </a:lnTo>
                <a:lnTo>
                  <a:pt x="81024" y="2206248"/>
                </a:lnTo>
                <a:lnTo>
                  <a:pt x="92833" y="2255872"/>
                </a:lnTo>
                <a:lnTo>
                  <a:pt x="108917" y="2302456"/>
                </a:lnTo>
                <a:lnTo>
                  <a:pt x="128940" y="2345654"/>
                </a:lnTo>
                <a:lnTo>
                  <a:pt x="152569" y="2385118"/>
                </a:lnTo>
                <a:lnTo>
                  <a:pt x="179467" y="2420503"/>
                </a:lnTo>
                <a:lnTo>
                  <a:pt x="209301" y="2451459"/>
                </a:lnTo>
                <a:lnTo>
                  <a:pt x="241735" y="2477641"/>
                </a:lnTo>
                <a:lnTo>
                  <a:pt x="276435" y="2498700"/>
                </a:lnTo>
                <a:lnTo>
                  <a:pt x="313065" y="2514290"/>
                </a:lnTo>
                <a:lnTo>
                  <a:pt x="351291" y="2524064"/>
                </a:lnTo>
                <a:lnTo>
                  <a:pt x="390777" y="2527674"/>
                </a:lnTo>
                <a:lnTo>
                  <a:pt x="431190" y="2524773"/>
                </a:lnTo>
                <a:lnTo>
                  <a:pt x="2651964" y="2524773"/>
                </a:lnTo>
                <a:lnTo>
                  <a:pt x="2675926" y="2487601"/>
                </a:lnTo>
                <a:lnTo>
                  <a:pt x="2698206" y="2445949"/>
                </a:lnTo>
                <a:lnTo>
                  <a:pt x="2717602" y="2401631"/>
                </a:lnTo>
                <a:lnTo>
                  <a:pt x="2733934" y="2354880"/>
                </a:lnTo>
                <a:lnTo>
                  <a:pt x="2747021" y="2305930"/>
                </a:lnTo>
                <a:lnTo>
                  <a:pt x="2756683" y="2255014"/>
                </a:lnTo>
                <a:lnTo>
                  <a:pt x="2762738" y="2202366"/>
                </a:lnTo>
                <a:lnTo>
                  <a:pt x="2765005" y="2148218"/>
                </a:lnTo>
                <a:lnTo>
                  <a:pt x="2815512" y="2135209"/>
                </a:lnTo>
                <a:lnTo>
                  <a:pt x="2864531" y="2115524"/>
                </a:lnTo>
                <a:lnTo>
                  <a:pt x="2911703" y="2089377"/>
                </a:lnTo>
                <a:lnTo>
                  <a:pt x="2956668" y="2056982"/>
                </a:lnTo>
                <a:lnTo>
                  <a:pt x="2999066" y="2018551"/>
                </a:lnTo>
                <a:lnTo>
                  <a:pt x="3029150" y="1985602"/>
                </a:lnTo>
                <a:lnTo>
                  <a:pt x="3056794" y="1950245"/>
                </a:lnTo>
                <a:lnTo>
                  <a:pt x="3081977" y="1912687"/>
                </a:lnTo>
                <a:lnTo>
                  <a:pt x="3104679" y="1873133"/>
                </a:lnTo>
                <a:lnTo>
                  <a:pt x="3124880" y="1831787"/>
                </a:lnTo>
                <a:lnTo>
                  <a:pt x="3142559" y="1788857"/>
                </a:lnTo>
                <a:lnTo>
                  <a:pt x="3157694" y="1744547"/>
                </a:lnTo>
                <a:lnTo>
                  <a:pt x="3170266" y="1699062"/>
                </a:lnTo>
                <a:lnTo>
                  <a:pt x="3180254" y="1652608"/>
                </a:lnTo>
                <a:lnTo>
                  <a:pt x="3187636" y="1605391"/>
                </a:lnTo>
                <a:lnTo>
                  <a:pt x="3192393" y="1557616"/>
                </a:lnTo>
                <a:lnTo>
                  <a:pt x="3194504" y="1509488"/>
                </a:lnTo>
                <a:lnTo>
                  <a:pt x="3193948" y="1461213"/>
                </a:lnTo>
                <a:lnTo>
                  <a:pt x="3190705" y="1412997"/>
                </a:lnTo>
                <a:lnTo>
                  <a:pt x="3184753" y="1365044"/>
                </a:lnTo>
                <a:lnTo>
                  <a:pt x="3176072" y="1317560"/>
                </a:lnTo>
                <a:lnTo>
                  <a:pt x="3164642" y="1270752"/>
                </a:lnTo>
                <a:lnTo>
                  <a:pt x="3150442" y="1224823"/>
                </a:lnTo>
                <a:lnTo>
                  <a:pt x="3133451" y="1179980"/>
                </a:lnTo>
                <a:lnTo>
                  <a:pt x="3113649" y="1136428"/>
                </a:lnTo>
                <a:lnTo>
                  <a:pt x="3091014" y="1094372"/>
                </a:lnTo>
                <a:lnTo>
                  <a:pt x="3096225" y="1077589"/>
                </a:lnTo>
                <a:lnTo>
                  <a:pt x="3109048" y="1026046"/>
                </a:lnTo>
                <a:lnTo>
                  <a:pt x="3117689" y="974041"/>
                </a:lnTo>
                <a:lnTo>
                  <a:pt x="3122224" y="922157"/>
                </a:lnTo>
                <a:lnTo>
                  <a:pt x="3122792" y="870714"/>
                </a:lnTo>
                <a:lnTo>
                  <a:pt x="3119534" y="820033"/>
                </a:lnTo>
                <a:lnTo>
                  <a:pt x="3112587" y="770433"/>
                </a:lnTo>
                <a:lnTo>
                  <a:pt x="3102092" y="722236"/>
                </a:lnTo>
                <a:lnTo>
                  <a:pt x="3088187" y="675762"/>
                </a:lnTo>
                <a:lnTo>
                  <a:pt x="3071012" y="631330"/>
                </a:lnTo>
                <a:lnTo>
                  <a:pt x="3050705" y="589262"/>
                </a:lnTo>
                <a:lnTo>
                  <a:pt x="3027406" y="549878"/>
                </a:lnTo>
                <a:lnTo>
                  <a:pt x="3001254" y="513498"/>
                </a:lnTo>
                <a:lnTo>
                  <a:pt x="2972389" y="480442"/>
                </a:lnTo>
                <a:lnTo>
                  <a:pt x="2940948" y="451032"/>
                </a:lnTo>
                <a:lnTo>
                  <a:pt x="2907072" y="425586"/>
                </a:lnTo>
                <a:lnTo>
                  <a:pt x="2870899" y="404426"/>
                </a:lnTo>
                <a:lnTo>
                  <a:pt x="2832569" y="387871"/>
                </a:lnTo>
                <a:lnTo>
                  <a:pt x="2827669" y="361074"/>
                </a:lnTo>
                <a:lnTo>
                  <a:pt x="1036840" y="361074"/>
                </a:lnTo>
                <a:lnTo>
                  <a:pt x="994627" y="331984"/>
                </a:lnTo>
                <a:lnTo>
                  <a:pt x="950752" y="308450"/>
                </a:lnTo>
                <a:lnTo>
                  <a:pt x="905532" y="290555"/>
                </a:lnTo>
                <a:lnTo>
                  <a:pt x="859279" y="278380"/>
                </a:lnTo>
                <a:lnTo>
                  <a:pt x="812309" y="272008"/>
                </a:lnTo>
                <a:lnTo>
                  <a:pt x="764936" y="271521"/>
                </a:lnTo>
                <a:close/>
              </a:path>
              <a:path w="3194685" h="3088640">
                <a:moveTo>
                  <a:pt x="1368685" y="85673"/>
                </a:moveTo>
                <a:lnTo>
                  <a:pt x="1328395" y="90622"/>
                </a:lnTo>
                <a:lnTo>
                  <a:pt x="1288817" y="100942"/>
                </a:lnTo>
                <a:lnTo>
                  <a:pt x="1250276" y="116500"/>
                </a:lnTo>
                <a:lnTo>
                  <a:pt x="1213097" y="137166"/>
                </a:lnTo>
                <a:lnTo>
                  <a:pt x="1177605" y="162809"/>
                </a:lnTo>
                <a:lnTo>
                  <a:pt x="1144126" y="193296"/>
                </a:lnTo>
                <a:lnTo>
                  <a:pt x="1112985" y="228498"/>
                </a:lnTo>
                <a:lnTo>
                  <a:pt x="1084507" y="268282"/>
                </a:lnTo>
                <a:lnTo>
                  <a:pt x="1059017" y="312518"/>
                </a:lnTo>
                <a:lnTo>
                  <a:pt x="1036840" y="361074"/>
                </a:lnTo>
                <a:lnTo>
                  <a:pt x="2827669" y="361074"/>
                </a:lnTo>
                <a:lnTo>
                  <a:pt x="2808722" y="284145"/>
                </a:lnTo>
                <a:lnTo>
                  <a:pt x="2790278" y="235964"/>
                </a:lnTo>
                <a:lnTo>
                  <a:pt x="1660994" y="234582"/>
                </a:lnTo>
                <a:lnTo>
                  <a:pt x="1640008" y="209214"/>
                </a:lnTo>
                <a:lnTo>
                  <a:pt x="1594129" y="164859"/>
                </a:lnTo>
                <a:lnTo>
                  <a:pt x="1530457" y="122196"/>
                </a:lnTo>
                <a:lnTo>
                  <a:pt x="1490572" y="104354"/>
                </a:lnTo>
                <a:lnTo>
                  <a:pt x="1450099" y="92407"/>
                </a:lnTo>
                <a:lnTo>
                  <a:pt x="1409361" y="86224"/>
                </a:lnTo>
                <a:lnTo>
                  <a:pt x="1368685" y="85673"/>
                </a:lnTo>
                <a:close/>
              </a:path>
              <a:path w="3194685" h="3088640">
                <a:moveTo>
                  <a:pt x="1969801" y="0"/>
                </a:moveTo>
                <a:lnTo>
                  <a:pt x="1928146" y="131"/>
                </a:lnTo>
                <a:lnTo>
                  <a:pt x="1887126" y="7276"/>
                </a:lnTo>
                <a:lnTo>
                  <a:pt x="1847256" y="21207"/>
                </a:lnTo>
                <a:lnTo>
                  <a:pt x="1809050" y="41696"/>
                </a:lnTo>
                <a:lnTo>
                  <a:pt x="1773023" y="68518"/>
                </a:lnTo>
                <a:lnTo>
                  <a:pt x="1739689" y="101445"/>
                </a:lnTo>
                <a:lnTo>
                  <a:pt x="1709563" y="140249"/>
                </a:lnTo>
                <a:lnTo>
                  <a:pt x="1683160" y="184704"/>
                </a:lnTo>
                <a:lnTo>
                  <a:pt x="1660994" y="234582"/>
                </a:lnTo>
                <a:lnTo>
                  <a:pt x="2789589" y="234582"/>
                </a:lnTo>
                <a:lnTo>
                  <a:pt x="2767771" y="190861"/>
                </a:lnTo>
                <a:lnTo>
                  <a:pt x="2752324" y="166510"/>
                </a:lnTo>
                <a:lnTo>
                  <a:pt x="2205824" y="166510"/>
                </a:lnTo>
                <a:lnTo>
                  <a:pt x="2181869" y="129680"/>
                </a:lnTo>
                <a:lnTo>
                  <a:pt x="2154961" y="96756"/>
                </a:lnTo>
                <a:lnTo>
                  <a:pt x="2125386" y="68070"/>
                </a:lnTo>
                <a:lnTo>
                  <a:pt x="2093429" y="43955"/>
                </a:lnTo>
                <a:lnTo>
                  <a:pt x="2052957" y="21685"/>
                </a:lnTo>
                <a:lnTo>
                  <a:pt x="2011576" y="7108"/>
                </a:lnTo>
                <a:lnTo>
                  <a:pt x="1969801" y="0"/>
                </a:lnTo>
                <a:close/>
              </a:path>
              <a:path w="3194685" h="3088640">
                <a:moveTo>
                  <a:pt x="2489320" y="76"/>
                </a:moveTo>
                <a:lnTo>
                  <a:pt x="2449998" y="1506"/>
                </a:lnTo>
                <a:lnTo>
                  <a:pt x="2411028" y="8553"/>
                </a:lnTo>
                <a:lnTo>
                  <a:pt x="2372729" y="21207"/>
                </a:lnTo>
                <a:lnTo>
                  <a:pt x="2335660" y="39337"/>
                </a:lnTo>
                <a:lnTo>
                  <a:pt x="2300020" y="62991"/>
                </a:lnTo>
                <a:lnTo>
                  <a:pt x="2266248" y="92099"/>
                </a:lnTo>
                <a:lnTo>
                  <a:pt x="2234723" y="126619"/>
                </a:lnTo>
                <a:lnTo>
                  <a:pt x="2205824" y="166510"/>
                </a:lnTo>
                <a:lnTo>
                  <a:pt x="2752324" y="166510"/>
                </a:lnTo>
                <a:lnTo>
                  <a:pt x="2711411" y="111773"/>
                </a:lnTo>
                <a:lnTo>
                  <a:pt x="2677939" y="78633"/>
                </a:lnTo>
                <a:lnTo>
                  <a:pt x="2642544" y="51357"/>
                </a:lnTo>
                <a:lnTo>
                  <a:pt x="2605605" y="29905"/>
                </a:lnTo>
                <a:lnTo>
                  <a:pt x="2567502" y="14234"/>
                </a:lnTo>
                <a:lnTo>
                  <a:pt x="2528614" y="4305"/>
                </a:lnTo>
                <a:lnTo>
                  <a:pt x="2489320" y="76"/>
                </a:lnTo>
                <a:close/>
              </a:path>
            </a:pathLst>
          </a:custGeom>
          <a:solidFill>
            <a:srgbClr val="00AFEF"/>
          </a:solidFill>
        </p:spPr>
        <p:txBody>
          <a:bodyPr wrap="square" lIns="0" tIns="0" rIns="0" bIns="0" rtlCol="0"/>
          <a:lstStyle/>
          <a:p>
            <a:endParaRPr/>
          </a:p>
        </p:txBody>
      </p:sp>
      <p:sp>
        <p:nvSpPr>
          <p:cNvPr id="17" name="object 17"/>
          <p:cNvSpPr/>
          <p:nvPr/>
        </p:nvSpPr>
        <p:spPr>
          <a:xfrm>
            <a:off x="2634742" y="2999232"/>
            <a:ext cx="171576" cy="17157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2532760" y="2887852"/>
            <a:ext cx="343535" cy="343535"/>
          </a:xfrm>
          <a:custGeom>
            <a:avLst/>
            <a:gdLst/>
            <a:ahLst/>
            <a:cxnLst/>
            <a:rect l="l" t="t" r="r" b="b"/>
            <a:pathLst>
              <a:path w="343535" h="343535">
                <a:moveTo>
                  <a:pt x="171576" y="0"/>
                </a:moveTo>
                <a:lnTo>
                  <a:pt x="125971" y="6120"/>
                </a:lnTo>
                <a:lnTo>
                  <a:pt x="84986" y="23396"/>
                </a:lnTo>
                <a:lnTo>
                  <a:pt x="50260" y="50196"/>
                </a:lnTo>
                <a:lnTo>
                  <a:pt x="23429" y="84892"/>
                </a:lnTo>
                <a:lnTo>
                  <a:pt x="6130" y="125853"/>
                </a:lnTo>
                <a:lnTo>
                  <a:pt x="0" y="171450"/>
                </a:lnTo>
                <a:lnTo>
                  <a:pt x="6130" y="217055"/>
                </a:lnTo>
                <a:lnTo>
                  <a:pt x="23429" y="258040"/>
                </a:lnTo>
                <a:lnTo>
                  <a:pt x="50260" y="292766"/>
                </a:lnTo>
                <a:lnTo>
                  <a:pt x="84986" y="319597"/>
                </a:lnTo>
                <a:lnTo>
                  <a:pt x="125971" y="336896"/>
                </a:lnTo>
                <a:lnTo>
                  <a:pt x="171576" y="343026"/>
                </a:lnTo>
                <a:lnTo>
                  <a:pt x="217182" y="336896"/>
                </a:lnTo>
                <a:lnTo>
                  <a:pt x="258167" y="319597"/>
                </a:lnTo>
                <a:lnTo>
                  <a:pt x="292893" y="292766"/>
                </a:lnTo>
                <a:lnTo>
                  <a:pt x="319724" y="258040"/>
                </a:lnTo>
                <a:lnTo>
                  <a:pt x="337023" y="217055"/>
                </a:lnTo>
                <a:lnTo>
                  <a:pt x="343153" y="171450"/>
                </a:lnTo>
                <a:lnTo>
                  <a:pt x="337023" y="125853"/>
                </a:lnTo>
                <a:lnTo>
                  <a:pt x="319724" y="84892"/>
                </a:lnTo>
                <a:lnTo>
                  <a:pt x="292893" y="50196"/>
                </a:lnTo>
                <a:lnTo>
                  <a:pt x="258167" y="23396"/>
                </a:lnTo>
                <a:lnTo>
                  <a:pt x="217182" y="6120"/>
                </a:lnTo>
                <a:lnTo>
                  <a:pt x="171576" y="0"/>
                </a:lnTo>
                <a:close/>
              </a:path>
            </a:pathLst>
          </a:custGeom>
          <a:solidFill>
            <a:srgbClr val="00AFEF"/>
          </a:solidFill>
        </p:spPr>
        <p:txBody>
          <a:bodyPr wrap="square" lIns="0" tIns="0" rIns="0" bIns="0" rtlCol="0"/>
          <a:lstStyle/>
          <a:p>
            <a:endParaRPr/>
          </a:p>
        </p:txBody>
      </p:sp>
      <p:sp>
        <p:nvSpPr>
          <p:cNvPr id="19" name="object 19"/>
          <p:cNvSpPr/>
          <p:nvPr/>
        </p:nvSpPr>
        <p:spPr>
          <a:xfrm>
            <a:off x="2339594" y="2631185"/>
            <a:ext cx="514984" cy="514984"/>
          </a:xfrm>
          <a:custGeom>
            <a:avLst/>
            <a:gdLst/>
            <a:ahLst/>
            <a:cxnLst/>
            <a:rect l="l" t="t" r="r" b="b"/>
            <a:pathLst>
              <a:path w="514985" h="514985">
                <a:moveTo>
                  <a:pt x="257301" y="0"/>
                </a:moveTo>
                <a:lnTo>
                  <a:pt x="211049" y="4145"/>
                </a:lnTo>
                <a:lnTo>
                  <a:pt x="167517" y="16096"/>
                </a:lnTo>
                <a:lnTo>
                  <a:pt x="127432" y="35127"/>
                </a:lnTo>
                <a:lnTo>
                  <a:pt x="91521" y="60511"/>
                </a:lnTo>
                <a:lnTo>
                  <a:pt x="60511" y="91521"/>
                </a:lnTo>
                <a:lnTo>
                  <a:pt x="35127" y="127432"/>
                </a:lnTo>
                <a:lnTo>
                  <a:pt x="16096" y="167517"/>
                </a:lnTo>
                <a:lnTo>
                  <a:pt x="4145" y="211049"/>
                </a:lnTo>
                <a:lnTo>
                  <a:pt x="0" y="257301"/>
                </a:lnTo>
                <a:lnTo>
                  <a:pt x="4145" y="303554"/>
                </a:lnTo>
                <a:lnTo>
                  <a:pt x="16096" y="347086"/>
                </a:lnTo>
                <a:lnTo>
                  <a:pt x="35127" y="387171"/>
                </a:lnTo>
                <a:lnTo>
                  <a:pt x="60511" y="423082"/>
                </a:lnTo>
                <a:lnTo>
                  <a:pt x="91521" y="454092"/>
                </a:lnTo>
                <a:lnTo>
                  <a:pt x="127432" y="479476"/>
                </a:lnTo>
                <a:lnTo>
                  <a:pt x="167517" y="498507"/>
                </a:lnTo>
                <a:lnTo>
                  <a:pt x="211049" y="510458"/>
                </a:lnTo>
                <a:lnTo>
                  <a:pt x="257301" y="514603"/>
                </a:lnTo>
                <a:lnTo>
                  <a:pt x="303554" y="510458"/>
                </a:lnTo>
                <a:lnTo>
                  <a:pt x="347086" y="498507"/>
                </a:lnTo>
                <a:lnTo>
                  <a:pt x="387171" y="479476"/>
                </a:lnTo>
                <a:lnTo>
                  <a:pt x="423082" y="454092"/>
                </a:lnTo>
                <a:lnTo>
                  <a:pt x="454092" y="423082"/>
                </a:lnTo>
                <a:lnTo>
                  <a:pt x="479476" y="387171"/>
                </a:lnTo>
                <a:lnTo>
                  <a:pt x="498507" y="347086"/>
                </a:lnTo>
                <a:lnTo>
                  <a:pt x="510458" y="303554"/>
                </a:lnTo>
                <a:lnTo>
                  <a:pt x="514604" y="257301"/>
                </a:lnTo>
                <a:lnTo>
                  <a:pt x="510458" y="211049"/>
                </a:lnTo>
                <a:lnTo>
                  <a:pt x="498507" y="167517"/>
                </a:lnTo>
                <a:lnTo>
                  <a:pt x="479476" y="127432"/>
                </a:lnTo>
                <a:lnTo>
                  <a:pt x="454092" y="91521"/>
                </a:lnTo>
                <a:lnTo>
                  <a:pt x="423082" y="60511"/>
                </a:lnTo>
                <a:lnTo>
                  <a:pt x="387171" y="35127"/>
                </a:lnTo>
                <a:lnTo>
                  <a:pt x="347086" y="16096"/>
                </a:lnTo>
                <a:lnTo>
                  <a:pt x="303554" y="4145"/>
                </a:lnTo>
                <a:lnTo>
                  <a:pt x="257301" y="0"/>
                </a:lnTo>
                <a:close/>
              </a:path>
            </a:pathLst>
          </a:custGeom>
          <a:solidFill>
            <a:srgbClr val="00AFEF"/>
          </a:solidFill>
        </p:spPr>
        <p:txBody>
          <a:bodyPr wrap="square" lIns="0" tIns="0" rIns="0" bIns="0" rtlCol="0"/>
          <a:lstStyle/>
          <a:p>
            <a:endParaRPr/>
          </a:p>
        </p:txBody>
      </p:sp>
      <p:sp>
        <p:nvSpPr>
          <p:cNvPr id="20" name="object 20"/>
          <p:cNvSpPr/>
          <p:nvPr/>
        </p:nvSpPr>
        <p:spPr>
          <a:xfrm>
            <a:off x="153200" y="10781"/>
            <a:ext cx="3194685" cy="3088640"/>
          </a:xfrm>
          <a:custGeom>
            <a:avLst/>
            <a:gdLst/>
            <a:ahLst/>
            <a:cxnLst/>
            <a:rect l="l" t="t" r="r" b="b"/>
            <a:pathLst>
              <a:path w="3194685" h="3088640">
                <a:moveTo>
                  <a:pt x="290487" y="1016394"/>
                </a:moveTo>
                <a:lnTo>
                  <a:pt x="286612" y="962727"/>
                </a:lnTo>
                <a:lnTo>
                  <a:pt x="286052" y="909675"/>
                </a:lnTo>
                <a:lnTo>
                  <a:pt x="288696" y="857428"/>
                </a:lnTo>
                <a:lnTo>
                  <a:pt x="294435" y="806178"/>
                </a:lnTo>
                <a:lnTo>
                  <a:pt x="303159" y="756114"/>
                </a:lnTo>
                <a:lnTo>
                  <a:pt x="314758" y="707427"/>
                </a:lnTo>
                <a:lnTo>
                  <a:pt x="329121" y="660307"/>
                </a:lnTo>
                <a:lnTo>
                  <a:pt x="346140" y="614944"/>
                </a:lnTo>
                <a:lnTo>
                  <a:pt x="365704" y="571530"/>
                </a:lnTo>
                <a:lnTo>
                  <a:pt x="387704" y="530254"/>
                </a:lnTo>
                <a:lnTo>
                  <a:pt x="412029" y="491307"/>
                </a:lnTo>
                <a:lnTo>
                  <a:pt x="438569" y="454880"/>
                </a:lnTo>
                <a:lnTo>
                  <a:pt x="467216" y="421162"/>
                </a:lnTo>
                <a:lnTo>
                  <a:pt x="497858" y="390344"/>
                </a:lnTo>
                <a:lnTo>
                  <a:pt x="530386" y="362616"/>
                </a:lnTo>
                <a:lnTo>
                  <a:pt x="564691" y="338170"/>
                </a:lnTo>
                <a:lnTo>
                  <a:pt x="600662" y="317194"/>
                </a:lnTo>
                <a:lnTo>
                  <a:pt x="638189" y="299881"/>
                </a:lnTo>
                <a:lnTo>
                  <a:pt x="677163" y="286419"/>
                </a:lnTo>
                <a:lnTo>
                  <a:pt x="717473" y="277000"/>
                </a:lnTo>
                <a:lnTo>
                  <a:pt x="764936" y="271521"/>
                </a:lnTo>
                <a:lnTo>
                  <a:pt x="812309" y="272008"/>
                </a:lnTo>
                <a:lnTo>
                  <a:pt x="859279" y="278380"/>
                </a:lnTo>
                <a:lnTo>
                  <a:pt x="905532" y="290555"/>
                </a:lnTo>
                <a:lnTo>
                  <a:pt x="950752" y="308450"/>
                </a:lnTo>
                <a:lnTo>
                  <a:pt x="994627" y="331984"/>
                </a:lnTo>
                <a:lnTo>
                  <a:pt x="1036840" y="361074"/>
                </a:lnTo>
                <a:lnTo>
                  <a:pt x="1059017" y="312518"/>
                </a:lnTo>
                <a:lnTo>
                  <a:pt x="1084507" y="268282"/>
                </a:lnTo>
                <a:lnTo>
                  <a:pt x="1112985" y="228498"/>
                </a:lnTo>
                <a:lnTo>
                  <a:pt x="1144126" y="193296"/>
                </a:lnTo>
                <a:lnTo>
                  <a:pt x="1177605" y="162809"/>
                </a:lnTo>
                <a:lnTo>
                  <a:pt x="1213097" y="137166"/>
                </a:lnTo>
                <a:lnTo>
                  <a:pt x="1250276" y="116500"/>
                </a:lnTo>
                <a:lnTo>
                  <a:pt x="1288817" y="100942"/>
                </a:lnTo>
                <a:lnTo>
                  <a:pt x="1328395" y="90622"/>
                </a:lnTo>
                <a:lnTo>
                  <a:pt x="1368685" y="85673"/>
                </a:lnTo>
                <a:lnTo>
                  <a:pt x="1409361" y="86224"/>
                </a:lnTo>
                <a:lnTo>
                  <a:pt x="1450099" y="92407"/>
                </a:lnTo>
                <a:lnTo>
                  <a:pt x="1490572" y="104354"/>
                </a:lnTo>
                <a:lnTo>
                  <a:pt x="1530457" y="122196"/>
                </a:lnTo>
                <a:lnTo>
                  <a:pt x="1569427" y="146063"/>
                </a:lnTo>
                <a:lnTo>
                  <a:pt x="1617687" y="185941"/>
                </a:lnTo>
                <a:lnTo>
                  <a:pt x="1660994" y="234582"/>
                </a:lnTo>
                <a:lnTo>
                  <a:pt x="1683160" y="184704"/>
                </a:lnTo>
                <a:lnTo>
                  <a:pt x="1709563" y="140249"/>
                </a:lnTo>
                <a:lnTo>
                  <a:pt x="1739689" y="101445"/>
                </a:lnTo>
                <a:lnTo>
                  <a:pt x="1773023" y="68518"/>
                </a:lnTo>
                <a:lnTo>
                  <a:pt x="1809050" y="41696"/>
                </a:lnTo>
                <a:lnTo>
                  <a:pt x="1847256" y="21207"/>
                </a:lnTo>
                <a:lnTo>
                  <a:pt x="1887126" y="7276"/>
                </a:lnTo>
                <a:lnTo>
                  <a:pt x="1928146" y="131"/>
                </a:lnTo>
                <a:lnTo>
                  <a:pt x="1969801" y="0"/>
                </a:lnTo>
                <a:lnTo>
                  <a:pt x="2011576" y="7108"/>
                </a:lnTo>
                <a:lnTo>
                  <a:pt x="2052957" y="21685"/>
                </a:lnTo>
                <a:lnTo>
                  <a:pt x="2093429" y="43955"/>
                </a:lnTo>
                <a:lnTo>
                  <a:pt x="2125386" y="68070"/>
                </a:lnTo>
                <a:lnTo>
                  <a:pt x="2154961" y="96756"/>
                </a:lnTo>
                <a:lnTo>
                  <a:pt x="2181869" y="129680"/>
                </a:lnTo>
                <a:lnTo>
                  <a:pt x="2205824" y="166510"/>
                </a:lnTo>
                <a:lnTo>
                  <a:pt x="2234723" y="126619"/>
                </a:lnTo>
                <a:lnTo>
                  <a:pt x="2266248" y="92099"/>
                </a:lnTo>
                <a:lnTo>
                  <a:pt x="2300020" y="62991"/>
                </a:lnTo>
                <a:lnTo>
                  <a:pt x="2335660" y="39337"/>
                </a:lnTo>
                <a:lnTo>
                  <a:pt x="2372789" y="21177"/>
                </a:lnTo>
                <a:lnTo>
                  <a:pt x="2411028" y="8553"/>
                </a:lnTo>
                <a:lnTo>
                  <a:pt x="2449998" y="1506"/>
                </a:lnTo>
                <a:lnTo>
                  <a:pt x="2489320" y="76"/>
                </a:lnTo>
                <a:lnTo>
                  <a:pt x="2528614" y="4305"/>
                </a:lnTo>
                <a:lnTo>
                  <a:pt x="2567502" y="14234"/>
                </a:lnTo>
                <a:lnTo>
                  <a:pt x="2605605" y="29905"/>
                </a:lnTo>
                <a:lnTo>
                  <a:pt x="2642544" y="51357"/>
                </a:lnTo>
                <a:lnTo>
                  <a:pt x="2677939" y="78633"/>
                </a:lnTo>
                <a:lnTo>
                  <a:pt x="2711411" y="111773"/>
                </a:lnTo>
                <a:lnTo>
                  <a:pt x="2741412" y="149308"/>
                </a:lnTo>
                <a:lnTo>
                  <a:pt x="2767771" y="190861"/>
                </a:lnTo>
                <a:lnTo>
                  <a:pt x="2790278" y="235964"/>
                </a:lnTo>
                <a:lnTo>
                  <a:pt x="2808722" y="284145"/>
                </a:lnTo>
                <a:lnTo>
                  <a:pt x="2822889" y="334938"/>
                </a:lnTo>
                <a:lnTo>
                  <a:pt x="2832569" y="387871"/>
                </a:lnTo>
                <a:lnTo>
                  <a:pt x="2870899" y="404426"/>
                </a:lnTo>
                <a:lnTo>
                  <a:pt x="2907072" y="425586"/>
                </a:lnTo>
                <a:lnTo>
                  <a:pt x="2940948" y="451032"/>
                </a:lnTo>
                <a:lnTo>
                  <a:pt x="2972389" y="480442"/>
                </a:lnTo>
                <a:lnTo>
                  <a:pt x="3001254" y="513498"/>
                </a:lnTo>
                <a:lnTo>
                  <a:pt x="3027406" y="549878"/>
                </a:lnTo>
                <a:lnTo>
                  <a:pt x="3050705" y="589262"/>
                </a:lnTo>
                <a:lnTo>
                  <a:pt x="3071012" y="631330"/>
                </a:lnTo>
                <a:lnTo>
                  <a:pt x="3088187" y="675762"/>
                </a:lnTo>
                <a:lnTo>
                  <a:pt x="3102092" y="722236"/>
                </a:lnTo>
                <a:lnTo>
                  <a:pt x="3112587" y="770433"/>
                </a:lnTo>
                <a:lnTo>
                  <a:pt x="3119534" y="820033"/>
                </a:lnTo>
                <a:lnTo>
                  <a:pt x="3122792" y="870714"/>
                </a:lnTo>
                <a:lnTo>
                  <a:pt x="3122224" y="922157"/>
                </a:lnTo>
                <a:lnTo>
                  <a:pt x="3117689" y="974041"/>
                </a:lnTo>
                <a:lnTo>
                  <a:pt x="3109048" y="1026046"/>
                </a:lnTo>
                <a:lnTo>
                  <a:pt x="3096225" y="1077589"/>
                </a:lnTo>
                <a:lnTo>
                  <a:pt x="3091014" y="1094372"/>
                </a:lnTo>
                <a:lnTo>
                  <a:pt x="3113649" y="1136428"/>
                </a:lnTo>
                <a:lnTo>
                  <a:pt x="3133451" y="1179980"/>
                </a:lnTo>
                <a:lnTo>
                  <a:pt x="3150442" y="1224823"/>
                </a:lnTo>
                <a:lnTo>
                  <a:pt x="3164642" y="1270752"/>
                </a:lnTo>
                <a:lnTo>
                  <a:pt x="3176072" y="1317560"/>
                </a:lnTo>
                <a:lnTo>
                  <a:pt x="3184753" y="1365044"/>
                </a:lnTo>
                <a:lnTo>
                  <a:pt x="3190705" y="1412997"/>
                </a:lnTo>
                <a:lnTo>
                  <a:pt x="3193948" y="1461213"/>
                </a:lnTo>
                <a:lnTo>
                  <a:pt x="3194504" y="1509488"/>
                </a:lnTo>
                <a:lnTo>
                  <a:pt x="3192393" y="1557616"/>
                </a:lnTo>
                <a:lnTo>
                  <a:pt x="3187636" y="1605391"/>
                </a:lnTo>
                <a:lnTo>
                  <a:pt x="3180254" y="1652608"/>
                </a:lnTo>
                <a:lnTo>
                  <a:pt x="3170266" y="1699062"/>
                </a:lnTo>
                <a:lnTo>
                  <a:pt x="3157694" y="1744547"/>
                </a:lnTo>
                <a:lnTo>
                  <a:pt x="3142559" y="1788857"/>
                </a:lnTo>
                <a:lnTo>
                  <a:pt x="3124880" y="1831787"/>
                </a:lnTo>
                <a:lnTo>
                  <a:pt x="3104679" y="1873133"/>
                </a:lnTo>
                <a:lnTo>
                  <a:pt x="3081977" y="1912687"/>
                </a:lnTo>
                <a:lnTo>
                  <a:pt x="3056794" y="1950245"/>
                </a:lnTo>
                <a:lnTo>
                  <a:pt x="3029150" y="1985602"/>
                </a:lnTo>
                <a:lnTo>
                  <a:pt x="2999066" y="2018551"/>
                </a:lnTo>
                <a:lnTo>
                  <a:pt x="2956668" y="2056982"/>
                </a:lnTo>
                <a:lnTo>
                  <a:pt x="2911703" y="2089377"/>
                </a:lnTo>
                <a:lnTo>
                  <a:pt x="2864531" y="2115524"/>
                </a:lnTo>
                <a:lnTo>
                  <a:pt x="2815512" y="2135209"/>
                </a:lnTo>
                <a:lnTo>
                  <a:pt x="2765005" y="2148218"/>
                </a:lnTo>
                <a:lnTo>
                  <a:pt x="2762738" y="2202366"/>
                </a:lnTo>
                <a:lnTo>
                  <a:pt x="2756683" y="2255014"/>
                </a:lnTo>
                <a:lnTo>
                  <a:pt x="2747021" y="2305930"/>
                </a:lnTo>
                <a:lnTo>
                  <a:pt x="2733934" y="2354880"/>
                </a:lnTo>
                <a:lnTo>
                  <a:pt x="2717602" y="2401631"/>
                </a:lnTo>
                <a:lnTo>
                  <a:pt x="2698206" y="2445949"/>
                </a:lnTo>
                <a:lnTo>
                  <a:pt x="2675926" y="2487601"/>
                </a:lnTo>
                <a:lnTo>
                  <a:pt x="2650945" y="2526354"/>
                </a:lnTo>
                <a:lnTo>
                  <a:pt x="2623442" y="2561973"/>
                </a:lnTo>
                <a:lnTo>
                  <a:pt x="2593599" y="2594226"/>
                </a:lnTo>
                <a:lnTo>
                  <a:pt x="2561595" y="2622879"/>
                </a:lnTo>
                <a:lnTo>
                  <a:pt x="2527613" y="2647699"/>
                </a:lnTo>
                <a:lnTo>
                  <a:pt x="2491833" y="2668452"/>
                </a:lnTo>
                <a:lnTo>
                  <a:pt x="2454436" y="2684905"/>
                </a:lnTo>
                <a:lnTo>
                  <a:pt x="2415602" y="2696825"/>
                </a:lnTo>
                <a:lnTo>
                  <a:pt x="2375512" y="2703977"/>
                </a:lnTo>
                <a:lnTo>
                  <a:pt x="2334348" y="2706129"/>
                </a:lnTo>
                <a:lnTo>
                  <a:pt x="2287310" y="2702191"/>
                </a:lnTo>
                <a:lnTo>
                  <a:pt x="2241106" y="2691542"/>
                </a:lnTo>
                <a:lnTo>
                  <a:pt x="2196146" y="2674327"/>
                </a:lnTo>
                <a:lnTo>
                  <a:pt x="2152838" y="2650692"/>
                </a:lnTo>
                <a:lnTo>
                  <a:pt x="2111590" y="2620785"/>
                </a:lnTo>
                <a:lnTo>
                  <a:pt x="2097359" y="2674489"/>
                </a:lnTo>
                <a:lnTo>
                  <a:pt x="2080015" y="2725542"/>
                </a:lnTo>
                <a:lnTo>
                  <a:pt x="2059744" y="2773814"/>
                </a:lnTo>
                <a:lnTo>
                  <a:pt x="2036734" y="2819172"/>
                </a:lnTo>
                <a:lnTo>
                  <a:pt x="2011171" y="2861485"/>
                </a:lnTo>
                <a:lnTo>
                  <a:pt x="1983241" y="2900621"/>
                </a:lnTo>
                <a:lnTo>
                  <a:pt x="1953132" y="2936448"/>
                </a:lnTo>
                <a:lnTo>
                  <a:pt x="1921029" y="2968834"/>
                </a:lnTo>
                <a:lnTo>
                  <a:pt x="1887119" y="2997649"/>
                </a:lnTo>
                <a:lnTo>
                  <a:pt x="1851588" y="3022759"/>
                </a:lnTo>
                <a:lnTo>
                  <a:pt x="1814624" y="3044034"/>
                </a:lnTo>
                <a:lnTo>
                  <a:pt x="1776412" y="3061341"/>
                </a:lnTo>
                <a:lnTo>
                  <a:pt x="1737139" y="3074549"/>
                </a:lnTo>
                <a:lnTo>
                  <a:pt x="1696992" y="3083526"/>
                </a:lnTo>
                <a:lnTo>
                  <a:pt x="1656158" y="3088140"/>
                </a:lnTo>
                <a:lnTo>
                  <a:pt x="1614822" y="3088259"/>
                </a:lnTo>
                <a:lnTo>
                  <a:pt x="1573171" y="3083752"/>
                </a:lnTo>
                <a:lnTo>
                  <a:pt x="1531392" y="3074487"/>
                </a:lnTo>
                <a:lnTo>
                  <a:pt x="1489671" y="3060332"/>
                </a:lnTo>
                <a:lnTo>
                  <a:pt x="1449014" y="3041480"/>
                </a:lnTo>
                <a:lnTo>
                  <a:pt x="1409943" y="3018196"/>
                </a:lnTo>
                <a:lnTo>
                  <a:pt x="1372652" y="2990667"/>
                </a:lnTo>
                <a:lnTo>
                  <a:pt x="1337335" y="2959082"/>
                </a:lnTo>
                <a:lnTo>
                  <a:pt x="1304184" y="2923626"/>
                </a:lnTo>
                <a:lnTo>
                  <a:pt x="1273394" y="2884489"/>
                </a:lnTo>
                <a:lnTo>
                  <a:pt x="1245158" y="2841857"/>
                </a:lnTo>
                <a:lnTo>
                  <a:pt x="1219669" y="2795918"/>
                </a:lnTo>
                <a:lnTo>
                  <a:pt x="1182392" y="2823133"/>
                </a:lnTo>
                <a:lnTo>
                  <a:pt x="1144268" y="2846308"/>
                </a:lnTo>
                <a:lnTo>
                  <a:pt x="1105450" y="2865495"/>
                </a:lnTo>
                <a:lnTo>
                  <a:pt x="1066090" y="2880742"/>
                </a:lnTo>
                <a:lnTo>
                  <a:pt x="1026337" y="2892100"/>
                </a:lnTo>
                <a:lnTo>
                  <a:pt x="986344" y="2899618"/>
                </a:lnTo>
                <a:lnTo>
                  <a:pt x="946262" y="2903346"/>
                </a:lnTo>
                <a:lnTo>
                  <a:pt x="906242" y="2903335"/>
                </a:lnTo>
                <a:lnTo>
                  <a:pt x="866436" y="2899633"/>
                </a:lnTo>
                <a:lnTo>
                  <a:pt x="826994" y="2892290"/>
                </a:lnTo>
                <a:lnTo>
                  <a:pt x="788068" y="2881358"/>
                </a:lnTo>
                <a:lnTo>
                  <a:pt x="749809" y="2866884"/>
                </a:lnTo>
                <a:lnTo>
                  <a:pt x="712369" y="2848919"/>
                </a:lnTo>
                <a:lnTo>
                  <a:pt x="675899" y="2827514"/>
                </a:lnTo>
                <a:lnTo>
                  <a:pt x="640551" y="2802716"/>
                </a:lnTo>
                <a:lnTo>
                  <a:pt x="606474" y="2774578"/>
                </a:lnTo>
                <a:lnTo>
                  <a:pt x="573821" y="2743147"/>
                </a:lnTo>
                <a:lnTo>
                  <a:pt x="542744" y="2708475"/>
                </a:lnTo>
                <a:lnTo>
                  <a:pt x="513393" y="2670611"/>
                </a:lnTo>
                <a:lnTo>
                  <a:pt x="485919" y="2629604"/>
                </a:lnTo>
                <a:lnTo>
                  <a:pt x="460474" y="2585504"/>
                </a:lnTo>
                <a:lnTo>
                  <a:pt x="437210" y="2538362"/>
                </a:lnTo>
                <a:lnTo>
                  <a:pt x="435165" y="2533790"/>
                </a:lnTo>
                <a:lnTo>
                  <a:pt x="433158" y="2529345"/>
                </a:lnTo>
                <a:lnTo>
                  <a:pt x="431190" y="2524773"/>
                </a:lnTo>
                <a:lnTo>
                  <a:pt x="390777" y="2527674"/>
                </a:lnTo>
                <a:lnTo>
                  <a:pt x="351291" y="2524064"/>
                </a:lnTo>
                <a:lnTo>
                  <a:pt x="313065" y="2514290"/>
                </a:lnTo>
                <a:lnTo>
                  <a:pt x="276435" y="2498700"/>
                </a:lnTo>
                <a:lnTo>
                  <a:pt x="241735" y="2477641"/>
                </a:lnTo>
                <a:lnTo>
                  <a:pt x="209301" y="2451459"/>
                </a:lnTo>
                <a:lnTo>
                  <a:pt x="179467" y="2420503"/>
                </a:lnTo>
                <a:lnTo>
                  <a:pt x="152569" y="2385118"/>
                </a:lnTo>
                <a:lnTo>
                  <a:pt x="128940" y="2345654"/>
                </a:lnTo>
                <a:lnTo>
                  <a:pt x="108917" y="2302456"/>
                </a:lnTo>
                <a:lnTo>
                  <a:pt x="92833" y="2255872"/>
                </a:lnTo>
                <a:lnTo>
                  <a:pt x="81024" y="2206248"/>
                </a:lnTo>
                <a:lnTo>
                  <a:pt x="73825" y="2153933"/>
                </a:lnTo>
                <a:lnTo>
                  <a:pt x="71639" y="2101008"/>
                </a:lnTo>
                <a:lnTo>
                  <a:pt x="74457" y="2048646"/>
                </a:lnTo>
                <a:lnTo>
                  <a:pt x="82133" y="1997422"/>
                </a:lnTo>
                <a:lnTo>
                  <a:pt x="94525" y="1947916"/>
                </a:lnTo>
                <a:lnTo>
                  <a:pt x="111487" y="1900705"/>
                </a:lnTo>
                <a:lnTo>
                  <a:pt x="132875" y="1856367"/>
                </a:lnTo>
                <a:lnTo>
                  <a:pt x="158546" y="1815478"/>
                </a:lnTo>
                <a:lnTo>
                  <a:pt x="125072" y="1785680"/>
                </a:lnTo>
                <a:lnTo>
                  <a:pt x="95312" y="1751395"/>
                </a:lnTo>
                <a:lnTo>
                  <a:pt x="69372" y="1713168"/>
                </a:lnTo>
                <a:lnTo>
                  <a:pt x="47361" y="1671545"/>
                </a:lnTo>
                <a:lnTo>
                  <a:pt x="29387" y="1627072"/>
                </a:lnTo>
                <a:lnTo>
                  <a:pt x="15556" y="1580292"/>
                </a:lnTo>
                <a:lnTo>
                  <a:pt x="5976" y="1531752"/>
                </a:lnTo>
                <a:lnTo>
                  <a:pt x="755" y="1481996"/>
                </a:lnTo>
                <a:lnTo>
                  <a:pt x="0" y="1431571"/>
                </a:lnTo>
                <a:lnTo>
                  <a:pt x="3818" y="1381020"/>
                </a:lnTo>
                <a:lnTo>
                  <a:pt x="12317" y="1330890"/>
                </a:lnTo>
                <a:lnTo>
                  <a:pt x="25605" y="1281726"/>
                </a:lnTo>
                <a:lnTo>
                  <a:pt x="43789" y="1234072"/>
                </a:lnTo>
                <a:lnTo>
                  <a:pt x="68240" y="1186486"/>
                </a:lnTo>
                <a:lnTo>
                  <a:pt x="96972" y="1144156"/>
                </a:lnTo>
                <a:lnTo>
                  <a:pt x="129499" y="1107503"/>
                </a:lnTo>
                <a:lnTo>
                  <a:pt x="165334" y="1076945"/>
                </a:lnTo>
                <a:lnTo>
                  <a:pt x="203988" y="1052903"/>
                </a:lnTo>
                <a:lnTo>
                  <a:pt x="244975" y="1035797"/>
                </a:lnTo>
                <a:lnTo>
                  <a:pt x="287807" y="1026046"/>
                </a:lnTo>
                <a:lnTo>
                  <a:pt x="290487" y="1016394"/>
                </a:lnTo>
                <a:close/>
              </a:path>
            </a:pathLst>
          </a:custGeom>
          <a:ln w="9525">
            <a:solidFill>
              <a:srgbClr val="006BB0"/>
            </a:solidFill>
          </a:ln>
        </p:spPr>
        <p:txBody>
          <a:bodyPr wrap="square" lIns="0" tIns="0" rIns="0" bIns="0" rtlCol="0"/>
          <a:lstStyle/>
          <a:p>
            <a:endParaRPr/>
          </a:p>
        </p:txBody>
      </p:sp>
      <p:sp>
        <p:nvSpPr>
          <p:cNvPr id="21" name="object 21"/>
          <p:cNvSpPr/>
          <p:nvPr/>
        </p:nvSpPr>
        <p:spPr>
          <a:xfrm>
            <a:off x="2629979" y="2994469"/>
            <a:ext cx="181101" cy="18110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2532760" y="2887852"/>
            <a:ext cx="343535" cy="343535"/>
          </a:xfrm>
          <a:custGeom>
            <a:avLst/>
            <a:gdLst/>
            <a:ahLst/>
            <a:cxnLst/>
            <a:rect l="l" t="t" r="r" b="b"/>
            <a:pathLst>
              <a:path w="343535" h="343535">
                <a:moveTo>
                  <a:pt x="343153" y="171450"/>
                </a:moveTo>
                <a:lnTo>
                  <a:pt x="337023" y="217055"/>
                </a:lnTo>
                <a:lnTo>
                  <a:pt x="319724" y="258040"/>
                </a:lnTo>
                <a:lnTo>
                  <a:pt x="292893" y="292766"/>
                </a:lnTo>
                <a:lnTo>
                  <a:pt x="258167" y="319597"/>
                </a:lnTo>
                <a:lnTo>
                  <a:pt x="217182" y="336896"/>
                </a:lnTo>
                <a:lnTo>
                  <a:pt x="171576" y="343026"/>
                </a:lnTo>
                <a:lnTo>
                  <a:pt x="125971" y="336896"/>
                </a:lnTo>
                <a:lnTo>
                  <a:pt x="84986" y="319597"/>
                </a:lnTo>
                <a:lnTo>
                  <a:pt x="50260" y="292766"/>
                </a:lnTo>
                <a:lnTo>
                  <a:pt x="23429" y="258040"/>
                </a:lnTo>
                <a:lnTo>
                  <a:pt x="6130" y="217055"/>
                </a:lnTo>
                <a:lnTo>
                  <a:pt x="0" y="171450"/>
                </a:lnTo>
                <a:lnTo>
                  <a:pt x="6130" y="125853"/>
                </a:lnTo>
                <a:lnTo>
                  <a:pt x="23429" y="84892"/>
                </a:lnTo>
                <a:lnTo>
                  <a:pt x="50260" y="50196"/>
                </a:lnTo>
                <a:lnTo>
                  <a:pt x="84986" y="23396"/>
                </a:lnTo>
                <a:lnTo>
                  <a:pt x="125971" y="6120"/>
                </a:lnTo>
                <a:lnTo>
                  <a:pt x="171576" y="0"/>
                </a:lnTo>
                <a:lnTo>
                  <a:pt x="217182" y="6120"/>
                </a:lnTo>
                <a:lnTo>
                  <a:pt x="258167" y="23396"/>
                </a:lnTo>
                <a:lnTo>
                  <a:pt x="292893" y="50196"/>
                </a:lnTo>
                <a:lnTo>
                  <a:pt x="319724" y="84892"/>
                </a:lnTo>
                <a:lnTo>
                  <a:pt x="337023" y="125853"/>
                </a:lnTo>
                <a:lnTo>
                  <a:pt x="343153" y="171450"/>
                </a:lnTo>
                <a:close/>
              </a:path>
            </a:pathLst>
          </a:custGeom>
          <a:ln w="9525">
            <a:solidFill>
              <a:srgbClr val="006BB0"/>
            </a:solidFill>
          </a:ln>
        </p:spPr>
        <p:txBody>
          <a:bodyPr wrap="square" lIns="0" tIns="0" rIns="0" bIns="0" rtlCol="0"/>
          <a:lstStyle/>
          <a:p>
            <a:endParaRPr/>
          </a:p>
        </p:txBody>
      </p:sp>
      <p:sp>
        <p:nvSpPr>
          <p:cNvPr id="23" name="object 23"/>
          <p:cNvSpPr/>
          <p:nvPr/>
        </p:nvSpPr>
        <p:spPr>
          <a:xfrm>
            <a:off x="2339594" y="2631185"/>
            <a:ext cx="514984" cy="514984"/>
          </a:xfrm>
          <a:custGeom>
            <a:avLst/>
            <a:gdLst/>
            <a:ahLst/>
            <a:cxnLst/>
            <a:rect l="l" t="t" r="r" b="b"/>
            <a:pathLst>
              <a:path w="514985" h="514985">
                <a:moveTo>
                  <a:pt x="514604" y="257301"/>
                </a:moveTo>
                <a:lnTo>
                  <a:pt x="510458" y="303554"/>
                </a:lnTo>
                <a:lnTo>
                  <a:pt x="498507" y="347086"/>
                </a:lnTo>
                <a:lnTo>
                  <a:pt x="479476" y="387171"/>
                </a:lnTo>
                <a:lnTo>
                  <a:pt x="454092" y="423082"/>
                </a:lnTo>
                <a:lnTo>
                  <a:pt x="423082" y="454092"/>
                </a:lnTo>
                <a:lnTo>
                  <a:pt x="387171" y="479476"/>
                </a:lnTo>
                <a:lnTo>
                  <a:pt x="347086" y="498507"/>
                </a:lnTo>
                <a:lnTo>
                  <a:pt x="303554" y="510458"/>
                </a:lnTo>
                <a:lnTo>
                  <a:pt x="257301" y="514603"/>
                </a:lnTo>
                <a:lnTo>
                  <a:pt x="211049" y="510458"/>
                </a:lnTo>
                <a:lnTo>
                  <a:pt x="167517" y="498507"/>
                </a:lnTo>
                <a:lnTo>
                  <a:pt x="127432" y="479476"/>
                </a:lnTo>
                <a:lnTo>
                  <a:pt x="91521" y="454092"/>
                </a:lnTo>
                <a:lnTo>
                  <a:pt x="60511" y="423082"/>
                </a:lnTo>
                <a:lnTo>
                  <a:pt x="35127" y="387171"/>
                </a:lnTo>
                <a:lnTo>
                  <a:pt x="16096" y="347086"/>
                </a:lnTo>
                <a:lnTo>
                  <a:pt x="4145" y="303554"/>
                </a:lnTo>
                <a:lnTo>
                  <a:pt x="0" y="257301"/>
                </a:lnTo>
                <a:lnTo>
                  <a:pt x="4145" y="211049"/>
                </a:lnTo>
                <a:lnTo>
                  <a:pt x="16096" y="167517"/>
                </a:lnTo>
                <a:lnTo>
                  <a:pt x="35127" y="127432"/>
                </a:lnTo>
                <a:lnTo>
                  <a:pt x="60511" y="91521"/>
                </a:lnTo>
                <a:lnTo>
                  <a:pt x="91521" y="60511"/>
                </a:lnTo>
                <a:lnTo>
                  <a:pt x="127432" y="35127"/>
                </a:lnTo>
                <a:lnTo>
                  <a:pt x="167517" y="16096"/>
                </a:lnTo>
                <a:lnTo>
                  <a:pt x="211049" y="4145"/>
                </a:lnTo>
                <a:lnTo>
                  <a:pt x="257301" y="0"/>
                </a:lnTo>
                <a:lnTo>
                  <a:pt x="303554" y="4145"/>
                </a:lnTo>
                <a:lnTo>
                  <a:pt x="347086" y="16096"/>
                </a:lnTo>
                <a:lnTo>
                  <a:pt x="387171" y="35127"/>
                </a:lnTo>
                <a:lnTo>
                  <a:pt x="423082" y="60511"/>
                </a:lnTo>
                <a:lnTo>
                  <a:pt x="454092" y="91521"/>
                </a:lnTo>
                <a:lnTo>
                  <a:pt x="479476" y="127432"/>
                </a:lnTo>
                <a:lnTo>
                  <a:pt x="498507" y="167517"/>
                </a:lnTo>
                <a:lnTo>
                  <a:pt x="510458" y="211049"/>
                </a:lnTo>
                <a:lnTo>
                  <a:pt x="514604" y="257301"/>
                </a:lnTo>
                <a:close/>
              </a:path>
            </a:pathLst>
          </a:custGeom>
          <a:ln w="9525">
            <a:solidFill>
              <a:srgbClr val="006BB0"/>
            </a:solidFill>
          </a:ln>
        </p:spPr>
        <p:txBody>
          <a:bodyPr wrap="square" lIns="0" tIns="0" rIns="0" bIns="0" rtlCol="0"/>
          <a:lstStyle/>
          <a:p>
            <a:endParaRPr/>
          </a:p>
        </p:txBody>
      </p:sp>
      <p:sp>
        <p:nvSpPr>
          <p:cNvPr id="24" name="object 24"/>
          <p:cNvSpPr/>
          <p:nvPr/>
        </p:nvSpPr>
        <p:spPr>
          <a:xfrm>
            <a:off x="315163" y="1814322"/>
            <a:ext cx="187325" cy="57150"/>
          </a:xfrm>
          <a:custGeom>
            <a:avLst/>
            <a:gdLst/>
            <a:ahLst/>
            <a:cxnLst/>
            <a:rect l="l" t="t" r="r" b="b"/>
            <a:pathLst>
              <a:path w="187325" h="57150">
                <a:moveTo>
                  <a:pt x="187096" y="56895"/>
                </a:moveTo>
                <a:lnTo>
                  <a:pt x="138265" y="57007"/>
                </a:lnTo>
                <a:lnTo>
                  <a:pt x="90257" y="47402"/>
                </a:lnTo>
                <a:lnTo>
                  <a:pt x="43894" y="28321"/>
                </a:lnTo>
                <a:lnTo>
                  <a:pt x="0" y="0"/>
                </a:lnTo>
              </a:path>
            </a:pathLst>
          </a:custGeom>
          <a:ln w="9525">
            <a:solidFill>
              <a:srgbClr val="006BB0"/>
            </a:solidFill>
          </a:ln>
        </p:spPr>
        <p:txBody>
          <a:bodyPr wrap="square" lIns="0" tIns="0" rIns="0" bIns="0" rtlCol="0"/>
          <a:lstStyle/>
          <a:p>
            <a:endParaRPr/>
          </a:p>
        </p:txBody>
      </p:sp>
      <p:sp>
        <p:nvSpPr>
          <p:cNvPr id="25" name="object 25"/>
          <p:cNvSpPr/>
          <p:nvPr/>
        </p:nvSpPr>
        <p:spPr>
          <a:xfrm>
            <a:off x="585469" y="2494660"/>
            <a:ext cx="81915" cy="27305"/>
          </a:xfrm>
          <a:custGeom>
            <a:avLst/>
            <a:gdLst/>
            <a:ahLst/>
            <a:cxnLst/>
            <a:rect l="l" t="t" r="r" b="b"/>
            <a:pathLst>
              <a:path w="81915" h="27305">
                <a:moveTo>
                  <a:pt x="81864" y="0"/>
                </a:moveTo>
                <a:lnTo>
                  <a:pt x="61941" y="9499"/>
                </a:lnTo>
                <a:lnTo>
                  <a:pt x="41613" y="17224"/>
                </a:lnTo>
                <a:lnTo>
                  <a:pt x="20944" y="23163"/>
                </a:lnTo>
                <a:lnTo>
                  <a:pt x="0" y="27304"/>
                </a:lnTo>
              </a:path>
            </a:pathLst>
          </a:custGeom>
          <a:ln w="9525">
            <a:solidFill>
              <a:srgbClr val="006BB0"/>
            </a:solidFill>
          </a:ln>
        </p:spPr>
        <p:txBody>
          <a:bodyPr wrap="square" lIns="0" tIns="0" rIns="0" bIns="0" rtlCol="0"/>
          <a:lstStyle/>
          <a:p>
            <a:endParaRPr/>
          </a:p>
        </p:txBody>
      </p:sp>
      <p:sp>
        <p:nvSpPr>
          <p:cNvPr id="26" name="object 26"/>
          <p:cNvSpPr/>
          <p:nvPr/>
        </p:nvSpPr>
        <p:spPr>
          <a:xfrm>
            <a:off x="1323339" y="2669920"/>
            <a:ext cx="49530" cy="124460"/>
          </a:xfrm>
          <a:custGeom>
            <a:avLst/>
            <a:gdLst/>
            <a:ahLst/>
            <a:cxnLst/>
            <a:rect l="l" t="t" r="r" b="b"/>
            <a:pathLst>
              <a:path w="49530" h="124460">
                <a:moveTo>
                  <a:pt x="49275" y="124332"/>
                </a:moveTo>
                <a:lnTo>
                  <a:pt x="35111" y="94601"/>
                </a:lnTo>
                <a:lnTo>
                  <a:pt x="22161" y="63928"/>
                </a:lnTo>
                <a:lnTo>
                  <a:pt x="10449" y="32375"/>
                </a:lnTo>
                <a:lnTo>
                  <a:pt x="0" y="0"/>
                </a:lnTo>
              </a:path>
            </a:pathLst>
          </a:custGeom>
          <a:ln w="9525">
            <a:solidFill>
              <a:srgbClr val="006BB0"/>
            </a:solidFill>
          </a:ln>
        </p:spPr>
        <p:txBody>
          <a:bodyPr wrap="square" lIns="0" tIns="0" rIns="0" bIns="0" rtlCol="0"/>
          <a:lstStyle/>
          <a:p>
            <a:endParaRPr/>
          </a:p>
        </p:txBody>
      </p:sp>
      <p:sp>
        <p:nvSpPr>
          <p:cNvPr id="27" name="object 27"/>
          <p:cNvSpPr/>
          <p:nvPr/>
        </p:nvSpPr>
        <p:spPr>
          <a:xfrm>
            <a:off x="2265045" y="2484120"/>
            <a:ext cx="19685" cy="136525"/>
          </a:xfrm>
          <a:custGeom>
            <a:avLst/>
            <a:gdLst/>
            <a:ahLst/>
            <a:cxnLst/>
            <a:rect l="l" t="t" r="r" b="b"/>
            <a:pathLst>
              <a:path w="19685" h="136525">
                <a:moveTo>
                  <a:pt x="19685" y="0"/>
                </a:moveTo>
                <a:lnTo>
                  <a:pt x="16805" y="34637"/>
                </a:lnTo>
                <a:lnTo>
                  <a:pt x="12557" y="68976"/>
                </a:lnTo>
                <a:lnTo>
                  <a:pt x="6951" y="102959"/>
                </a:lnTo>
                <a:lnTo>
                  <a:pt x="0" y="136525"/>
                </a:lnTo>
              </a:path>
            </a:pathLst>
          </a:custGeom>
          <a:ln w="9525">
            <a:solidFill>
              <a:srgbClr val="006BB0"/>
            </a:solidFill>
          </a:ln>
        </p:spPr>
        <p:txBody>
          <a:bodyPr wrap="square" lIns="0" tIns="0" rIns="0" bIns="0" rtlCol="0"/>
          <a:lstStyle/>
          <a:p>
            <a:endParaRPr/>
          </a:p>
        </p:txBody>
      </p:sp>
      <p:sp>
        <p:nvSpPr>
          <p:cNvPr id="28" name="object 28"/>
          <p:cNvSpPr/>
          <p:nvPr/>
        </p:nvSpPr>
        <p:spPr>
          <a:xfrm>
            <a:off x="2676398" y="1640839"/>
            <a:ext cx="240029" cy="510540"/>
          </a:xfrm>
          <a:custGeom>
            <a:avLst/>
            <a:gdLst/>
            <a:ahLst/>
            <a:cxnLst/>
            <a:rect l="l" t="t" r="r" b="b"/>
            <a:pathLst>
              <a:path w="240030" h="510539">
                <a:moveTo>
                  <a:pt x="0" y="0"/>
                </a:moveTo>
                <a:lnTo>
                  <a:pt x="35830" y="25826"/>
                </a:lnTo>
                <a:lnTo>
                  <a:pt x="69250" y="55674"/>
                </a:lnTo>
                <a:lnTo>
                  <a:pt x="100119" y="89247"/>
                </a:lnTo>
                <a:lnTo>
                  <a:pt x="128298" y="126247"/>
                </a:lnTo>
                <a:lnTo>
                  <a:pt x="153645" y="166378"/>
                </a:lnTo>
                <a:lnTo>
                  <a:pt x="176021" y="209343"/>
                </a:lnTo>
                <a:lnTo>
                  <a:pt x="195286" y="254846"/>
                </a:lnTo>
                <a:lnTo>
                  <a:pt x="211299" y="302589"/>
                </a:lnTo>
                <a:lnTo>
                  <a:pt x="223920" y="352276"/>
                </a:lnTo>
                <a:lnTo>
                  <a:pt x="233009" y="403610"/>
                </a:lnTo>
                <a:lnTo>
                  <a:pt x="238426" y="456294"/>
                </a:lnTo>
                <a:lnTo>
                  <a:pt x="240029" y="510032"/>
                </a:lnTo>
              </a:path>
            </a:pathLst>
          </a:custGeom>
          <a:ln w="9525">
            <a:solidFill>
              <a:srgbClr val="006BB0"/>
            </a:solidFill>
          </a:ln>
        </p:spPr>
        <p:txBody>
          <a:bodyPr wrap="square" lIns="0" tIns="0" rIns="0" bIns="0" rtlCol="0"/>
          <a:lstStyle/>
          <a:p>
            <a:endParaRPr/>
          </a:p>
        </p:txBody>
      </p:sp>
      <p:sp>
        <p:nvSpPr>
          <p:cNvPr id="29" name="object 29"/>
          <p:cNvSpPr/>
          <p:nvPr/>
        </p:nvSpPr>
        <p:spPr>
          <a:xfrm>
            <a:off x="3135883" y="1097533"/>
            <a:ext cx="107314" cy="191770"/>
          </a:xfrm>
          <a:custGeom>
            <a:avLst/>
            <a:gdLst/>
            <a:ahLst/>
            <a:cxnLst/>
            <a:rect l="l" t="t" r="r" b="b"/>
            <a:pathLst>
              <a:path w="107314" h="191769">
                <a:moveTo>
                  <a:pt x="106934" y="0"/>
                </a:moveTo>
                <a:lnTo>
                  <a:pt x="86617" y="53709"/>
                </a:lnTo>
                <a:lnTo>
                  <a:pt x="61849" y="103822"/>
                </a:lnTo>
                <a:lnTo>
                  <a:pt x="32889" y="149840"/>
                </a:lnTo>
                <a:lnTo>
                  <a:pt x="0" y="191262"/>
                </a:lnTo>
              </a:path>
            </a:pathLst>
          </a:custGeom>
          <a:ln w="9525">
            <a:solidFill>
              <a:srgbClr val="006BB0"/>
            </a:solidFill>
          </a:ln>
        </p:spPr>
        <p:txBody>
          <a:bodyPr wrap="square" lIns="0" tIns="0" rIns="0" bIns="0" rtlCol="0"/>
          <a:lstStyle/>
          <a:p>
            <a:endParaRPr/>
          </a:p>
        </p:txBody>
      </p:sp>
      <p:sp>
        <p:nvSpPr>
          <p:cNvPr id="30" name="object 30"/>
          <p:cNvSpPr/>
          <p:nvPr/>
        </p:nvSpPr>
        <p:spPr>
          <a:xfrm>
            <a:off x="2986151" y="387858"/>
            <a:ext cx="5715" cy="90805"/>
          </a:xfrm>
          <a:custGeom>
            <a:avLst/>
            <a:gdLst/>
            <a:ahLst/>
            <a:cxnLst/>
            <a:rect l="l" t="t" r="r" b="b"/>
            <a:pathLst>
              <a:path w="5714" h="90804">
                <a:moveTo>
                  <a:pt x="0" y="0"/>
                </a:moveTo>
                <a:lnTo>
                  <a:pt x="2643" y="22449"/>
                </a:lnTo>
                <a:lnTo>
                  <a:pt x="4476" y="45005"/>
                </a:lnTo>
                <a:lnTo>
                  <a:pt x="5500" y="67633"/>
                </a:lnTo>
                <a:lnTo>
                  <a:pt x="5715" y="90296"/>
                </a:lnTo>
              </a:path>
            </a:pathLst>
          </a:custGeom>
          <a:ln w="9525">
            <a:solidFill>
              <a:srgbClr val="006BB0"/>
            </a:solidFill>
          </a:ln>
        </p:spPr>
        <p:txBody>
          <a:bodyPr wrap="square" lIns="0" tIns="0" rIns="0" bIns="0" rtlCol="0"/>
          <a:lstStyle/>
          <a:p>
            <a:endParaRPr/>
          </a:p>
        </p:txBody>
      </p:sp>
      <p:sp>
        <p:nvSpPr>
          <p:cNvPr id="31" name="object 31"/>
          <p:cNvSpPr/>
          <p:nvPr/>
        </p:nvSpPr>
        <p:spPr>
          <a:xfrm>
            <a:off x="2303272" y="167259"/>
            <a:ext cx="55244" cy="115570"/>
          </a:xfrm>
          <a:custGeom>
            <a:avLst/>
            <a:gdLst/>
            <a:ahLst/>
            <a:cxnLst/>
            <a:rect l="l" t="t" r="r" b="b"/>
            <a:pathLst>
              <a:path w="55244" h="115570">
                <a:moveTo>
                  <a:pt x="0" y="115189"/>
                </a:moveTo>
                <a:lnTo>
                  <a:pt x="11302" y="84510"/>
                </a:lnTo>
                <a:lnTo>
                  <a:pt x="24225" y="55022"/>
                </a:lnTo>
                <a:lnTo>
                  <a:pt x="38719" y="26820"/>
                </a:lnTo>
                <a:lnTo>
                  <a:pt x="54736" y="0"/>
                </a:lnTo>
              </a:path>
            </a:pathLst>
          </a:custGeom>
          <a:ln w="9525">
            <a:solidFill>
              <a:srgbClr val="006BB0"/>
            </a:solidFill>
          </a:ln>
        </p:spPr>
        <p:txBody>
          <a:bodyPr wrap="square" lIns="0" tIns="0" rIns="0" bIns="0" rtlCol="0"/>
          <a:lstStyle/>
          <a:p>
            <a:endParaRPr/>
          </a:p>
        </p:txBody>
      </p:sp>
      <p:sp>
        <p:nvSpPr>
          <p:cNvPr id="32" name="object 32"/>
          <p:cNvSpPr/>
          <p:nvPr/>
        </p:nvSpPr>
        <p:spPr>
          <a:xfrm>
            <a:off x="1790954" y="237997"/>
            <a:ext cx="26670" cy="99695"/>
          </a:xfrm>
          <a:custGeom>
            <a:avLst/>
            <a:gdLst/>
            <a:ahLst/>
            <a:cxnLst/>
            <a:rect l="l" t="t" r="r" b="b"/>
            <a:pathLst>
              <a:path w="26669" h="99695">
                <a:moveTo>
                  <a:pt x="0" y="99441"/>
                </a:moveTo>
                <a:lnTo>
                  <a:pt x="4879" y="73830"/>
                </a:lnTo>
                <a:lnTo>
                  <a:pt x="10937" y="48672"/>
                </a:lnTo>
                <a:lnTo>
                  <a:pt x="18162" y="24038"/>
                </a:lnTo>
                <a:lnTo>
                  <a:pt x="26543" y="0"/>
                </a:lnTo>
              </a:path>
            </a:pathLst>
          </a:custGeom>
          <a:ln w="9524">
            <a:solidFill>
              <a:srgbClr val="006BB0"/>
            </a:solidFill>
          </a:ln>
        </p:spPr>
        <p:txBody>
          <a:bodyPr wrap="square" lIns="0" tIns="0" rIns="0" bIns="0" rtlCol="0"/>
          <a:lstStyle/>
          <a:p>
            <a:endParaRPr/>
          </a:p>
        </p:txBody>
      </p:sp>
      <p:sp>
        <p:nvSpPr>
          <p:cNvPr id="33" name="object 33"/>
          <p:cNvSpPr/>
          <p:nvPr/>
        </p:nvSpPr>
        <p:spPr>
          <a:xfrm>
            <a:off x="1189659" y="371093"/>
            <a:ext cx="96520" cy="96520"/>
          </a:xfrm>
          <a:custGeom>
            <a:avLst/>
            <a:gdLst/>
            <a:ahLst/>
            <a:cxnLst/>
            <a:rect l="l" t="t" r="r" b="b"/>
            <a:pathLst>
              <a:path w="96519" h="96520">
                <a:moveTo>
                  <a:pt x="0" y="0"/>
                </a:moveTo>
                <a:lnTo>
                  <a:pt x="25634" y="21205"/>
                </a:lnTo>
                <a:lnTo>
                  <a:pt x="50218" y="44386"/>
                </a:lnTo>
                <a:lnTo>
                  <a:pt x="73684" y="69472"/>
                </a:lnTo>
                <a:lnTo>
                  <a:pt x="95961" y="96392"/>
                </a:lnTo>
              </a:path>
            </a:pathLst>
          </a:custGeom>
          <a:ln w="9525">
            <a:solidFill>
              <a:srgbClr val="006BB0"/>
            </a:solidFill>
          </a:ln>
        </p:spPr>
        <p:txBody>
          <a:bodyPr wrap="square" lIns="0" tIns="0" rIns="0" bIns="0" rtlCol="0"/>
          <a:lstStyle/>
          <a:p>
            <a:endParaRPr/>
          </a:p>
        </p:txBody>
      </p:sp>
      <p:sp>
        <p:nvSpPr>
          <p:cNvPr id="34" name="object 34"/>
          <p:cNvSpPr/>
          <p:nvPr/>
        </p:nvSpPr>
        <p:spPr>
          <a:xfrm>
            <a:off x="443699" y="1027302"/>
            <a:ext cx="17145" cy="101600"/>
          </a:xfrm>
          <a:custGeom>
            <a:avLst/>
            <a:gdLst/>
            <a:ahLst/>
            <a:cxnLst/>
            <a:rect l="l" t="t" r="r" b="b"/>
            <a:pathLst>
              <a:path w="17145" h="101600">
                <a:moveTo>
                  <a:pt x="16751" y="101346"/>
                </a:moveTo>
                <a:lnTo>
                  <a:pt x="11422" y="76348"/>
                </a:lnTo>
                <a:lnTo>
                  <a:pt x="6851" y="51101"/>
                </a:lnTo>
                <a:lnTo>
                  <a:pt x="3042" y="25640"/>
                </a:lnTo>
                <a:lnTo>
                  <a:pt x="0" y="0"/>
                </a:lnTo>
              </a:path>
            </a:pathLst>
          </a:custGeom>
          <a:ln w="9525">
            <a:solidFill>
              <a:srgbClr val="006BB0"/>
            </a:solidFill>
          </a:ln>
        </p:spPr>
        <p:txBody>
          <a:bodyPr wrap="square" lIns="0" tIns="0" rIns="0" bIns="0" rtlCol="0"/>
          <a:lstStyle/>
          <a:p>
            <a:endParaRPr/>
          </a:p>
        </p:txBody>
      </p:sp>
      <p:sp>
        <p:nvSpPr>
          <p:cNvPr id="35" name="object 35"/>
          <p:cNvSpPr txBox="1"/>
          <p:nvPr/>
        </p:nvSpPr>
        <p:spPr>
          <a:xfrm>
            <a:off x="689863" y="376174"/>
            <a:ext cx="1895475" cy="2160270"/>
          </a:xfrm>
          <a:prstGeom prst="rect">
            <a:avLst/>
          </a:prstGeom>
        </p:spPr>
        <p:txBody>
          <a:bodyPr vert="horz" wrap="square" lIns="0" tIns="13335" rIns="0" bIns="0" rtlCol="0">
            <a:spAutoFit/>
          </a:bodyPr>
          <a:lstStyle/>
          <a:p>
            <a:pPr marL="12065" marR="5080" indent="-1270" algn="ctr">
              <a:lnSpc>
                <a:spcPct val="100000"/>
              </a:lnSpc>
              <a:spcBef>
                <a:spcPts val="105"/>
              </a:spcBef>
            </a:pPr>
            <a:r>
              <a:rPr sz="2000" dirty="0">
                <a:solidFill>
                  <a:srgbClr val="FFFFFF"/>
                </a:solidFill>
                <a:latin typeface="Calibri"/>
                <a:cs typeface="Calibri"/>
              </a:rPr>
              <a:t>Which </a:t>
            </a:r>
            <a:r>
              <a:rPr sz="2000" spc="-5" dirty="0">
                <a:solidFill>
                  <a:srgbClr val="FFFFFF"/>
                </a:solidFill>
                <a:latin typeface="Calibri"/>
                <a:cs typeface="Calibri"/>
              </a:rPr>
              <a:t>heart </a:t>
            </a:r>
            <a:r>
              <a:rPr sz="2000" spc="-20" dirty="0">
                <a:solidFill>
                  <a:srgbClr val="FFFFFF"/>
                </a:solidFill>
                <a:latin typeface="Calibri"/>
                <a:cs typeface="Calibri"/>
              </a:rPr>
              <a:t>rates  </a:t>
            </a:r>
            <a:r>
              <a:rPr sz="2000" spc="-5" dirty="0">
                <a:solidFill>
                  <a:srgbClr val="FFFFFF"/>
                </a:solidFill>
                <a:latin typeface="Calibri"/>
                <a:cs typeface="Calibri"/>
              </a:rPr>
              <a:t>do </a:t>
            </a:r>
            <a:r>
              <a:rPr sz="2000" spc="-10" dirty="0">
                <a:solidFill>
                  <a:srgbClr val="FFFFFF"/>
                </a:solidFill>
                <a:latin typeface="Calibri"/>
                <a:cs typeface="Calibri"/>
              </a:rPr>
              <a:t>nurses </a:t>
            </a:r>
            <a:r>
              <a:rPr sz="2000" spc="-5" dirty="0">
                <a:solidFill>
                  <a:srgbClr val="FFFFFF"/>
                </a:solidFill>
                <a:latin typeface="Calibri"/>
                <a:cs typeface="Calibri"/>
              </a:rPr>
              <a:t>“allow”  </a:t>
            </a:r>
            <a:r>
              <a:rPr sz="2000" spc="-15" dirty="0">
                <a:solidFill>
                  <a:srgbClr val="FFFFFF"/>
                </a:solidFill>
                <a:latin typeface="Calibri"/>
                <a:cs typeface="Calibri"/>
              </a:rPr>
              <a:t>to </a:t>
            </a:r>
            <a:r>
              <a:rPr sz="2000" dirty="0">
                <a:solidFill>
                  <a:srgbClr val="FFFFFF"/>
                </a:solidFill>
                <a:latin typeface="Calibri"/>
                <a:cs typeface="Calibri"/>
              </a:rPr>
              <a:t>land as a </a:t>
            </a:r>
            <a:r>
              <a:rPr sz="2000" spc="-10" dirty="0">
                <a:solidFill>
                  <a:srgbClr val="FFFFFF"/>
                </a:solidFill>
                <a:latin typeface="Calibri"/>
                <a:cs typeface="Calibri"/>
              </a:rPr>
              <a:t>vital  </a:t>
            </a:r>
            <a:r>
              <a:rPr sz="2000" spc="-5" dirty="0">
                <a:solidFill>
                  <a:srgbClr val="FFFFFF"/>
                </a:solidFill>
                <a:latin typeface="Calibri"/>
                <a:cs typeface="Calibri"/>
              </a:rPr>
              <a:t>signs’ </a:t>
            </a:r>
            <a:r>
              <a:rPr sz="2000" dirty="0">
                <a:solidFill>
                  <a:srgbClr val="FFFFFF"/>
                </a:solidFill>
                <a:latin typeface="Calibri"/>
                <a:cs typeface="Calibri"/>
              </a:rPr>
              <a:t>“heart</a:t>
            </a:r>
            <a:r>
              <a:rPr sz="2000" spc="-60" dirty="0">
                <a:solidFill>
                  <a:srgbClr val="FFFFFF"/>
                </a:solidFill>
                <a:latin typeface="Calibri"/>
                <a:cs typeface="Calibri"/>
              </a:rPr>
              <a:t> </a:t>
            </a:r>
            <a:r>
              <a:rPr sz="2000" spc="-20" dirty="0">
                <a:solidFill>
                  <a:srgbClr val="FFFFFF"/>
                </a:solidFill>
                <a:latin typeface="Calibri"/>
                <a:cs typeface="Calibri"/>
              </a:rPr>
              <a:t>rate”  </a:t>
            </a:r>
            <a:r>
              <a:rPr sz="2000" dirty="0">
                <a:solidFill>
                  <a:srgbClr val="FFFFFF"/>
                </a:solidFill>
                <a:latin typeface="Calibri"/>
                <a:cs typeface="Calibri"/>
              </a:rPr>
              <a:t>in the </a:t>
            </a:r>
            <a:r>
              <a:rPr sz="2000" spc="-5" dirty="0">
                <a:solidFill>
                  <a:srgbClr val="FFFFFF"/>
                </a:solidFill>
                <a:latin typeface="Calibri"/>
                <a:cs typeface="Calibri"/>
              </a:rPr>
              <a:t>EHR? What  about all </a:t>
            </a:r>
            <a:r>
              <a:rPr sz="2000" dirty="0">
                <a:solidFill>
                  <a:srgbClr val="FFFFFF"/>
                </a:solidFill>
                <a:latin typeface="Calibri"/>
                <a:cs typeface="Calibri"/>
              </a:rPr>
              <a:t>the  </a:t>
            </a:r>
            <a:r>
              <a:rPr sz="2000" spc="-5" dirty="0">
                <a:solidFill>
                  <a:srgbClr val="FFFFFF"/>
                </a:solidFill>
                <a:latin typeface="Calibri"/>
                <a:cs typeface="Calibri"/>
              </a:rPr>
              <a:t>other heart</a:t>
            </a:r>
            <a:r>
              <a:rPr sz="2000" spc="-60" dirty="0">
                <a:solidFill>
                  <a:srgbClr val="FFFFFF"/>
                </a:solidFill>
                <a:latin typeface="Calibri"/>
                <a:cs typeface="Calibri"/>
              </a:rPr>
              <a:t> </a:t>
            </a:r>
            <a:r>
              <a:rPr sz="2000" spc="-15" dirty="0">
                <a:solidFill>
                  <a:srgbClr val="FFFFFF"/>
                </a:solidFill>
                <a:latin typeface="Calibri"/>
                <a:cs typeface="Calibri"/>
              </a:rPr>
              <a:t>rates?</a:t>
            </a:r>
            <a:endParaRPr sz="20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327" y="161899"/>
            <a:ext cx="5702935" cy="6248400"/>
          </a:xfrm>
          <a:custGeom>
            <a:avLst/>
            <a:gdLst/>
            <a:ahLst/>
            <a:cxnLst/>
            <a:rect l="l" t="t" r="r" b="b"/>
            <a:pathLst>
              <a:path w="5702935" h="6248400">
                <a:moveTo>
                  <a:pt x="0" y="6247891"/>
                </a:moveTo>
                <a:lnTo>
                  <a:pt x="5702935" y="6247891"/>
                </a:lnTo>
                <a:lnTo>
                  <a:pt x="5702935" y="0"/>
                </a:lnTo>
                <a:lnTo>
                  <a:pt x="0" y="0"/>
                </a:lnTo>
                <a:lnTo>
                  <a:pt x="0" y="6247891"/>
                </a:lnTo>
                <a:close/>
              </a:path>
            </a:pathLst>
          </a:custGeom>
          <a:ln w="25400">
            <a:solidFill>
              <a:srgbClr val="3B3B3A"/>
            </a:solidFill>
          </a:ln>
        </p:spPr>
        <p:txBody>
          <a:bodyPr wrap="square" lIns="0" tIns="0" rIns="0" bIns="0" rtlCol="0"/>
          <a:lstStyle/>
          <a:p>
            <a:endParaRPr/>
          </a:p>
        </p:txBody>
      </p:sp>
      <p:sp>
        <p:nvSpPr>
          <p:cNvPr id="3" name="object 3"/>
          <p:cNvSpPr txBox="1"/>
          <p:nvPr/>
        </p:nvSpPr>
        <p:spPr>
          <a:xfrm>
            <a:off x="236016" y="182702"/>
            <a:ext cx="5483860" cy="75692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3B3B3A"/>
                </a:solidFill>
                <a:latin typeface="Calibri"/>
                <a:cs typeface="Calibri"/>
              </a:rPr>
              <a:t>EHR </a:t>
            </a:r>
            <a:r>
              <a:rPr sz="1600" spc="-10" dirty="0">
                <a:solidFill>
                  <a:srgbClr val="3B3B3A"/>
                </a:solidFill>
                <a:latin typeface="Calibri"/>
                <a:cs typeface="Calibri"/>
              </a:rPr>
              <a:t>“Questions” mapped to </a:t>
            </a:r>
            <a:r>
              <a:rPr sz="1600" spc="-15" dirty="0">
                <a:solidFill>
                  <a:srgbClr val="3B3B3A"/>
                </a:solidFill>
                <a:latin typeface="Calibri"/>
                <a:cs typeface="Calibri"/>
              </a:rPr>
              <a:t>LOINC </a:t>
            </a:r>
            <a:r>
              <a:rPr sz="1600" spc="-5" dirty="0">
                <a:solidFill>
                  <a:srgbClr val="3B3B3A"/>
                </a:solidFill>
                <a:latin typeface="Calibri"/>
                <a:cs typeface="Calibri"/>
              </a:rPr>
              <a:t>8867-4 = </a:t>
            </a:r>
            <a:r>
              <a:rPr sz="1600" spc="-10" dirty="0">
                <a:solidFill>
                  <a:srgbClr val="3B3B3A"/>
                </a:solidFill>
                <a:latin typeface="Calibri"/>
                <a:cs typeface="Calibri"/>
              </a:rPr>
              <a:t>Heart</a:t>
            </a:r>
            <a:r>
              <a:rPr sz="1600" spc="135" dirty="0">
                <a:solidFill>
                  <a:srgbClr val="3B3B3A"/>
                </a:solidFill>
                <a:latin typeface="Calibri"/>
                <a:cs typeface="Calibri"/>
              </a:rPr>
              <a:t> </a:t>
            </a:r>
            <a:r>
              <a:rPr sz="1600" spc="-10" dirty="0">
                <a:solidFill>
                  <a:srgbClr val="3B3B3A"/>
                </a:solidFill>
                <a:latin typeface="Calibri"/>
                <a:cs typeface="Calibri"/>
              </a:rPr>
              <a:t>Rate</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spc="-10" dirty="0">
                <a:solidFill>
                  <a:srgbClr val="3B3B3A"/>
                </a:solidFill>
                <a:latin typeface="Calibri"/>
                <a:cs typeface="Calibri"/>
              </a:rPr>
              <a:t>Heart Rate </a:t>
            </a:r>
            <a:r>
              <a:rPr sz="1600" spc="-15" dirty="0">
                <a:solidFill>
                  <a:srgbClr val="3B3B3A"/>
                </a:solidFill>
                <a:latin typeface="Calibri"/>
                <a:cs typeface="Calibri"/>
              </a:rPr>
              <a:t>Pre </a:t>
            </a:r>
            <a:r>
              <a:rPr sz="1600" spc="-20" dirty="0">
                <a:solidFill>
                  <a:srgbClr val="3B3B3A"/>
                </a:solidFill>
                <a:latin typeface="Calibri"/>
                <a:cs typeface="Calibri"/>
              </a:rPr>
              <a:t>Transfusion </a:t>
            </a:r>
            <a:r>
              <a:rPr sz="1600" spc="-5" dirty="0">
                <a:solidFill>
                  <a:srgbClr val="3B3B3A"/>
                </a:solidFill>
                <a:latin typeface="Calibri"/>
                <a:cs typeface="Calibri"/>
              </a:rPr>
              <a:t>&amp; Heart </a:t>
            </a:r>
            <a:r>
              <a:rPr sz="1600" spc="-10" dirty="0">
                <a:solidFill>
                  <a:srgbClr val="3B3B3A"/>
                </a:solidFill>
                <a:latin typeface="Calibri"/>
                <a:cs typeface="Calibri"/>
              </a:rPr>
              <a:t>Rate </a:t>
            </a:r>
            <a:r>
              <a:rPr sz="1600" spc="-20" dirty="0">
                <a:solidFill>
                  <a:srgbClr val="3B3B3A"/>
                </a:solidFill>
                <a:latin typeface="Calibri"/>
                <a:cs typeface="Calibri"/>
              </a:rPr>
              <a:t>Post Transfusion</a:t>
            </a:r>
            <a:r>
              <a:rPr sz="1600" spc="160" dirty="0">
                <a:solidFill>
                  <a:srgbClr val="3B3B3A"/>
                </a:solidFill>
                <a:latin typeface="Calibri"/>
                <a:cs typeface="Calibri"/>
              </a:rPr>
              <a:t> </a:t>
            </a:r>
            <a:r>
              <a:rPr sz="1600" spc="-10" dirty="0">
                <a:solidFill>
                  <a:srgbClr val="3B3B3A"/>
                </a:solidFill>
                <a:latin typeface="Calibri"/>
                <a:cs typeface="Calibri"/>
              </a:rPr>
              <a:t>Reaction</a:t>
            </a:r>
            <a:endParaRPr sz="1600">
              <a:latin typeface="Calibri"/>
              <a:cs typeface="Calibri"/>
            </a:endParaRPr>
          </a:p>
        </p:txBody>
      </p:sp>
      <p:sp>
        <p:nvSpPr>
          <p:cNvPr id="4" name="object 4"/>
          <p:cNvSpPr txBox="1"/>
          <p:nvPr/>
        </p:nvSpPr>
        <p:spPr>
          <a:xfrm>
            <a:off x="236016" y="914527"/>
            <a:ext cx="4870450" cy="5391150"/>
          </a:xfrm>
          <a:prstGeom prst="rect">
            <a:avLst/>
          </a:prstGeom>
        </p:spPr>
        <p:txBody>
          <a:bodyPr vert="horz" wrap="square" lIns="0" tIns="12065" rIns="0" bIns="0" rtlCol="0">
            <a:spAutoFit/>
          </a:bodyPr>
          <a:lstStyle/>
          <a:p>
            <a:pPr marL="12700" marR="340995">
              <a:lnSpc>
                <a:spcPct val="100000"/>
              </a:lnSpc>
              <a:spcBef>
                <a:spcPts val="95"/>
              </a:spcBef>
            </a:pPr>
            <a:r>
              <a:rPr sz="1600" spc="-10" dirty="0">
                <a:solidFill>
                  <a:srgbClr val="3B3B3A"/>
                </a:solidFill>
                <a:latin typeface="Calibri"/>
                <a:cs typeface="Calibri"/>
              </a:rPr>
              <a:t>Heart Rate </a:t>
            </a:r>
            <a:r>
              <a:rPr sz="1600" spc="-15" dirty="0">
                <a:solidFill>
                  <a:srgbClr val="3B3B3A"/>
                </a:solidFill>
                <a:latin typeface="Calibri"/>
                <a:cs typeface="Calibri"/>
              </a:rPr>
              <a:t>Pre Procedure </a:t>
            </a:r>
            <a:r>
              <a:rPr sz="1600" spc="-5" dirty="0">
                <a:solidFill>
                  <a:srgbClr val="3B3B3A"/>
                </a:solidFill>
                <a:latin typeface="Calibri"/>
                <a:cs typeface="Calibri"/>
              </a:rPr>
              <a:t>&amp; Heart </a:t>
            </a:r>
            <a:r>
              <a:rPr sz="1600" spc="-10" dirty="0">
                <a:solidFill>
                  <a:srgbClr val="3B3B3A"/>
                </a:solidFill>
                <a:latin typeface="Calibri"/>
                <a:cs typeface="Calibri"/>
              </a:rPr>
              <a:t>Rate </a:t>
            </a:r>
            <a:r>
              <a:rPr sz="1600" spc="-20" dirty="0">
                <a:solidFill>
                  <a:srgbClr val="3B3B3A"/>
                </a:solidFill>
                <a:latin typeface="Calibri"/>
                <a:cs typeface="Calibri"/>
              </a:rPr>
              <a:t>Post </a:t>
            </a:r>
            <a:r>
              <a:rPr sz="1600" spc="-15" dirty="0">
                <a:solidFill>
                  <a:srgbClr val="3B3B3A"/>
                </a:solidFill>
                <a:latin typeface="Calibri"/>
                <a:cs typeface="Calibri"/>
              </a:rPr>
              <a:t>Procedure  </a:t>
            </a:r>
            <a:r>
              <a:rPr sz="1600" spc="-5" dirty="0">
                <a:solidFill>
                  <a:srgbClr val="3B3B3A"/>
                </a:solidFill>
                <a:latin typeface="Calibri"/>
                <a:cs typeface="Calibri"/>
              </a:rPr>
              <a:t>Pulse</a:t>
            </a:r>
            <a:r>
              <a:rPr sz="1600" spc="-10" dirty="0">
                <a:solidFill>
                  <a:srgbClr val="3B3B3A"/>
                </a:solidFill>
                <a:latin typeface="Calibri"/>
                <a:cs typeface="Calibri"/>
              </a:rPr>
              <a:t> Rate</a:t>
            </a:r>
            <a:endParaRPr sz="1600">
              <a:latin typeface="Calibri"/>
              <a:cs typeface="Calibri"/>
            </a:endParaRPr>
          </a:p>
          <a:p>
            <a:pPr marL="12700">
              <a:lnSpc>
                <a:spcPct val="100000"/>
              </a:lnSpc>
            </a:pPr>
            <a:r>
              <a:rPr sz="1600" spc="-5" dirty="0">
                <a:solidFill>
                  <a:srgbClr val="3B3B3A"/>
                </a:solidFill>
                <a:latin typeface="Calibri"/>
                <a:cs typeface="Calibri"/>
              </a:rPr>
              <a:t>Pulse</a:t>
            </a:r>
            <a:endParaRPr sz="1600">
              <a:latin typeface="Calibri"/>
              <a:cs typeface="Calibri"/>
            </a:endParaRPr>
          </a:p>
          <a:p>
            <a:pPr marL="12700">
              <a:lnSpc>
                <a:spcPct val="100000"/>
              </a:lnSpc>
            </a:pPr>
            <a:r>
              <a:rPr sz="1600" spc="-5" dirty="0">
                <a:solidFill>
                  <a:srgbClr val="3B3B3A"/>
                </a:solidFill>
                <a:latin typeface="Calibri"/>
                <a:cs typeface="Calibri"/>
              </a:rPr>
              <a:t>Pulse </a:t>
            </a:r>
            <a:r>
              <a:rPr sz="1600" spc="-10" dirty="0">
                <a:solidFill>
                  <a:srgbClr val="3B3B3A"/>
                </a:solidFill>
                <a:latin typeface="Calibri"/>
                <a:cs typeface="Calibri"/>
              </a:rPr>
              <a:t>Rate </a:t>
            </a:r>
            <a:r>
              <a:rPr sz="1600" spc="-15" dirty="0">
                <a:solidFill>
                  <a:srgbClr val="3B3B3A"/>
                </a:solidFill>
                <a:latin typeface="Calibri"/>
                <a:cs typeface="Calibri"/>
              </a:rPr>
              <a:t>Pretreatment RT </a:t>
            </a:r>
            <a:r>
              <a:rPr sz="1600" spc="-5" dirty="0">
                <a:solidFill>
                  <a:srgbClr val="3B3B3A"/>
                </a:solidFill>
                <a:latin typeface="Calibri"/>
                <a:cs typeface="Calibri"/>
              </a:rPr>
              <a:t>&amp; Pulse </a:t>
            </a:r>
            <a:r>
              <a:rPr sz="1600" spc="-10" dirty="0">
                <a:solidFill>
                  <a:srgbClr val="3B3B3A"/>
                </a:solidFill>
                <a:latin typeface="Calibri"/>
                <a:cs typeface="Calibri"/>
              </a:rPr>
              <a:t>Rate </a:t>
            </a:r>
            <a:r>
              <a:rPr sz="1600" spc="-15" dirty="0">
                <a:solidFill>
                  <a:srgbClr val="3B3B3A"/>
                </a:solidFill>
                <a:latin typeface="Calibri"/>
                <a:cs typeface="Calibri"/>
              </a:rPr>
              <a:t>Posttreatment</a:t>
            </a:r>
            <a:r>
              <a:rPr sz="1600" spc="150" dirty="0">
                <a:solidFill>
                  <a:srgbClr val="3B3B3A"/>
                </a:solidFill>
                <a:latin typeface="Calibri"/>
                <a:cs typeface="Calibri"/>
              </a:rPr>
              <a:t> </a:t>
            </a:r>
            <a:r>
              <a:rPr sz="1600" spc="-15" dirty="0">
                <a:solidFill>
                  <a:srgbClr val="3B3B3A"/>
                </a:solidFill>
                <a:latin typeface="Calibri"/>
                <a:cs typeface="Calibri"/>
              </a:rPr>
              <a:t>RT</a:t>
            </a:r>
            <a:endParaRPr sz="1600">
              <a:latin typeface="Calibri"/>
              <a:cs typeface="Calibri"/>
            </a:endParaRPr>
          </a:p>
          <a:p>
            <a:pPr marL="12700" marR="2164080">
              <a:lnSpc>
                <a:spcPct val="100000"/>
              </a:lnSpc>
            </a:pPr>
            <a:r>
              <a:rPr sz="1600" spc="-15" dirty="0">
                <a:solidFill>
                  <a:srgbClr val="3B3B3A"/>
                </a:solidFill>
                <a:latin typeface="Calibri"/>
                <a:cs typeface="Calibri"/>
              </a:rPr>
              <a:t>Croup </a:t>
            </a:r>
            <a:r>
              <a:rPr sz="1600" spc="-5" dirty="0">
                <a:solidFill>
                  <a:srgbClr val="3B3B3A"/>
                </a:solidFill>
                <a:latin typeface="Calibri"/>
                <a:cs typeface="Calibri"/>
              </a:rPr>
              <a:t>Pulse </a:t>
            </a:r>
            <a:r>
              <a:rPr sz="1600" spc="-10" dirty="0">
                <a:solidFill>
                  <a:srgbClr val="3B3B3A"/>
                </a:solidFill>
                <a:latin typeface="Calibri"/>
                <a:cs typeface="Calibri"/>
              </a:rPr>
              <a:t>Rate (beats/minute)  Heart Rate </a:t>
            </a:r>
            <a:r>
              <a:rPr sz="1600" spc="-5" dirty="0">
                <a:solidFill>
                  <a:srgbClr val="3B3B3A"/>
                </a:solidFill>
                <a:latin typeface="Calibri"/>
                <a:cs typeface="Calibri"/>
              </a:rPr>
              <a:t>–</a:t>
            </a:r>
            <a:r>
              <a:rPr sz="1600" spc="35" dirty="0">
                <a:solidFill>
                  <a:srgbClr val="3B3B3A"/>
                </a:solidFill>
                <a:latin typeface="Calibri"/>
                <a:cs typeface="Calibri"/>
              </a:rPr>
              <a:t> </a:t>
            </a:r>
            <a:r>
              <a:rPr sz="1600" spc="-10" dirty="0">
                <a:solidFill>
                  <a:srgbClr val="3B3B3A"/>
                </a:solidFill>
                <a:latin typeface="Calibri"/>
                <a:cs typeface="Calibri"/>
              </a:rPr>
              <a:t>Anesthesia</a:t>
            </a:r>
            <a:endParaRPr sz="1600">
              <a:latin typeface="Calibri"/>
              <a:cs typeface="Calibri"/>
            </a:endParaRPr>
          </a:p>
          <a:p>
            <a:pPr marL="12700" marR="3036570">
              <a:lnSpc>
                <a:spcPct val="100000"/>
              </a:lnSpc>
            </a:pPr>
            <a:r>
              <a:rPr sz="1600" spc="-10" dirty="0">
                <a:solidFill>
                  <a:srgbClr val="3B3B3A"/>
                </a:solidFill>
                <a:latin typeface="Calibri"/>
                <a:cs typeface="Calibri"/>
              </a:rPr>
              <a:t>Heart Rate </a:t>
            </a:r>
            <a:r>
              <a:rPr sz="1600" spc="-5" dirty="0">
                <a:solidFill>
                  <a:srgbClr val="3B3B3A"/>
                </a:solidFill>
                <a:latin typeface="Calibri"/>
                <a:cs typeface="Calibri"/>
              </a:rPr>
              <a:t>- </a:t>
            </a:r>
            <a:r>
              <a:rPr sz="1600" spc="-10" dirty="0">
                <a:solidFill>
                  <a:srgbClr val="3B3B3A"/>
                </a:solidFill>
                <a:latin typeface="Calibri"/>
                <a:cs typeface="Calibri"/>
              </a:rPr>
              <a:t>Surgery  Heart Rate</a:t>
            </a:r>
            <a:r>
              <a:rPr sz="1600" spc="-20" dirty="0">
                <a:solidFill>
                  <a:srgbClr val="3B3B3A"/>
                </a:solidFill>
                <a:latin typeface="Calibri"/>
                <a:cs typeface="Calibri"/>
              </a:rPr>
              <a:t> </a:t>
            </a:r>
            <a:r>
              <a:rPr sz="1600" spc="-10" dirty="0">
                <a:solidFill>
                  <a:srgbClr val="3B3B3A"/>
                </a:solidFill>
                <a:latin typeface="Calibri"/>
                <a:cs typeface="Calibri"/>
              </a:rPr>
              <a:t>Monitored</a:t>
            </a:r>
            <a:endParaRPr sz="1600">
              <a:latin typeface="Calibri"/>
              <a:cs typeface="Calibri"/>
            </a:endParaRPr>
          </a:p>
          <a:p>
            <a:pPr marL="12700" marR="2282190">
              <a:lnSpc>
                <a:spcPct val="100000"/>
              </a:lnSpc>
            </a:pPr>
            <a:r>
              <a:rPr sz="1600" spc="-10" dirty="0">
                <a:solidFill>
                  <a:srgbClr val="3B3B3A"/>
                </a:solidFill>
                <a:latin typeface="Calibri"/>
                <a:cs typeface="Calibri"/>
              </a:rPr>
              <a:t>Heart Rate Monitored, Cuff  Heart Rate-Remote </a:t>
            </a:r>
            <a:r>
              <a:rPr sz="1600" spc="-5" dirty="0">
                <a:solidFill>
                  <a:srgbClr val="3B3B3A"/>
                </a:solidFill>
                <a:latin typeface="Calibri"/>
                <a:cs typeface="Calibri"/>
              </a:rPr>
              <a:t>Monitoring  </a:t>
            </a:r>
            <a:r>
              <a:rPr sz="1600" spc="-10" dirty="0">
                <a:solidFill>
                  <a:srgbClr val="3B3B3A"/>
                </a:solidFill>
                <a:latin typeface="Calibri"/>
                <a:cs typeface="Calibri"/>
              </a:rPr>
              <a:t>Heart Rate,</a:t>
            </a:r>
            <a:r>
              <a:rPr sz="1600" spc="10" dirty="0">
                <a:solidFill>
                  <a:srgbClr val="3B3B3A"/>
                </a:solidFill>
                <a:latin typeface="Calibri"/>
                <a:cs typeface="Calibri"/>
              </a:rPr>
              <a:t> </a:t>
            </a:r>
            <a:r>
              <a:rPr sz="1600" spc="-5" dirty="0">
                <a:solidFill>
                  <a:srgbClr val="3B3B3A"/>
                </a:solidFill>
                <a:latin typeface="Calibri"/>
                <a:cs typeface="Calibri"/>
              </a:rPr>
              <a:t>Apnea</a:t>
            </a:r>
            <a:endParaRPr sz="1600">
              <a:latin typeface="Calibri"/>
              <a:cs typeface="Calibri"/>
            </a:endParaRPr>
          </a:p>
          <a:p>
            <a:pPr marL="12700" marR="3067050">
              <a:lnSpc>
                <a:spcPct val="100000"/>
              </a:lnSpc>
              <a:spcBef>
                <a:spcPts val="5"/>
              </a:spcBef>
            </a:pPr>
            <a:r>
              <a:rPr sz="1600" spc="-10" dirty="0">
                <a:solidFill>
                  <a:srgbClr val="3B3B3A"/>
                </a:solidFill>
                <a:latin typeface="Calibri"/>
                <a:cs typeface="Calibri"/>
              </a:rPr>
              <a:t>Heart Rate </a:t>
            </a:r>
            <a:r>
              <a:rPr sz="1600" spc="-5" dirty="0">
                <a:solidFill>
                  <a:srgbClr val="3B3B3A"/>
                </a:solidFill>
                <a:latin typeface="Calibri"/>
                <a:cs typeface="Calibri"/>
              </a:rPr>
              <a:t>– Pulse </a:t>
            </a:r>
            <a:r>
              <a:rPr sz="1600" spc="-10" dirty="0">
                <a:solidFill>
                  <a:srgbClr val="3B3B3A"/>
                </a:solidFill>
                <a:latin typeface="Calibri"/>
                <a:cs typeface="Calibri"/>
              </a:rPr>
              <a:t>Ox  Heart</a:t>
            </a:r>
            <a:r>
              <a:rPr sz="1600" spc="0" dirty="0">
                <a:solidFill>
                  <a:srgbClr val="3B3B3A"/>
                </a:solidFill>
                <a:latin typeface="Calibri"/>
                <a:cs typeface="Calibri"/>
              </a:rPr>
              <a:t> </a:t>
            </a:r>
            <a:r>
              <a:rPr sz="1600" spc="-10" dirty="0">
                <a:solidFill>
                  <a:srgbClr val="3B3B3A"/>
                </a:solidFill>
                <a:latin typeface="Calibri"/>
                <a:cs typeface="Calibri"/>
              </a:rPr>
              <a:t>Rate</a:t>
            </a:r>
            <a:endParaRPr sz="1600">
              <a:latin typeface="Calibri"/>
              <a:cs typeface="Calibri"/>
            </a:endParaRPr>
          </a:p>
          <a:p>
            <a:pPr marL="12700">
              <a:lnSpc>
                <a:spcPct val="100000"/>
              </a:lnSpc>
            </a:pPr>
            <a:r>
              <a:rPr sz="1600" spc="-5" dirty="0">
                <a:solidFill>
                  <a:srgbClr val="3B3B3A"/>
                </a:solidFill>
                <a:latin typeface="Calibri"/>
                <a:cs typeface="Calibri"/>
              </a:rPr>
              <a:t>ED </a:t>
            </a:r>
            <a:r>
              <a:rPr sz="1600" spc="-10" dirty="0">
                <a:solidFill>
                  <a:srgbClr val="3B3B3A"/>
                </a:solidFill>
                <a:latin typeface="Calibri"/>
                <a:cs typeface="Calibri"/>
              </a:rPr>
              <a:t>Heart/Pulse</a:t>
            </a:r>
            <a:r>
              <a:rPr sz="1600" spc="10" dirty="0">
                <a:solidFill>
                  <a:srgbClr val="3B3B3A"/>
                </a:solidFill>
                <a:latin typeface="Calibri"/>
                <a:cs typeface="Calibri"/>
              </a:rPr>
              <a:t> </a:t>
            </a:r>
            <a:r>
              <a:rPr sz="1600" spc="-10" dirty="0">
                <a:solidFill>
                  <a:srgbClr val="3B3B3A"/>
                </a:solidFill>
                <a:latin typeface="Calibri"/>
                <a:cs typeface="Calibri"/>
              </a:rPr>
              <a:t>Rate</a:t>
            </a:r>
            <a:endParaRPr sz="1600">
              <a:latin typeface="Calibri"/>
              <a:cs typeface="Calibri"/>
            </a:endParaRPr>
          </a:p>
          <a:p>
            <a:pPr marL="12700">
              <a:lnSpc>
                <a:spcPct val="100000"/>
              </a:lnSpc>
            </a:pPr>
            <a:r>
              <a:rPr sz="1600" spc="-10" dirty="0">
                <a:solidFill>
                  <a:srgbClr val="3B3B3A"/>
                </a:solidFill>
                <a:latin typeface="Calibri"/>
                <a:cs typeface="Calibri"/>
              </a:rPr>
              <a:t>Heart Rate </a:t>
            </a:r>
            <a:r>
              <a:rPr sz="1600" spc="-5" dirty="0">
                <a:solidFill>
                  <a:srgbClr val="3B3B3A"/>
                </a:solidFill>
                <a:latin typeface="Calibri"/>
                <a:cs typeface="Calibri"/>
              </a:rPr>
              <a:t>ABD </a:t>
            </a:r>
            <a:r>
              <a:rPr sz="1600" spc="-10" dirty="0">
                <a:solidFill>
                  <a:srgbClr val="3B3B3A"/>
                </a:solidFill>
                <a:latin typeface="Calibri"/>
                <a:cs typeface="Calibri"/>
              </a:rPr>
              <a:t>(Apnea/Bradycardia/Desat</a:t>
            </a:r>
            <a:r>
              <a:rPr sz="1600" spc="75" dirty="0">
                <a:solidFill>
                  <a:srgbClr val="3B3B3A"/>
                </a:solidFill>
                <a:latin typeface="Calibri"/>
                <a:cs typeface="Calibri"/>
              </a:rPr>
              <a:t> </a:t>
            </a:r>
            <a:r>
              <a:rPr sz="1600" spc="-10" dirty="0">
                <a:solidFill>
                  <a:srgbClr val="3B3B3A"/>
                </a:solidFill>
                <a:latin typeface="Calibri"/>
                <a:cs typeface="Calibri"/>
              </a:rPr>
              <a:t>Episodes)</a:t>
            </a:r>
            <a:endParaRPr sz="1600">
              <a:latin typeface="Calibri"/>
              <a:cs typeface="Calibri"/>
            </a:endParaRPr>
          </a:p>
          <a:p>
            <a:pPr marL="12700" marR="3461385">
              <a:lnSpc>
                <a:spcPct val="100000"/>
              </a:lnSpc>
            </a:pPr>
            <a:r>
              <a:rPr sz="1600" spc="-10" dirty="0">
                <a:solidFill>
                  <a:srgbClr val="3B3B3A"/>
                </a:solidFill>
                <a:latin typeface="Calibri"/>
                <a:cs typeface="Calibri"/>
              </a:rPr>
              <a:t>Rate </a:t>
            </a:r>
            <a:r>
              <a:rPr sz="1600" spc="-5" dirty="0">
                <a:solidFill>
                  <a:srgbClr val="3B3B3A"/>
                </a:solidFill>
                <a:latin typeface="Calibri"/>
                <a:cs typeface="Calibri"/>
              </a:rPr>
              <a:t>(BPM)  </a:t>
            </a:r>
            <a:r>
              <a:rPr sz="1600" spc="-30" dirty="0">
                <a:solidFill>
                  <a:srgbClr val="3B3B3A"/>
                </a:solidFill>
                <a:latin typeface="Calibri"/>
                <a:cs typeface="Calibri"/>
              </a:rPr>
              <a:t>RVAD </a:t>
            </a:r>
            <a:r>
              <a:rPr sz="1600" spc="-10" dirty="0">
                <a:solidFill>
                  <a:srgbClr val="3B3B3A"/>
                </a:solidFill>
                <a:latin typeface="Calibri"/>
                <a:cs typeface="Calibri"/>
              </a:rPr>
              <a:t>Heart Rate  </a:t>
            </a:r>
            <a:r>
              <a:rPr sz="1600" spc="-55" dirty="0">
                <a:solidFill>
                  <a:srgbClr val="3B3B3A"/>
                </a:solidFill>
                <a:latin typeface="Calibri"/>
                <a:cs typeface="Calibri"/>
              </a:rPr>
              <a:t>LVAD </a:t>
            </a:r>
            <a:r>
              <a:rPr sz="1600" spc="-10" dirty="0">
                <a:solidFill>
                  <a:srgbClr val="3B3B3A"/>
                </a:solidFill>
                <a:latin typeface="Calibri"/>
                <a:cs typeface="Calibri"/>
              </a:rPr>
              <a:t>Heart Rate  Heart</a:t>
            </a:r>
            <a:r>
              <a:rPr sz="1600" spc="-5" dirty="0">
                <a:solidFill>
                  <a:srgbClr val="3B3B3A"/>
                </a:solidFill>
                <a:latin typeface="Calibri"/>
                <a:cs typeface="Calibri"/>
              </a:rPr>
              <a:t> </a:t>
            </a:r>
            <a:r>
              <a:rPr sz="1600" spc="-20" dirty="0">
                <a:solidFill>
                  <a:srgbClr val="3B3B3A"/>
                </a:solidFill>
                <a:latin typeface="Calibri"/>
                <a:cs typeface="Calibri"/>
              </a:rPr>
              <a:t>Rate-VAD</a:t>
            </a:r>
            <a:endParaRPr sz="1600">
              <a:latin typeface="Calibri"/>
              <a:cs typeface="Calibri"/>
            </a:endParaRPr>
          </a:p>
          <a:p>
            <a:pPr marL="12700">
              <a:lnSpc>
                <a:spcPct val="100000"/>
              </a:lnSpc>
            </a:pPr>
            <a:r>
              <a:rPr sz="1600" spc="-5" dirty="0">
                <a:solidFill>
                  <a:srgbClr val="3B3B3A"/>
                </a:solidFill>
                <a:latin typeface="Calibri"/>
                <a:cs typeface="Calibri"/>
              </a:rPr>
              <a:t>Dialysis Pulse</a:t>
            </a:r>
            <a:r>
              <a:rPr sz="1600" spc="-35" dirty="0">
                <a:solidFill>
                  <a:srgbClr val="3B3B3A"/>
                </a:solidFill>
                <a:latin typeface="Calibri"/>
                <a:cs typeface="Calibri"/>
              </a:rPr>
              <a:t> </a:t>
            </a:r>
            <a:r>
              <a:rPr sz="1600" spc="-10" dirty="0">
                <a:solidFill>
                  <a:srgbClr val="3B3B3A"/>
                </a:solidFill>
                <a:latin typeface="Calibri"/>
                <a:cs typeface="Calibri"/>
              </a:rPr>
              <a:t>Rate</a:t>
            </a:r>
            <a:endParaRPr sz="1600">
              <a:latin typeface="Calibri"/>
              <a:cs typeface="Calibri"/>
            </a:endParaRPr>
          </a:p>
          <a:p>
            <a:pPr marL="12700">
              <a:lnSpc>
                <a:spcPct val="100000"/>
              </a:lnSpc>
            </a:pPr>
            <a:r>
              <a:rPr sz="1600" spc="-10" dirty="0">
                <a:solidFill>
                  <a:srgbClr val="3B3B3A"/>
                </a:solidFill>
                <a:latin typeface="Calibri"/>
                <a:cs typeface="Calibri"/>
              </a:rPr>
              <a:t>RC Pretrial Heart Rate </a:t>
            </a:r>
            <a:r>
              <a:rPr sz="1600" spc="-5" dirty="0">
                <a:solidFill>
                  <a:srgbClr val="3B3B3A"/>
                </a:solidFill>
                <a:latin typeface="Calibri"/>
                <a:cs typeface="Calibri"/>
              </a:rPr>
              <a:t>&amp; </a:t>
            </a:r>
            <a:r>
              <a:rPr sz="1600" spc="-15" dirty="0">
                <a:solidFill>
                  <a:srgbClr val="3B3B3A"/>
                </a:solidFill>
                <a:latin typeface="Calibri"/>
                <a:cs typeface="Calibri"/>
              </a:rPr>
              <a:t>RC Posttrial </a:t>
            </a:r>
            <a:r>
              <a:rPr sz="1600" spc="-10" dirty="0">
                <a:solidFill>
                  <a:srgbClr val="3B3B3A"/>
                </a:solidFill>
                <a:latin typeface="Calibri"/>
                <a:cs typeface="Calibri"/>
              </a:rPr>
              <a:t>Heart</a:t>
            </a:r>
            <a:r>
              <a:rPr sz="1600" spc="150" dirty="0">
                <a:solidFill>
                  <a:srgbClr val="3B3B3A"/>
                </a:solidFill>
                <a:latin typeface="Calibri"/>
                <a:cs typeface="Calibri"/>
              </a:rPr>
              <a:t> </a:t>
            </a:r>
            <a:r>
              <a:rPr sz="1600" spc="-10" dirty="0">
                <a:solidFill>
                  <a:srgbClr val="3B3B3A"/>
                </a:solidFill>
                <a:latin typeface="Calibri"/>
                <a:cs typeface="Calibri"/>
              </a:rPr>
              <a:t>Rate</a:t>
            </a:r>
            <a:endParaRPr sz="1600">
              <a:latin typeface="Calibri"/>
              <a:cs typeface="Calibri"/>
            </a:endParaRPr>
          </a:p>
          <a:p>
            <a:pPr marL="12700">
              <a:lnSpc>
                <a:spcPct val="100000"/>
              </a:lnSpc>
              <a:spcBef>
                <a:spcPts val="5"/>
              </a:spcBef>
            </a:pPr>
            <a:r>
              <a:rPr sz="1600" spc="-15" dirty="0">
                <a:solidFill>
                  <a:srgbClr val="3B3B3A"/>
                </a:solidFill>
                <a:latin typeface="Calibri"/>
                <a:cs typeface="Calibri"/>
              </a:rPr>
              <a:t>Pre </a:t>
            </a:r>
            <a:r>
              <a:rPr sz="1600" spc="-5" dirty="0">
                <a:solidFill>
                  <a:srgbClr val="3B3B3A"/>
                </a:solidFill>
                <a:latin typeface="Calibri"/>
                <a:cs typeface="Calibri"/>
              </a:rPr>
              <a:t>Capping </a:t>
            </a:r>
            <a:r>
              <a:rPr sz="1600" spc="-10" dirty="0">
                <a:solidFill>
                  <a:srgbClr val="3B3B3A"/>
                </a:solidFill>
                <a:latin typeface="Calibri"/>
                <a:cs typeface="Calibri"/>
              </a:rPr>
              <a:t>Heart Rate </a:t>
            </a:r>
            <a:r>
              <a:rPr sz="1600" spc="-5" dirty="0">
                <a:solidFill>
                  <a:srgbClr val="3B3B3A"/>
                </a:solidFill>
                <a:latin typeface="Calibri"/>
                <a:cs typeface="Calibri"/>
              </a:rPr>
              <a:t>&amp; </a:t>
            </a:r>
            <a:r>
              <a:rPr sz="1600" spc="-20" dirty="0">
                <a:solidFill>
                  <a:srgbClr val="3B3B3A"/>
                </a:solidFill>
                <a:latin typeface="Calibri"/>
                <a:cs typeface="Calibri"/>
              </a:rPr>
              <a:t>Post </a:t>
            </a:r>
            <a:r>
              <a:rPr sz="1600" spc="-5" dirty="0">
                <a:solidFill>
                  <a:srgbClr val="3B3B3A"/>
                </a:solidFill>
                <a:latin typeface="Calibri"/>
                <a:cs typeface="Calibri"/>
              </a:rPr>
              <a:t>Capping </a:t>
            </a:r>
            <a:r>
              <a:rPr sz="1600" spc="-10" dirty="0">
                <a:solidFill>
                  <a:srgbClr val="3B3B3A"/>
                </a:solidFill>
                <a:latin typeface="Calibri"/>
                <a:cs typeface="Calibri"/>
              </a:rPr>
              <a:t>Heart</a:t>
            </a:r>
            <a:r>
              <a:rPr sz="1600" spc="55" dirty="0">
                <a:solidFill>
                  <a:srgbClr val="3B3B3A"/>
                </a:solidFill>
                <a:latin typeface="Calibri"/>
                <a:cs typeface="Calibri"/>
              </a:rPr>
              <a:t> </a:t>
            </a:r>
            <a:r>
              <a:rPr sz="1600" spc="-10" dirty="0">
                <a:solidFill>
                  <a:srgbClr val="3B3B3A"/>
                </a:solidFill>
                <a:latin typeface="Calibri"/>
                <a:cs typeface="Calibri"/>
              </a:rPr>
              <a:t>Rate</a:t>
            </a:r>
            <a:endParaRPr sz="1600">
              <a:latin typeface="Calibri"/>
              <a:cs typeface="Calibri"/>
            </a:endParaRPr>
          </a:p>
        </p:txBody>
      </p:sp>
      <p:sp>
        <p:nvSpPr>
          <p:cNvPr id="5" name="object 5"/>
          <p:cNvSpPr/>
          <p:nvPr/>
        </p:nvSpPr>
        <p:spPr>
          <a:xfrm>
            <a:off x="5116067" y="876298"/>
            <a:ext cx="3994403" cy="59817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5164835" y="864107"/>
            <a:ext cx="3979164" cy="599389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5177154" y="917955"/>
            <a:ext cx="3871595" cy="5940425"/>
          </a:xfrm>
          <a:custGeom>
            <a:avLst/>
            <a:gdLst/>
            <a:ahLst/>
            <a:cxnLst/>
            <a:rect l="l" t="t" r="r" b="b"/>
            <a:pathLst>
              <a:path w="3871595" h="5940425">
                <a:moveTo>
                  <a:pt x="0" y="5940044"/>
                </a:moveTo>
                <a:lnTo>
                  <a:pt x="3871595" y="5940044"/>
                </a:lnTo>
                <a:lnTo>
                  <a:pt x="3871595" y="0"/>
                </a:lnTo>
                <a:lnTo>
                  <a:pt x="0" y="0"/>
                </a:lnTo>
                <a:lnTo>
                  <a:pt x="0" y="5940044"/>
                </a:lnTo>
                <a:close/>
              </a:path>
            </a:pathLst>
          </a:custGeom>
          <a:solidFill>
            <a:srgbClr val="046CB0"/>
          </a:solidFill>
        </p:spPr>
        <p:txBody>
          <a:bodyPr wrap="square" lIns="0" tIns="0" rIns="0" bIns="0" rtlCol="0"/>
          <a:lstStyle/>
          <a:p>
            <a:endParaRPr/>
          </a:p>
        </p:txBody>
      </p:sp>
      <p:sp>
        <p:nvSpPr>
          <p:cNvPr id="8" name="object 8"/>
          <p:cNvSpPr/>
          <p:nvPr/>
        </p:nvSpPr>
        <p:spPr>
          <a:xfrm>
            <a:off x="5177154" y="917955"/>
            <a:ext cx="3871595" cy="5940425"/>
          </a:xfrm>
          <a:custGeom>
            <a:avLst/>
            <a:gdLst/>
            <a:ahLst/>
            <a:cxnLst/>
            <a:rect l="l" t="t" r="r" b="b"/>
            <a:pathLst>
              <a:path w="3871595" h="5940425">
                <a:moveTo>
                  <a:pt x="0" y="5940044"/>
                </a:moveTo>
                <a:lnTo>
                  <a:pt x="3871595" y="5940044"/>
                </a:lnTo>
                <a:lnTo>
                  <a:pt x="3871595" y="0"/>
                </a:lnTo>
                <a:lnTo>
                  <a:pt x="0" y="0"/>
                </a:lnTo>
                <a:lnTo>
                  <a:pt x="0" y="5940044"/>
                </a:lnTo>
                <a:close/>
              </a:path>
            </a:pathLst>
          </a:custGeom>
          <a:ln w="38100">
            <a:solidFill>
              <a:srgbClr val="FFFFFF"/>
            </a:solidFill>
          </a:ln>
        </p:spPr>
        <p:txBody>
          <a:bodyPr wrap="square" lIns="0" tIns="0" rIns="0" bIns="0" rtlCol="0"/>
          <a:lstStyle/>
          <a:p>
            <a:endParaRPr/>
          </a:p>
        </p:txBody>
      </p:sp>
      <p:sp>
        <p:nvSpPr>
          <p:cNvPr id="9" name="object 9"/>
          <p:cNvSpPr txBox="1"/>
          <p:nvPr/>
        </p:nvSpPr>
        <p:spPr>
          <a:xfrm>
            <a:off x="5348096" y="934338"/>
            <a:ext cx="3545204" cy="941069"/>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FFFFFF"/>
                </a:solidFill>
                <a:latin typeface="Calibri"/>
                <a:cs typeface="Calibri"/>
              </a:rPr>
              <a:t>When an </a:t>
            </a:r>
            <a:r>
              <a:rPr sz="2000" spc="-20" dirty="0">
                <a:solidFill>
                  <a:srgbClr val="FFFFFF"/>
                </a:solidFill>
                <a:latin typeface="Calibri"/>
                <a:cs typeface="Calibri"/>
              </a:rPr>
              <a:t>exact </a:t>
            </a:r>
            <a:r>
              <a:rPr sz="2000" dirty="0">
                <a:solidFill>
                  <a:srgbClr val="FFFFFF"/>
                </a:solidFill>
                <a:latin typeface="Calibri"/>
                <a:cs typeface="Calibri"/>
              </a:rPr>
              <a:t>code </a:t>
            </a:r>
            <a:r>
              <a:rPr sz="2000" spc="-5" dirty="0">
                <a:solidFill>
                  <a:srgbClr val="FFFFFF"/>
                </a:solidFill>
                <a:latin typeface="Calibri"/>
                <a:cs typeface="Calibri"/>
              </a:rPr>
              <a:t>doesn’t </a:t>
            </a:r>
            <a:r>
              <a:rPr sz="2000" spc="-15" dirty="0">
                <a:solidFill>
                  <a:srgbClr val="FFFFFF"/>
                </a:solidFill>
                <a:latin typeface="Calibri"/>
                <a:cs typeface="Calibri"/>
              </a:rPr>
              <a:t>exist,  </a:t>
            </a:r>
            <a:r>
              <a:rPr sz="2000" dirty="0">
                <a:solidFill>
                  <a:srgbClr val="FFFFFF"/>
                </a:solidFill>
                <a:latin typeface="Calibri"/>
                <a:cs typeface="Calibri"/>
              </a:rPr>
              <a:t>the </a:t>
            </a:r>
            <a:r>
              <a:rPr sz="2000" spc="-5" dirty="0">
                <a:solidFill>
                  <a:srgbClr val="FFFFFF"/>
                </a:solidFill>
                <a:latin typeface="Calibri"/>
                <a:cs typeface="Calibri"/>
              </a:rPr>
              <a:t>acceptable practice </a:t>
            </a:r>
            <a:r>
              <a:rPr sz="2000" dirty="0">
                <a:solidFill>
                  <a:srgbClr val="FFFFFF"/>
                </a:solidFill>
                <a:latin typeface="Calibri"/>
                <a:cs typeface="Calibri"/>
              </a:rPr>
              <a:t>is </a:t>
            </a:r>
            <a:r>
              <a:rPr sz="2000" spc="-10" dirty="0">
                <a:solidFill>
                  <a:srgbClr val="FFFFFF"/>
                </a:solidFill>
                <a:latin typeface="Calibri"/>
                <a:cs typeface="Calibri"/>
              </a:rPr>
              <a:t>to </a:t>
            </a:r>
            <a:r>
              <a:rPr sz="2000" dirty="0">
                <a:solidFill>
                  <a:srgbClr val="FFFFFF"/>
                </a:solidFill>
                <a:latin typeface="Calibri"/>
                <a:cs typeface="Calibri"/>
              </a:rPr>
              <a:t>map  </a:t>
            </a:r>
            <a:r>
              <a:rPr sz="2000" spc="-15" dirty="0">
                <a:solidFill>
                  <a:srgbClr val="FFFFFF"/>
                </a:solidFill>
                <a:latin typeface="Calibri"/>
                <a:cs typeface="Calibri"/>
              </a:rPr>
              <a:t>to </a:t>
            </a:r>
            <a:r>
              <a:rPr sz="2000" dirty="0">
                <a:solidFill>
                  <a:srgbClr val="FFFFFF"/>
                </a:solidFill>
                <a:latin typeface="Calibri"/>
                <a:cs typeface="Calibri"/>
              </a:rPr>
              <a:t>the </a:t>
            </a:r>
            <a:r>
              <a:rPr sz="2000" spc="-5" dirty="0">
                <a:solidFill>
                  <a:srgbClr val="FFFFFF"/>
                </a:solidFill>
                <a:latin typeface="Calibri"/>
                <a:cs typeface="Calibri"/>
              </a:rPr>
              <a:t>less</a:t>
            </a:r>
            <a:r>
              <a:rPr sz="2000" spc="10" dirty="0">
                <a:solidFill>
                  <a:srgbClr val="FFFFFF"/>
                </a:solidFill>
                <a:latin typeface="Calibri"/>
                <a:cs typeface="Calibri"/>
              </a:rPr>
              <a:t> </a:t>
            </a:r>
            <a:r>
              <a:rPr sz="2000" spc="-5" dirty="0">
                <a:solidFill>
                  <a:srgbClr val="FFFFFF"/>
                </a:solidFill>
                <a:latin typeface="Calibri"/>
                <a:cs typeface="Calibri"/>
              </a:rPr>
              <a:t>specific.</a:t>
            </a:r>
            <a:endParaRPr sz="2000">
              <a:latin typeface="Calibri"/>
              <a:cs typeface="Calibri"/>
            </a:endParaRPr>
          </a:p>
        </p:txBody>
      </p:sp>
      <p:sp>
        <p:nvSpPr>
          <p:cNvPr id="10" name="object 10"/>
          <p:cNvSpPr txBox="1"/>
          <p:nvPr/>
        </p:nvSpPr>
        <p:spPr>
          <a:xfrm>
            <a:off x="5348096" y="2153793"/>
            <a:ext cx="3451225" cy="635635"/>
          </a:xfrm>
          <a:prstGeom prst="rect">
            <a:avLst/>
          </a:prstGeom>
        </p:spPr>
        <p:txBody>
          <a:bodyPr vert="horz" wrap="square" lIns="0" tIns="13335" rIns="0" bIns="0" rtlCol="0">
            <a:spAutoFit/>
          </a:bodyPr>
          <a:lstStyle/>
          <a:p>
            <a:pPr marL="12700" marR="5080">
              <a:lnSpc>
                <a:spcPct val="100000"/>
              </a:lnSpc>
              <a:spcBef>
                <a:spcPts val="105"/>
              </a:spcBef>
            </a:pPr>
            <a:r>
              <a:rPr sz="2000" spc="-10" dirty="0">
                <a:solidFill>
                  <a:srgbClr val="FFFFFF"/>
                </a:solidFill>
                <a:latin typeface="Calibri"/>
                <a:cs typeface="Calibri"/>
              </a:rPr>
              <a:t>LOINC </a:t>
            </a:r>
            <a:r>
              <a:rPr sz="2000" dirty="0">
                <a:solidFill>
                  <a:srgbClr val="FFFFFF"/>
                </a:solidFill>
                <a:latin typeface="Calibri"/>
                <a:cs typeface="Calibri"/>
              </a:rPr>
              <a:t>8867-4 is the </a:t>
            </a:r>
            <a:r>
              <a:rPr sz="2000" spc="-10" dirty="0">
                <a:solidFill>
                  <a:srgbClr val="FFFFFF"/>
                </a:solidFill>
                <a:latin typeface="Calibri"/>
                <a:cs typeface="Calibri"/>
              </a:rPr>
              <a:t>most</a:t>
            </a:r>
            <a:r>
              <a:rPr sz="2000" spc="-100" dirty="0">
                <a:solidFill>
                  <a:srgbClr val="FFFFFF"/>
                </a:solidFill>
                <a:latin typeface="Calibri"/>
                <a:cs typeface="Calibri"/>
              </a:rPr>
              <a:t> </a:t>
            </a:r>
            <a:r>
              <a:rPr sz="2000" dirty="0">
                <a:solidFill>
                  <a:srgbClr val="FFFFFF"/>
                </a:solidFill>
                <a:latin typeface="Calibri"/>
                <a:cs typeface="Calibri"/>
              </a:rPr>
              <a:t>generic  “heart</a:t>
            </a:r>
            <a:r>
              <a:rPr sz="2000" spc="-5" dirty="0">
                <a:solidFill>
                  <a:srgbClr val="FFFFFF"/>
                </a:solidFill>
                <a:latin typeface="Calibri"/>
                <a:cs typeface="Calibri"/>
              </a:rPr>
              <a:t> </a:t>
            </a:r>
            <a:r>
              <a:rPr sz="2000" spc="-50" dirty="0">
                <a:solidFill>
                  <a:srgbClr val="FFFFFF"/>
                </a:solidFill>
                <a:latin typeface="Calibri"/>
                <a:cs typeface="Calibri"/>
              </a:rPr>
              <a:t>rate”.</a:t>
            </a:r>
            <a:endParaRPr sz="2000">
              <a:latin typeface="Calibri"/>
              <a:cs typeface="Calibri"/>
            </a:endParaRPr>
          </a:p>
        </p:txBody>
      </p:sp>
      <p:sp>
        <p:nvSpPr>
          <p:cNvPr id="11" name="object 11"/>
          <p:cNvSpPr txBox="1"/>
          <p:nvPr/>
        </p:nvSpPr>
        <p:spPr>
          <a:xfrm>
            <a:off x="5348096" y="3068574"/>
            <a:ext cx="3043555" cy="940435"/>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FFFFFF"/>
                </a:solidFill>
                <a:latin typeface="Calibri"/>
                <a:cs typeface="Calibri"/>
              </a:rPr>
              <a:t>Are </a:t>
            </a:r>
            <a:r>
              <a:rPr sz="2000" dirty="0">
                <a:solidFill>
                  <a:srgbClr val="FFFFFF"/>
                </a:solidFill>
                <a:latin typeface="Calibri"/>
                <a:cs typeface="Calibri"/>
              </a:rPr>
              <a:t>these </a:t>
            </a:r>
            <a:r>
              <a:rPr sz="2000" spc="-10" dirty="0">
                <a:solidFill>
                  <a:srgbClr val="FFFFFF"/>
                </a:solidFill>
                <a:latin typeface="Calibri"/>
                <a:cs typeface="Calibri"/>
              </a:rPr>
              <a:t>appropriate</a:t>
            </a:r>
            <a:r>
              <a:rPr sz="2000" spc="10" dirty="0">
                <a:solidFill>
                  <a:srgbClr val="FFFFFF"/>
                </a:solidFill>
                <a:latin typeface="Calibri"/>
                <a:cs typeface="Calibri"/>
              </a:rPr>
              <a:t> </a:t>
            </a:r>
            <a:r>
              <a:rPr sz="2000" spc="-15" dirty="0">
                <a:solidFill>
                  <a:srgbClr val="FFFFFF"/>
                </a:solidFill>
                <a:latin typeface="Calibri"/>
                <a:cs typeface="Calibri"/>
              </a:rPr>
              <a:t>to</a:t>
            </a:r>
            <a:endParaRPr sz="2000">
              <a:latin typeface="Calibri"/>
              <a:cs typeface="Calibri"/>
            </a:endParaRPr>
          </a:p>
          <a:p>
            <a:pPr marL="12700" marR="5080">
              <a:lnSpc>
                <a:spcPct val="100000"/>
              </a:lnSpc>
            </a:pPr>
            <a:r>
              <a:rPr sz="2000" spc="-10" dirty="0">
                <a:solidFill>
                  <a:srgbClr val="FFFFFF"/>
                </a:solidFill>
                <a:latin typeface="Calibri"/>
                <a:cs typeface="Calibri"/>
              </a:rPr>
              <a:t>represent </a:t>
            </a:r>
            <a:r>
              <a:rPr sz="2000" spc="-5" dirty="0">
                <a:solidFill>
                  <a:srgbClr val="FFFFFF"/>
                </a:solidFill>
                <a:latin typeface="Calibri"/>
                <a:cs typeface="Calibri"/>
              </a:rPr>
              <a:t>as </a:t>
            </a:r>
            <a:r>
              <a:rPr sz="2000" dirty="0">
                <a:solidFill>
                  <a:srgbClr val="FFFFFF"/>
                </a:solidFill>
                <a:latin typeface="Calibri"/>
                <a:cs typeface="Calibri"/>
              </a:rPr>
              <a:t>the </a:t>
            </a:r>
            <a:r>
              <a:rPr sz="2000" spc="0" dirty="0">
                <a:solidFill>
                  <a:srgbClr val="FFFFFF"/>
                </a:solidFill>
                <a:latin typeface="Calibri"/>
                <a:cs typeface="Calibri"/>
              </a:rPr>
              <a:t>“Vital </a:t>
            </a:r>
            <a:r>
              <a:rPr sz="2000" spc="-5" dirty="0">
                <a:solidFill>
                  <a:srgbClr val="FFFFFF"/>
                </a:solidFill>
                <a:latin typeface="Calibri"/>
                <a:cs typeface="Calibri"/>
              </a:rPr>
              <a:t>Signs”  </a:t>
            </a:r>
            <a:r>
              <a:rPr sz="2000" dirty="0">
                <a:solidFill>
                  <a:srgbClr val="FFFFFF"/>
                </a:solidFill>
                <a:latin typeface="Calibri"/>
                <a:cs typeface="Calibri"/>
              </a:rPr>
              <a:t>heart</a:t>
            </a:r>
            <a:r>
              <a:rPr sz="2000" spc="-5" dirty="0">
                <a:solidFill>
                  <a:srgbClr val="FFFFFF"/>
                </a:solidFill>
                <a:latin typeface="Calibri"/>
                <a:cs typeface="Calibri"/>
              </a:rPr>
              <a:t> </a:t>
            </a:r>
            <a:r>
              <a:rPr sz="2000" spc="-20" dirty="0">
                <a:solidFill>
                  <a:srgbClr val="FFFFFF"/>
                </a:solidFill>
                <a:latin typeface="Calibri"/>
                <a:cs typeface="Calibri"/>
              </a:rPr>
              <a:t>rate?</a:t>
            </a:r>
            <a:endParaRPr sz="2000">
              <a:latin typeface="Calibri"/>
              <a:cs typeface="Calibri"/>
            </a:endParaRPr>
          </a:p>
        </p:txBody>
      </p:sp>
      <p:sp>
        <p:nvSpPr>
          <p:cNvPr id="12" name="object 12"/>
          <p:cNvSpPr txBox="1"/>
          <p:nvPr/>
        </p:nvSpPr>
        <p:spPr>
          <a:xfrm>
            <a:off x="5348096" y="4288027"/>
            <a:ext cx="3451225" cy="940435"/>
          </a:xfrm>
          <a:prstGeom prst="rect">
            <a:avLst/>
          </a:prstGeom>
        </p:spPr>
        <p:txBody>
          <a:bodyPr vert="horz" wrap="square" lIns="0" tIns="12700" rIns="0" bIns="0" rtlCol="0">
            <a:spAutoFit/>
          </a:bodyPr>
          <a:lstStyle/>
          <a:p>
            <a:pPr marL="12700" marR="5080">
              <a:lnSpc>
                <a:spcPct val="100000"/>
              </a:lnSpc>
              <a:spcBef>
                <a:spcPts val="100"/>
              </a:spcBef>
            </a:pPr>
            <a:r>
              <a:rPr sz="2000" spc="-60" dirty="0">
                <a:solidFill>
                  <a:srgbClr val="FFFFFF"/>
                </a:solidFill>
                <a:latin typeface="Calibri"/>
                <a:cs typeface="Calibri"/>
              </a:rPr>
              <a:t>Or, </a:t>
            </a:r>
            <a:r>
              <a:rPr sz="2000" spc="-5" dirty="0">
                <a:solidFill>
                  <a:srgbClr val="FFFFFF"/>
                </a:solidFill>
                <a:latin typeface="Calibri"/>
                <a:cs typeface="Calibri"/>
              </a:rPr>
              <a:t>is </a:t>
            </a:r>
            <a:r>
              <a:rPr sz="2000" dirty="0">
                <a:solidFill>
                  <a:srgbClr val="FFFFFF"/>
                </a:solidFill>
                <a:latin typeface="Calibri"/>
                <a:cs typeface="Calibri"/>
              </a:rPr>
              <a:t>it </a:t>
            </a:r>
            <a:r>
              <a:rPr sz="2000" spc="-10" dirty="0">
                <a:solidFill>
                  <a:srgbClr val="FFFFFF"/>
                </a:solidFill>
                <a:latin typeface="Calibri"/>
                <a:cs typeface="Calibri"/>
              </a:rPr>
              <a:t>better </a:t>
            </a:r>
            <a:r>
              <a:rPr sz="2000" spc="-15" dirty="0">
                <a:solidFill>
                  <a:srgbClr val="FFFFFF"/>
                </a:solidFill>
                <a:latin typeface="Calibri"/>
                <a:cs typeface="Calibri"/>
              </a:rPr>
              <a:t>to stop </a:t>
            </a:r>
            <a:r>
              <a:rPr sz="2000" dirty="0">
                <a:solidFill>
                  <a:srgbClr val="FFFFFF"/>
                </a:solidFill>
                <a:latin typeface="Calibri"/>
                <a:cs typeface="Calibri"/>
              </a:rPr>
              <a:t>picking and  </a:t>
            </a:r>
            <a:r>
              <a:rPr sz="2000" spc="-5" dirty="0">
                <a:solidFill>
                  <a:srgbClr val="FFFFFF"/>
                </a:solidFill>
                <a:latin typeface="Calibri"/>
                <a:cs typeface="Calibri"/>
              </a:rPr>
              <a:t>choosing </a:t>
            </a:r>
            <a:r>
              <a:rPr sz="2000" dirty="0">
                <a:solidFill>
                  <a:srgbClr val="FFFFFF"/>
                </a:solidFill>
                <a:latin typeface="Calibri"/>
                <a:cs typeface="Calibri"/>
              </a:rPr>
              <a:t>heart </a:t>
            </a:r>
            <a:r>
              <a:rPr sz="2000" spc="-20" dirty="0">
                <a:solidFill>
                  <a:srgbClr val="FFFFFF"/>
                </a:solidFill>
                <a:latin typeface="Calibri"/>
                <a:cs typeface="Calibri"/>
              </a:rPr>
              <a:t>rates </a:t>
            </a:r>
            <a:r>
              <a:rPr sz="2000" spc="-5" dirty="0">
                <a:solidFill>
                  <a:srgbClr val="FFFFFF"/>
                </a:solidFill>
                <a:latin typeface="Calibri"/>
                <a:cs typeface="Calibri"/>
              </a:rPr>
              <a:t>that </a:t>
            </a:r>
            <a:r>
              <a:rPr sz="2000" spc="-10" dirty="0">
                <a:solidFill>
                  <a:srgbClr val="FFFFFF"/>
                </a:solidFill>
                <a:latin typeface="Calibri"/>
                <a:cs typeface="Calibri"/>
              </a:rPr>
              <a:t>are  </a:t>
            </a:r>
            <a:r>
              <a:rPr sz="2000" spc="-5" dirty="0">
                <a:solidFill>
                  <a:srgbClr val="FFFFFF"/>
                </a:solidFill>
                <a:latin typeface="Calibri"/>
                <a:cs typeface="Calibri"/>
              </a:rPr>
              <a:t>considered </a:t>
            </a:r>
            <a:r>
              <a:rPr sz="2000" dirty="0">
                <a:solidFill>
                  <a:srgbClr val="FFFFFF"/>
                </a:solidFill>
                <a:latin typeface="Calibri"/>
                <a:cs typeface="Calibri"/>
              </a:rPr>
              <a:t>“Vital</a:t>
            </a:r>
            <a:r>
              <a:rPr sz="2000" spc="-5" dirty="0">
                <a:solidFill>
                  <a:srgbClr val="FFFFFF"/>
                </a:solidFill>
                <a:latin typeface="Calibri"/>
                <a:cs typeface="Calibri"/>
              </a:rPr>
              <a:t> Signs”?</a:t>
            </a:r>
            <a:endParaRPr sz="2000">
              <a:latin typeface="Calibri"/>
              <a:cs typeface="Calibri"/>
            </a:endParaRPr>
          </a:p>
        </p:txBody>
      </p:sp>
      <p:sp>
        <p:nvSpPr>
          <p:cNvPr id="13" name="object 13"/>
          <p:cNvSpPr txBox="1"/>
          <p:nvPr/>
        </p:nvSpPr>
        <p:spPr>
          <a:xfrm>
            <a:off x="5348096" y="5507228"/>
            <a:ext cx="3582035" cy="941069"/>
          </a:xfrm>
          <a:prstGeom prst="rect">
            <a:avLst/>
          </a:prstGeom>
        </p:spPr>
        <p:txBody>
          <a:bodyPr vert="horz" wrap="square" lIns="0" tIns="12700" rIns="0" bIns="0" rtlCol="0">
            <a:spAutoFit/>
          </a:bodyPr>
          <a:lstStyle/>
          <a:p>
            <a:pPr marL="12700" marR="234315">
              <a:lnSpc>
                <a:spcPct val="100000"/>
              </a:lnSpc>
              <a:spcBef>
                <a:spcPts val="100"/>
              </a:spcBef>
            </a:pPr>
            <a:r>
              <a:rPr sz="2000" spc="-5" dirty="0">
                <a:solidFill>
                  <a:srgbClr val="FFFFFF"/>
                </a:solidFill>
                <a:latin typeface="Calibri"/>
                <a:cs typeface="Calibri"/>
              </a:rPr>
              <a:t>Do </a:t>
            </a:r>
            <a:r>
              <a:rPr sz="2000" spc="-10" dirty="0">
                <a:solidFill>
                  <a:srgbClr val="FFFFFF"/>
                </a:solidFill>
                <a:latin typeface="Calibri"/>
                <a:cs typeface="Calibri"/>
              </a:rPr>
              <a:t>we even </a:t>
            </a:r>
            <a:r>
              <a:rPr sz="2000" spc="-5" dirty="0">
                <a:solidFill>
                  <a:srgbClr val="FFFFFF"/>
                </a:solidFill>
                <a:latin typeface="Calibri"/>
                <a:cs typeface="Calibri"/>
              </a:rPr>
              <a:t>agree that </a:t>
            </a:r>
            <a:r>
              <a:rPr sz="2000" dirty="0">
                <a:solidFill>
                  <a:srgbClr val="FFFFFF"/>
                </a:solidFill>
                <a:latin typeface="Calibri"/>
                <a:cs typeface="Calibri"/>
              </a:rPr>
              <a:t>clinicians  </a:t>
            </a:r>
            <a:r>
              <a:rPr sz="2000" spc="-10" dirty="0">
                <a:solidFill>
                  <a:srgbClr val="FFFFFF"/>
                </a:solidFill>
                <a:latin typeface="Calibri"/>
                <a:cs typeface="Calibri"/>
              </a:rPr>
              <a:t>are </a:t>
            </a:r>
            <a:r>
              <a:rPr sz="2000" dirty="0">
                <a:solidFill>
                  <a:srgbClr val="FFFFFF"/>
                </a:solidFill>
                <a:latin typeface="Calibri"/>
                <a:cs typeface="Calibri"/>
              </a:rPr>
              <a:t>picking and </a:t>
            </a:r>
            <a:r>
              <a:rPr sz="2000" spc="-5" dirty="0">
                <a:solidFill>
                  <a:srgbClr val="FFFFFF"/>
                </a:solidFill>
                <a:latin typeface="Calibri"/>
                <a:cs typeface="Calibri"/>
              </a:rPr>
              <a:t>choosing</a:t>
            </a:r>
            <a:r>
              <a:rPr sz="2000" spc="-45" dirty="0">
                <a:solidFill>
                  <a:srgbClr val="FFFFFF"/>
                </a:solidFill>
                <a:latin typeface="Calibri"/>
                <a:cs typeface="Calibri"/>
              </a:rPr>
              <a:t> </a:t>
            </a:r>
            <a:r>
              <a:rPr sz="2000" dirty="0">
                <a:solidFill>
                  <a:srgbClr val="FFFFFF"/>
                </a:solidFill>
                <a:latin typeface="Calibri"/>
                <a:cs typeface="Calibri"/>
              </a:rPr>
              <a:t>which</a:t>
            </a:r>
            <a:endParaRPr sz="2000">
              <a:latin typeface="Calibri"/>
              <a:cs typeface="Calibri"/>
            </a:endParaRPr>
          </a:p>
          <a:p>
            <a:pPr marL="12700">
              <a:lnSpc>
                <a:spcPct val="100000"/>
              </a:lnSpc>
              <a:spcBef>
                <a:spcPts val="5"/>
              </a:spcBef>
            </a:pPr>
            <a:r>
              <a:rPr sz="2000" dirty="0">
                <a:solidFill>
                  <a:srgbClr val="FFFFFF"/>
                </a:solidFill>
                <a:latin typeface="Calibri"/>
                <a:cs typeface="Calibri"/>
              </a:rPr>
              <a:t>heart </a:t>
            </a:r>
            <a:r>
              <a:rPr sz="2000" spc="-20" dirty="0">
                <a:solidFill>
                  <a:srgbClr val="FFFFFF"/>
                </a:solidFill>
                <a:latin typeface="Calibri"/>
                <a:cs typeface="Calibri"/>
              </a:rPr>
              <a:t>rates </a:t>
            </a:r>
            <a:r>
              <a:rPr sz="2000" spc="-15" dirty="0">
                <a:solidFill>
                  <a:srgbClr val="FFFFFF"/>
                </a:solidFill>
                <a:latin typeface="Calibri"/>
                <a:cs typeface="Calibri"/>
              </a:rPr>
              <a:t>make </a:t>
            </a:r>
            <a:r>
              <a:rPr sz="2000" dirty="0">
                <a:solidFill>
                  <a:srgbClr val="FFFFFF"/>
                </a:solidFill>
                <a:latin typeface="Calibri"/>
                <a:cs typeface="Calibri"/>
              </a:rPr>
              <a:t>it </a:t>
            </a:r>
            <a:r>
              <a:rPr sz="2000" spc="-10" dirty="0">
                <a:solidFill>
                  <a:srgbClr val="FFFFFF"/>
                </a:solidFill>
                <a:latin typeface="Calibri"/>
                <a:cs typeface="Calibri"/>
              </a:rPr>
              <a:t>to </a:t>
            </a:r>
            <a:r>
              <a:rPr sz="2000" spc="0" dirty="0">
                <a:solidFill>
                  <a:srgbClr val="FFFFFF"/>
                </a:solidFill>
                <a:latin typeface="Calibri"/>
                <a:cs typeface="Calibri"/>
              </a:rPr>
              <a:t>“Vital</a:t>
            </a:r>
            <a:r>
              <a:rPr sz="2000" spc="50" dirty="0">
                <a:solidFill>
                  <a:srgbClr val="FFFFFF"/>
                </a:solidFill>
                <a:latin typeface="Calibri"/>
                <a:cs typeface="Calibri"/>
              </a:rPr>
              <a:t> </a:t>
            </a:r>
            <a:r>
              <a:rPr sz="2000" spc="-5" dirty="0">
                <a:solidFill>
                  <a:srgbClr val="FFFFFF"/>
                </a:solidFill>
                <a:latin typeface="Calibri"/>
                <a:cs typeface="Calibri"/>
              </a:rPr>
              <a:t>Signs”</a:t>
            </a:r>
            <a:endParaRPr sz="2000">
              <a:latin typeface="Calibri"/>
              <a:cs typeface="Calibri"/>
            </a:endParaRPr>
          </a:p>
        </p:txBody>
      </p:sp>
      <p:sp>
        <p:nvSpPr>
          <p:cNvPr id="14" name="object 14"/>
          <p:cNvSpPr txBox="1"/>
          <p:nvPr/>
        </p:nvSpPr>
        <p:spPr>
          <a:xfrm>
            <a:off x="5348096" y="6421932"/>
            <a:ext cx="155638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Calibri"/>
                <a:cs typeface="Calibri"/>
              </a:rPr>
              <a:t>in EHRs</a:t>
            </a:r>
            <a:r>
              <a:rPr sz="2000" spc="-80" dirty="0">
                <a:solidFill>
                  <a:srgbClr val="FFFFFF"/>
                </a:solidFill>
                <a:latin typeface="Calibri"/>
                <a:cs typeface="Calibri"/>
              </a:rPr>
              <a:t> </a:t>
            </a:r>
            <a:r>
              <a:rPr sz="2000" spc="-10" dirty="0">
                <a:solidFill>
                  <a:srgbClr val="FFFFFF"/>
                </a:solidFill>
                <a:latin typeface="Calibri"/>
                <a:cs typeface="Calibri"/>
              </a:rPr>
              <a:t>today?</a:t>
            </a:r>
            <a:endParaRPr sz="20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5125085"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FFFF"/>
                </a:solidFill>
                <a:latin typeface="Calibri"/>
                <a:cs typeface="Calibri"/>
              </a:rPr>
              <a:t>Example </a:t>
            </a:r>
            <a:r>
              <a:rPr sz="2800" b="0" spc="-5" dirty="0">
                <a:solidFill>
                  <a:srgbClr val="FFFFFF"/>
                </a:solidFill>
                <a:latin typeface="Calibri"/>
                <a:cs typeface="Calibri"/>
              </a:rPr>
              <a:t>“heart </a:t>
            </a:r>
            <a:r>
              <a:rPr sz="2800" b="0" spc="-20" dirty="0">
                <a:solidFill>
                  <a:srgbClr val="FFFFFF"/>
                </a:solidFill>
                <a:latin typeface="Calibri"/>
                <a:cs typeface="Calibri"/>
              </a:rPr>
              <a:t>rates” </a:t>
            </a:r>
            <a:r>
              <a:rPr sz="2800" b="0" spc="-5" dirty="0">
                <a:solidFill>
                  <a:srgbClr val="FFFFFF"/>
                </a:solidFill>
                <a:latin typeface="Calibri"/>
                <a:cs typeface="Calibri"/>
              </a:rPr>
              <a:t>NICU</a:t>
            </a:r>
            <a:r>
              <a:rPr sz="2800" b="0" spc="0" dirty="0">
                <a:solidFill>
                  <a:srgbClr val="FFFFFF"/>
                </a:solidFill>
                <a:latin typeface="Calibri"/>
                <a:cs typeface="Calibri"/>
              </a:rPr>
              <a:t> </a:t>
            </a:r>
            <a:r>
              <a:rPr sz="2800" b="0" spc="-15" dirty="0">
                <a:solidFill>
                  <a:srgbClr val="FFFFFF"/>
                </a:solidFill>
                <a:latin typeface="Calibri"/>
                <a:cs typeface="Calibri"/>
              </a:rPr>
              <a:t>patient</a:t>
            </a:r>
            <a:endParaRPr sz="2800">
              <a:latin typeface="Calibri"/>
              <a:cs typeface="Calibri"/>
            </a:endParaRPr>
          </a:p>
        </p:txBody>
      </p:sp>
      <p:sp>
        <p:nvSpPr>
          <p:cNvPr id="6" name="object 6"/>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32</a:t>
            </a:r>
            <a:endParaRPr sz="1200">
              <a:latin typeface="Calibri"/>
              <a:cs typeface="Calibri"/>
            </a:endParaRPr>
          </a:p>
        </p:txBody>
      </p:sp>
      <p:sp>
        <p:nvSpPr>
          <p:cNvPr id="7" name="object 7"/>
          <p:cNvSpPr/>
          <p:nvPr/>
        </p:nvSpPr>
        <p:spPr>
          <a:xfrm>
            <a:off x="239852" y="1049274"/>
            <a:ext cx="8431784" cy="142151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78636" y="5510784"/>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9" name="object 9"/>
          <p:cNvSpPr/>
          <p:nvPr/>
        </p:nvSpPr>
        <p:spPr>
          <a:xfrm>
            <a:off x="1278636" y="5180076"/>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0" name="object 10"/>
          <p:cNvSpPr/>
          <p:nvPr/>
        </p:nvSpPr>
        <p:spPr>
          <a:xfrm>
            <a:off x="1278636" y="4849367"/>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1" name="object 11"/>
          <p:cNvSpPr/>
          <p:nvPr/>
        </p:nvSpPr>
        <p:spPr>
          <a:xfrm>
            <a:off x="1278636" y="4520184"/>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2" name="object 12"/>
          <p:cNvSpPr/>
          <p:nvPr/>
        </p:nvSpPr>
        <p:spPr>
          <a:xfrm>
            <a:off x="1278636" y="4189476"/>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3" name="object 13"/>
          <p:cNvSpPr/>
          <p:nvPr/>
        </p:nvSpPr>
        <p:spPr>
          <a:xfrm>
            <a:off x="1278636" y="3858767"/>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4" name="object 14"/>
          <p:cNvSpPr/>
          <p:nvPr/>
        </p:nvSpPr>
        <p:spPr>
          <a:xfrm>
            <a:off x="1278636" y="3529584"/>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5" name="object 15"/>
          <p:cNvSpPr/>
          <p:nvPr/>
        </p:nvSpPr>
        <p:spPr>
          <a:xfrm>
            <a:off x="1278636" y="3198876"/>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6" name="object 16"/>
          <p:cNvSpPr/>
          <p:nvPr/>
        </p:nvSpPr>
        <p:spPr>
          <a:xfrm>
            <a:off x="1278636" y="5841491"/>
            <a:ext cx="6811009" cy="0"/>
          </a:xfrm>
          <a:custGeom>
            <a:avLst/>
            <a:gdLst/>
            <a:ahLst/>
            <a:cxnLst/>
            <a:rect l="l" t="t" r="r" b="b"/>
            <a:pathLst>
              <a:path w="6811009">
                <a:moveTo>
                  <a:pt x="0" y="0"/>
                </a:moveTo>
                <a:lnTo>
                  <a:pt x="6810756" y="0"/>
                </a:lnTo>
              </a:path>
            </a:pathLst>
          </a:custGeom>
          <a:ln w="9144">
            <a:solidFill>
              <a:srgbClr val="E1E1E0"/>
            </a:solidFill>
          </a:ln>
        </p:spPr>
        <p:txBody>
          <a:bodyPr wrap="square" lIns="0" tIns="0" rIns="0" bIns="0" rtlCol="0"/>
          <a:lstStyle/>
          <a:p>
            <a:endParaRPr/>
          </a:p>
        </p:txBody>
      </p:sp>
      <p:sp>
        <p:nvSpPr>
          <p:cNvPr id="17" name="object 17"/>
          <p:cNvSpPr/>
          <p:nvPr/>
        </p:nvSpPr>
        <p:spPr>
          <a:xfrm>
            <a:off x="1764792" y="3329940"/>
            <a:ext cx="5838825" cy="166370"/>
          </a:xfrm>
          <a:custGeom>
            <a:avLst/>
            <a:gdLst/>
            <a:ahLst/>
            <a:cxnLst/>
            <a:rect l="l" t="t" r="r" b="b"/>
            <a:pathLst>
              <a:path w="5838825" h="166370">
                <a:moveTo>
                  <a:pt x="0" y="33527"/>
                </a:moveTo>
                <a:lnTo>
                  <a:pt x="972312" y="33527"/>
                </a:lnTo>
                <a:lnTo>
                  <a:pt x="1946147" y="33527"/>
                </a:lnTo>
                <a:lnTo>
                  <a:pt x="2919984" y="0"/>
                </a:lnTo>
                <a:lnTo>
                  <a:pt x="3892296" y="67056"/>
                </a:lnTo>
                <a:lnTo>
                  <a:pt x="4866132" y="67056"/>
                </a:lnTo>
                <a:lnTo>
                  <a:pt x="5838443" y="166115"/>
                </a:lnTo>
              </a:path>
            </a:pathLst>
          </a:custGeom>
          <a:ln w="27432">
            <a:solidFill>
              <a:srgbClr val="046CB0"/>
            </a:solidFill>
          </a:ln>
        </p:spPr>
        <p:txBody>
          <a:bodyPr wrap="square" lIns="0" tIns="0" rIns="0" bIns="0" rtlCol="0"/>
          <a:lstStyle/>
          <a:p>
            <a:endParaRPr/>
          </a:p>
        </p:txBody>
      </p:sp>
      <p:sp>
        <p:nvSpPr>
          <p:cNvPr id="18" name="object 18"/>
          <p:cNvSpPr/>
          <p:nvPr/>
        </p:nvSpPr>
        <p:spPr>
          <a:xfrm>
            <a:off x="1725739" y="3326828"/>
            <a:ext cx="73533" cy="735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2699575" y="3326828"/>
            <a:ext cx="73532" cy="7353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3673411" y="3326828"/>
            <a:ext cx="73533" cy="735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4645723" y="3293300"/>
            <a:ext cx="73533" cy="735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5619559" y="3358832"/>
            <a:ext cx="73532" cy="7353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6591871" y="3358832"/>
            <a:ext cx="73533" cy="7353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object 24"/>
          <p:cNvSpPr/>
          <p:nvPr/>
        </p:nvSpPr>
        <p:spPr>
          <a:xfrm>
            <a:off x="7565707" y="3457892"/>
            <a:ext cx="73532" cy="7353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1764792" y="4206240"/>
            <a:ext cx="5838825" cy="0"/>
          </a:xfrm>
          <a:custGeom>
            <a:avLst/>
            <a:gdLst/>
            <a:ahLst/>
            <a:cxnLst/>
            <a:rect l="l" t="t" r="r" b="b"/>
            <a:pathLst>
              <a:path w="5838825">
                <a:moveTo>
                  <a:pt x="0" y="0"/>
                </a:moveTo>
                <a:lnTo>
                  <a:pt x="0" y="0"/>
                </a:lnTo>
                <a:lnTo>
                  <a:pt x="4866132" y="0"/>
                </a:lnTo>
                <a:lnTo>
                  <a:pt x="5838443" y="0"/>
                </a:lnTo>
              </a:path>
            </a:pathLst>
          </a:custGeom>
          <a:ln w="27432">
            <a:solidFill>
              <a:srgbClr val="00A8E0"/>
            </a:solidFill>
          </a:ln>
        </p:spPr>
        <p:txBody>
          <a:bodyPr wrap="square" lIns="0" tIns="0" rIns="0" bIns="0" rtlCol="0"/>
          <a:lstStyle/>
          <a:p>
            <a:endParaRPr/>
          </a:p>
        </p:txBody>
      </p:sp>
      <p:sp>
        <p:nvSpPr>
          <p:cNvPr id="26" name="object 26"/>
          <p:cNvSpPr/>
          <p:nvPr/>
        </p:nvSpPr>
        <p:spPr>
          <a:xfrm>
            <a:off x="1725739" y="4168076"/>
            <a:ext cx="73533"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2699575" y="4168076"/>
            <a:ext cx="73532" cy="7353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8"/>
          <p:cNvSpPr/>
          <p:nvPr/>
        </p:nvSpPr>
        <p:spPr>
          <a:xfrm>
            <a:off x="3673411" y="4168076"/>
            <a:ext cx="73533"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4645723" y="4168076"/>
            <a:ext cx="73533"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30"/>
          <p:cNvSpPr/>
          <p:nvPr/>
        </p:nvSpPr>
        <p:spPr>
          <a:xfrm>
            <a:off x="5619559" y="4168076"/>
            <a:ext cx="73532" cy="7353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31"/>
          <p:cNvSpPr/>
          <p:nvPr/>
        </p:nvSpPr>
        <p:spPr>
          <a:xfrm>
            <a:off x="6591871" y="4168076"/>
            <a:ext cx="73533"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2" name="object 32"/>
          <p:cNvSpPr/>
          <p:nvPr/>
        </p:nvSpPr>
        <p:spPr>
          <a:xfrm>
            <a:off x="7565707" y="4168076"/>
            <a:ext cx="73532" cy="7353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p:nvPr/>
        </p:nvSpPr>
        <p:spPr>
          <a:xfrm>
            <a:off x="1764792" y="5791200"/>
            <a:ext cx="5838825" cy="17145"/>
          </a:xfrm>
          <a:custGeom>
            <a:avLst/>
            <a:gdLst/>
            <a:ahLst/>
            <a:cxnLst/>
            <a:rect l="l" t="t" r="r" b="b"/>
            <a:pathLst>
              <a:path w="5838825" h="17145">
                <a:moveTo>
                  <a:pt x="-13716" y="8381"/>
                </a:moveTo>
                <a:lnTo>
                  <a:pt x="5852159" y="8381"/>
                </a:lnTo>
              </a:path>
            </a:pathLst>
          </a:custGeom>
          <a:ln w="44195">
            <a:solidFill>
              <a:srgbClr val="FFC424"/>
            </a:solidFill>
          </a:ln>
        </p:spPr>
        <p:txBody>
          <a:bodyPr wrap="square" lIns="0" tIns="0" rIns="0" bIns="0" rtlCol="0"/>
          <a:lstStyle/>
          <a:p>
            <a:endParaRPr/>
          </a:p>
        </p:txBody>
      </p:sp>
      <p:sp>
        <p:nvSpPr>
          <p:cNvPr id="34" name="object 34"/>
          <p:cNvSpPr/>
          <p:nvPr/>
        </p:nvSpPr>
        <p:spPr>
          <a:xfrm>
            <a:off x="1725739" y="5769787"/>
            <a:ext cx="73533" cy="7353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5" name="object 35"/>
          <p:cNvSpPr/>
          <p:nvPr/>
        </p:nvSpPr>
        <p:spPr>
          <a:xfrm>
            <a:off x="2699575" y="5769787"/>
            <a:ext cx="73532" cy="73533"/>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6" name="object 36"/>
          <p:cNvSpPr/>
          <p:nvPr/>
        </p:nvSpPr>
        <p:spPr>
          <a:xfrm>
            <a:off x="3673411" y="5769787"/>
            <a:ext cx="73533" cy="7353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645723" y="5769787"/>
            <a:ext cx="73533" cy="7353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8" name="object 38"/>
          <p:cNvSpPr/>
          <p:nvPr/>
        </p:nvSpPr>
        <p:spPr>
          <a:xfrm>
            <a:off x="5619559" y="5769787"/>
            <a:ext cx="73532" cy="73533"/>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6591871" y="5769787"/>
            <a:ext cx="73533" cy="7353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0" name="object 40"/>
          <p:cNvSpPr/>
          <p:nvPr/>
        </p:nvSpPr>
        <p:spPr>
          <a:xfrm>
            <a:off x="7565707" y="5754547"/>
            <a:ext cx="73532" cy="735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txBox="1"/>
          <p:nvPr/>
        </p:nvSpPr>
        <p:spPr>
          <a:xfrm>
            <a:off x="985215" y="3104515"/>
            <a:ext cx="199390" cy="2805430"/>
          </a:xfrm>
          <a:prstGeom prst="rect">
            <a:avLst/>
          </a:prstGeom>
        </p:spPr>
        <p:txBody>
          <a:bodyPr vert="horz" wrap="square" lIns="0" tIns="12700" rIns="0" bIns="0" rtlCol="0">
            <a:spAutoFit/>
          </a:bodyPr>
          <a:lstStyle/>
          <a:p>
            <a:pPr algn="ctr">
              <a:lnSpc>
                <a:spcPct val="100000"/>
              </a:lnSpc>
              <a:spcBef>
                <a:spcPts val="100"/>
              </a:spcBef>
            </a:pPr>
            <a:r>
              <a:rPr sz="900" spc="-5" dirty="0">
                <a:solidFill>
                  <a:srgbClr val="81817E"/>
                </a:solidFill>
                <a:latin typeface="Calibri"/>
                <a:cs typeface="Calibri"/>
              </a:rPr>
              <a:t>160</a:t>
            </a:r>
            <a:endParaRPr sz="900">
              <a:latin typeface="Calibri"/>
              <a:cs typeface="Calibri"/>
            </a:endParaRPr>
          </a:p>
          <a:p>
            <a:pPr>
              <a:lnSpc>
                <a:spcPct val="100000"/>
              </a:lnSpc>
              <a:spcBef>
                <a:spcPts val="25"/>
              </a:spcBef>
            </a:pPr>
            <a:endParaRPr sz="1300">
              <a:latin typeface="Times New Roman"/>
              <a:cs typeface="Times New Roman"/>
            </a:endParaRPr>
          </a:p>
          <a:p>
            <a:pPr algn="ctr">
              <a:lnSpc>
                <a:spcPct val="100000"/>
              </a:lnSpc>
            </a:pPr>
            <a:r>
              <a:rPr sz="900" spc="-5" dirty="0">
                <a:solidFill>
                  <a:srgbClr val="81817E"/>
                </a:solidFill>
                <a:latin typeface="Calibri"/>
                <a:cs typeface="Calibri"/>
              </a:rPr>
              <a:t>140</a:t>
            </a:r>
            <a:endParaRPr sz="900">
              <a:latin typeface="Calibri"/>
              <a:cs typeface="Calibri"/>
            </a:endParaRPr>
          </a:p>
          <a:p>
            <a:pPr>
              <a:lnSpc>
                <a:spcPct val="100000"/>
              </a:lnSpc>
              <a:spcBef>
                <a:spcPts val="25"/>
              </a:spcBef>
            </a:pPr>
            <a:endParaRPr sz="1300">
              <a:latin typeface="Times New Roman"/>
              <a:cs typeface="Times New Roman"/>
            </a:endParaRPr>
          </a:p>
          <a:p>
            <a:pPr algn="ctr">
              <a:lnSpc>
                <a:spcPct val="100000"/>
              </a:lnSpc>
            </a:pPr>
            <a:r>
              <a:rPr sz="900" spc="-5" dirty="0">
                <a:solidFill>
                  <a:srgbClr val="81817E"/>
                </a:solidFill>
                <a:latin typeface="Calibri"/>
                <a:cs typeface="Calibri"/>
              </a:rPr>
              <a:t>120</a:t>
            </a:r>
            <a:endParaRPr sz="900">
              <a:latin typeface="Calibri"/>
              <a:cs typeface="Calibri"/>
            </a:endParaRPr>
          </a:p>
          <a:p>
            <a:pPr>
              <a:lnSpc>
                <a:spcPct val="100000"/>
              </a:lnSpc>
              <a:spcBef>
                <a:spcPts val="25"/>
              </a:spcBef>
            </a:pPr>
            <a:endParaRPr sz="1300">
              <a:latin typeface="Times New Roman"/>
              <a:cs typeface="Times New Roman"/>
            </a:endParaRPr>
          </a:p>
          <a:p>
            <a:pPr algn="ctr">
              <a:lnSpc>
                <a:spcPct val="100000"/>
              </a:lnSpc>
            </a:pPr>
            <a:r>
              <a:rPr sz="900" spc="-5" dirty="0">
                <a:solidFill>
                  <a:srgbClr val="81817E"/>
                </a:solidFill>
                <a:latin typeface="Calibri"/>
                <a:cs typeface="Calibri"/>
              </a:rPr>
              <a:t>100</a:t>
            </a:r>
            <a:endParaRPr sz="900">
              <a:latin typeface="Calibri"/>
              <a:cs typeface="Calibri"/>
            </a:endParaRPr>
          </a:p>
          <a:p>
            <a:pPr>
              <a:lnSpc>
                <a:spcPct val="100000"/>
              </a:lnSpc>
              <a:spcBef>
                <a:spcPts val="25"/>
              </a:spcBef>
            </a:pPr>
            <a:endParaRPr sz="1300">
              <a:latin typeface="Times New Roman"/>
              <a:cs typeface="Times New Roman"/>
            </a:endParaRPr>
          </a:p>
          <a:p>
            <a:pPr marL="70485">
              <a:lnSpc>
                <a:spcPct val="100000"/>
              </a:lnSpc>
              <a:spcBef>
                <a:spcPts val="5"/>
              </a:spcBef>
            </a:pPr>
            <a:r>
              <a:rPr sz="900" spc="-5" dirty="0">
                <a:solidFill>
                  <a:srgbClr val="81817E"/>
                </a:solidFill>
                <a:latin typeface="Calibri"/>
                <a:cs typeface="Calibri"/>
              </a:rPr>
              <a:t>80</a:t>
            </a:r>
            <a:endParaRPr sz="900">
              <a:latin typeface="Calibri"/>
              <a:cs typeface="Calibri"/>
            </a:endParaRPr>
          </a:p>
          <a:p>
            <a:pPr>
              <a:lnSpc>
                <a:spcPct val="100000"/>
              </a:lnSpc>
              <a:spcBef>
                <a:spcPts val="25"/>
              </a:spcBef>
            </a:pPr>
            <a:endParaRPr sz="1300">
              <a:latin typeface="Times New Roman"/>
              <a:cs typeface="Times New Roman"/>
            </a:endParaRPr>
          </a:p>
          <a:p>
            <a:pPr marL="70485">
              <a:lnSpc>
                <a:spcPct val="100000"/>
              </a:lnSpc>
            </a:pPr>
            <a:r>
              <a:rPr sz="900" spc="-5" dirty="0">
                <a:solidFill>
                  <a:srgbClr val="81817E"/>
                </a:solidFill>
                <a:latin typeface="Calibri"/>
                <a:cs typeface="Calibri"/>
              </a:rPr>
              <a:t>60</a:t>
            </a:r>
            <a:endParaRPr sz="900">
              <a:latin typeface="Calibri"/>
              <a:cs typeface="Calibri"/>
            </a:endParaRPr>
          </a:p>
          <a:p>
            <a:pPr>
              <a:lnSpc>
                <a:spcPct val="100000"/>
              </a:lnSpc>
              <a:spcBef>
                <a:spcPts val="25"/>
              </a:spcBef>
            </a:pPr>
            <a:endParaRPr sz="1300">
              <a:latin typeface="Times New Roman"/>
              <a:cs typeface="Times New Roman"/>
            </a:endParaRPr>
          </a:p>
          <a:p>
            <a:pPr marL="70485">
              <a:lnSpc>
                <a:spcPct val="100000"/>
              </a:lnSpc>
            </a:pPr>
            <a:r>
              <a:rPr sz="900" spc="-5" dirty="0">
                <a:solidFill>
                  <a:srgbClr val="81817E"/>
                </a:solidFill>
                <a:latin typeface="Calibri"/>
                <a:cs typeface="Calibri"/>
              </a:rPr>
              <a:t>40</a:t>
            </a:r>
            <a:endParaRPr sz="900">
              <a:latin typeface="Calibri"/>
              <a:cs typeface="Calibri"/>
            </a:endParaRPr>
          </a:p>
          <a:p>
            <a:pPr>
              <a:lnSpc>
                <a:spcPct val="100000"/>
              </a:lnSpc>
              <a:spcBef>
                <a:spcPts val="25"/>
              </a:spcBef>
            </a:pPr>
            <a:endParaRPr sz="1300">
              <a:latin typeface="Times New Roman"/>
              <a:cs typeface="Times New Roman"/>
            </a:endParaRPr>
          </a:p>
          <a:p>
            <a:pPr marL="70485">
              <a:lnSpc>
                <a:spcPct val="100000"/>
              </a:lnSpc>
              <a:spcBef>
                <a:spcPts val="5"/>
              </a:spcBef>
            </a:pPr>
            <a:r>
              <a:rPr sz="900" spc="-5" dirty="0">
                <a:solidFill>
                  <a:srgbClr val="81817E"/>
                </a:solidFill>
                <a:latin typeface="Calibri"/>
                <a:cs typeface="Calibri"/>
              </a:rPr>
              <a:t>20</a:t>
            </a:r>
            <a:endParaRPr sz="900">
              <a:latin typeface="Calibri"/>
              <a:cs typeface="Calibri"/>
            </a:endParaRPr>
          </a:p>
          <a:p>
            <a:pPr>
              <a:lnSpc>
                <a:spcPct val="100000"/>
              </a:lnSpc>
              <a:spcBef>
                <a:spcPts val="20"/>
              </a:spcBef>
            </a:pPr>
            <a:endParaRPr sz="1300">
              <a:latin typeface="Times New Roman"/>
              <a:cs typeface="Times New Roman"/>
            </a:endParaRPr>
          </a:p>
          <a:p>
            <a:pPr marL="115570" algn="ctr">
              <a:lnSpc>
                <a:spcPct val="100000"/>
              </a:lnSpc>
            </a:pPr>
            <a:r>
              <a:rPr sz="900" dirty="0">
                <a:solidFill>
                  <a:srgbClr val="81817E"/>
                </a:solidFill>
                <a:latin typeface="Calibri"/>
                <a:cs typeface="Calibri"/>
              </a:rPr>
              <a:t>0</a:t>
            </a:r>
            <a:endParaRPr sz="900">
              <a:latin typeface="Calibri"/>
              <a:cs typeface="Calibri"/>
            </a:endParaRPr>
          </a:p>
        </p:txBody>
      </p:sp>
      <p:sp>
        <p:nvSpPr>
          <p:cNvPr id="42" name="object 42"/>
          <p:cNvSpPr txBox="1"/>
          <p:nvPr/>
        </p:nvSpPr>
        <p:spPr>
          <a:xfrm>
            <a:off x="1620392" y="589584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15:00</a:t>
            </a:r>
            <a:endParaRPr sz="900">
              <a:latin typeface="Calibri"/>
              <a:cs typeface="Calibri"/>
            </a:endParaRPr>
          </a:p>
        </p:txBody>
      </p:sp>
      <p:sp>
        <p:nvSpPr>
          <p:cNvPr id="43" name="object 43"/>
          <p:cNvSpPr txBox="1"/>
          <p:nvPr/>
        </p:nvSpPr>
        <p:spPr>
          <a:xfrm>
            <a:off x="2593594" y="589584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14:00</a:t>
            </a:r>
            <a:endParaRPr sz="900">
              <a:latin typeface="Calibri"/>
              <a:cs typeface="Calibri"/>
            </a:endParaRPr>
          </a:p>
        </p:txBody>
      </p:sp>
      <p:sp>
        <p:nvSpPr>
          <p:cNvPr id="44" name="object 44"/>
          <p:cNvSpPr txBox="1"/>
          <p:nvPr/>
        </p:nvSpPr>
        <p:spPr>
          <a:xfrm>
            <a:off x="3567176" y="589584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13:00</a:t>
            </a:r>
            <a:endParaRPr sz="900">
              <a:latin typeface="Calibri"/>
              <a:cs typeface="Calibri"/>
            </a:endParaRPr>
          </a:p>
        </p:txBody>
      </p:sp>
      <p:sp>
        <p:nvSpPr>
          <p:cNvPr id="45" name="object 45"/>
          <p:cNvSpPr txBox="1"/>
          <p:nvPr/>
        </p:nvSpPr>
        <p:spPr>
          <a:xfrm>
            <a:off x="4540377" y="589584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12:00</a:t>
            </a:r>
            <a:endParaRPr sz="900">
              <a:latin typeface="Calibri"/>
              <a:cs typeface="Calibri"/>
            </a:endParaRPr>
          </a:p>
        </p:txBody>
      </p:sp>
      <p:sp>
        <p:nvSpPr>
          <p:cNvPr id="46" name="object 46"/>
          <p:cNvSpPr txBox="1"/>
          <p:nvPr/>
        </p:nvSpPr>
        <p:spPr>
          <a:xfrm>
            <a:off x="5513578" y="589584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11:00</a:t>
            </a:r>
            <a:endParaRPr sz="900">
              <a:latin typeface="Calibri"/>
              <a:cs typeface="Calibri"/>
            </a:endParaRPr>
          </a:p>
        </p:txBody>
      </p:sp>
      <p:sp>
        <p:nvSpPr>
          <p:cNvPr id="47" name="object 47"/>
          <p:cNvSpPr txBox="1"/>
          <p:nvPr/>
        </p:nvSpPr>
        <p:spPr>
          <a:xfrm>
            <a:off x="6486905" y="589584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10:00</a:t>
            </a:r>
            <a:endParaRPr sz="900">
              <a:latin typeface="Calibri"/>
              <a:cs typeface="Calibri"/>
            </a:endParaRPr>
          </a:p>
        </p:txBody>
      </p:sp>
      <p:sp>
        <p:nvSpPr>
          <p:cNvPr id="48" name="object 48"/>
          <p:cNvSpPr txBox="1"/>
          <p:nvPr/>
        </p:nvSpPr>
        <p:spPr>
          <a:xfrm>
            <a:off x="7489063" y="5895847"/>
            <a:ext cx="2298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9:00</a:t>
            </a:r>
            <a:endParaRPr sz="900">
              <a:latin typeface="Calibri"/>
              <a:cs typeface="Calibri"/>
            </a:endParaRPr>
          </a:p>
        </p:txBody>
      </p:sp>
      <p:sp>
        <p:nvSpPr>
          <p:cNvPr id="49" name="object 49"/>
          <p:cNvSpPr txBox="1"/>
          <p:nvPr/>
        </p:nvSpPr>
        <p:spPr>
          <a:xfrm>
            <a:off x="2655823" y="2738120"/>
            <a:ext cx="383159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81817E"/>
                </a:solidFill>
                <a:latin typeface="Calibri"/>
                <a:cs typeface="Calibri"/>
              </a:rPr>
              <a:t>Vital </a:t>
            </a:r>
            <a:r>
              <a:rPr sz="1800" spc="-5" dirty="0">
                <a:solidFill>
                  <a:srgbClr val="81817E"/>
                </a:solidFill>
                <a:latin typeface="Calibri"/>
                <a:cs typeface="Calibri"/>
              </a:rPr>
              <a:t>Signs </a:t>
            </a:r>
            <a:r>
              <a:rPr sz="1800" dirty="0">
                <a:solidFill>
                  <a:srgbClr val="81817E"/>
                </a:solidFill>
                <a:latin typeface="Calibri"/>
                <a:cs typeface="Calibri"/>
              </a:rPr>
              <a:t>- </a:t>
            </a:r>
            <a:r>
              <a:rPr sz="1800" spc="-5" dirty="0">
                <a:solidFill>
                  <a:srgbClr val="81817E"/>
                </a:solidFill>
                <a:latin typeface="Calibri"/>
                <a:cs typeface="Calibri"/>
              </a:rPr>
              <a:t>Heart </a:t>
            </a:r>
            <a:r>
              <a:rPr sz="1800" spc="-10" dirty="0">
                <a:solidFill>
                  <a:srgbClr val="81817E"/>
                </a:solidFill>
                <a:latin typeface="Calibri"/>
                <a:cs typeface="Calibri"/>
              </a:rPr>
              <a:t>Rate, </a:t>
            </a:r>
            <a:r>
              <a:rPr sz="1800" spc="-5" dirty="0">
                <a:solidFill>
                  <a:srgbClr val="81817E"/>
                </a:solidFill>
                <a:latin typeface="Calibri"/>
                <a:cs typeface="Calibri"/>
              </a:rPr>
              <a:t>O2 Sat, O2</a:t>
            </a:r>
            <a:r>
              <a:rPr sz="1800" spc="-35" dirty="0">
                <a:solidFill>
                  <a:srgbClr val="81817E"/>
                </a:solidFill>
                <a:latin typeface="Calibri"/>
                <a:cs typeface="Calibri"/>
              </a:rPr>
              <a:t> </a:t>
            </a:r>
            <a:r>
              <a:rPr sz="1800" spc="-5" dirty="0">
                <a:solidFill>
                  <a:srgbClr val="81817E"/>
                </a:solidFill>
                <a:latin typeface="Calibri"/>
                <a:cs typeface="Calibri"/>
              </a:rPr>
              <a:t>L/Min</a:t>
            </a:r>
            <a:endParaRPr sz="1800">
              <a:latin typeface="Calibri"/>
              <a:cs typeface="Calibri"/>
            </a:endParaRPr>
          </a:p>
        </p:txBody>
      </p:sp>
      <p:sp>
        <p:nvSpPr>
          <p:cNvPr id="50" name="object 50"/>
          <p:cNvSpPr/>
          <p:nvPr/>
        </p:nvSpPr>
        <p:spPr>
          <a:xfrm>
            <a:off x="3049523" y="6243828"/>
            <a:ext cx="243839" cy="7315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1" name="object 51"/>
          <p:cNvSpPr txBox="1"/>
          <p:nvPr/>
        </p:nvSpPr>
        <p:spPr>
          <a:xfrm>
            <a:off x="3306317" y="6142126"/>
            <a:ext cx="80137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Heart</a:t>
            </a:r>
            <a:r>
              <a:rPr sz="1400" spc="-60" dirty="0">
                <a:solidFill>
                  <a:srgbClr val="81817E"/>
                </a:solidFill>
                <a:latin typeface="Calibri"/>
                <a:cs typeface="Calibri"/>
              </a:rPr>
              <a:t> </a:t>
            </a:r>
            <a:r>
              <a:rPr sz="1400" spc="-5" dirty="0">
                <a:solidFill>
                  <a:srgbClr val="81817E"/>
                </a:solidFill>
                <a:latin typeface="Calibri"/>
                <a:cs typeface="Calibri"/>
              </a:rPr>
              <a:t>Rate</a:t>
            </a:r>
            <a:endParaRPr sz="1400">
              <a:latin typeface="Calibri"/>
              <a:cs typeface="Calibri"/>
            </a:endParaRPr>
          </a:p>
        </p:txBody>
      </p:sp>
      <p:sp>
        <p:nvSpPr>
          <p:cNvPr id="52" name="object 52"/>
          <p:cNvSpPr/>
          <p:nvPr/>
        </p:nvSpPr>
        <p:spPr>
          <a:xfrm>
            <a:off x="4271771" y="6243828"/>
            <a:ext cx="243839" cy="7315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3" name="object 53"/>
          <p:cNvSpPr txBox="1"/>
          <p:nvPr/>
        </p:nvSpPr>
        <p:spPr>
          <a:xfrm>
            <a:off x="4529073" y="6142126"/>
            <a:ext cx="49974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O2</a:t>
            </a:r>
            <a:r>
              <a:rPr sz="1400" spc="-65" dirty="0">
                <a:solidFill>
                  <a:srgbClr val="81817E"/>
                </a:solidFill>
                <a:latin typeface="Calibri"/>
                <a:cs typeface="Calibri"/>
              </a:rPr>
              <a:t> </a:t>
            </a:r>
            <a:r>
              <a:rPr sz="1400" spc="-5" dirty="0">
                <a:solidFill>
                  <a:srgbClr val="81817E"/>
                </a:solidFill>
                <a:latin typeface="Calibri"/>
                <a:cs typeface="Calibri"/>
              </a:rPr>
              <a:t>Sat</a:t>
            </a:r>
            <a:endParaRPr sz="1400">
              <a:latin typeface="Calibri"/>
              <a:cs typeface="Calibri"/>
            </a:endParaRPr>
          </a:p>
        </p:txBody>
      </p:sp>
      <p:sp>
        <p:nvSpPr>
          <p:cNvPr id="54" name="object 54"/>
          <p:cNvSpPr/>
          <p:nvPr/>
        </p:nvSpPr>
        <p:spPr>
          <a:xfrm>
            <a:off x="5193791" y="6243828"/>
            <a:ext cx="243840" cy="73151"/>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5" name="object 55"/>
          <p:cNvSpPr txBox="1"/>
          <p:nvPr/>
        </p:nvSpPr>
        <p:spPr>
          <a:xfrm>
            <a:off x="5450585" y="6142126"/>
            <a:ext cx="70294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O2</a:t>
            </a:r>
            <a:r>
              <a:rPr sz="1400" spc="-70" dirty="0">
                <a:solidFill>
                  <a:srgbClr val="81817E"/>
                </a:solidFill>
                <a:latin typeface="Calibri"/>
                <a:cs typeface="Calibri"/>
              </a:rPr>
              <a:t> </a:t>
            </a:r>
            <a:r>
              <a:rPr sz="1400" spc="-5" dirty="0">
                <a:solidFill>
                  <a:srgbClr val="81817E"/>
                </a:solidFill>
                <a:latin typeface="Calibri"/>
                <a:cs typeface="Calibri"/>
              </a:rPr>
              <a:t>L/Min</a:t>
            </a:r>
            <a:endParaRPr sz="14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5125085"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FFFF"/>
                </a:solidFill>
                <a:latin typeface="Calibri"/>
                <a:cs typeface="Calibri"/>
              </a:rPr>
              <a:t>Example </a:t>
            </a:r>
            <a:r>
              <a:rPr sz="2800" b="0" spc="-5" dirty="0">
                <a:solidFill>
                  <a:srgbClr val="FFFFFF"/>
                </a:solidFill>
                <a:latin typeface="Calibri"/>
                <a:cs typeface="Calibri"/>
              </a:rPr>
              <a:t>“heart </a:t>
            </a:r>
            <a:r>
              <a:rPr sz="2800" b="0" spc="-20" dirty="0">
                <a:solidFill>
                  <a:srgbClr val="FFFFFF"/>
                </a:solidFill>
                <a:latin typeface="Calibri"/>
                <a:cs typeface="Calibri"/>
              </a:rPr>
              <a:t>rates” </a:t>
            </a:r>
            <a:r>
              <a:rPr sz="2800" b="0" spc="-5" dirty="0">
                <a:solidFill>
                  <a:srgbClr val="FFFFFF"/>
                </a:solidFill>
                <a:latin typeface="Calibri"/>
                <a:cs typeface="Calibri"/>
              </a:rPr>
              <a:t>NICU</a:t>
            </a:r>
            <a:r>
              <a:rPr sz="2800" b="0" spc="0" dirty="0">
                <a:solidFill>
                  <a:srgbClr val="FFFFFF"/>
                </a:solidFill>
                <a:latin typeface="Calibri"/>
                <a:cs typeface="Calibri"/>
              </a:rPr>
              <a:t> </a:t>
            </a:r>
            <a:r>
              <a:rPr sz="2800" b="0" spc="-15" dirty="0">
                <a:solidFill>
                  <a:srgbClr val="FFFFFF"/>
                </a:solidFill>
                <a:latin typeface="Calibri"/>
                <a:cs typeface="Calibri"/>
              </a:rPr>
              <a:t>patient</a:t>
            </a:r>
            <a:endParaRPr sz="2800">
              <a:latin typeface="Calibri"/>
              <a:cs typeface="Calibri"/>
            </a:endParaRPr>
          </a:p>
        </p:txBody>
      </p:sp>
      <p:sp>
        <p:nvSpPr>
          <p:cNvPr id="6" name="object 6"/>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33</a:t>
            </a:r>
            <a:endParaRPr sz="1200">
              <a:latin typeface="Calibri"/>
              <a:cs typeface="Calibri"/>
            </a:endParaRPr>
          </a:p>
        </p:txBody>
      </p:sp>
      <p:sp>
        <p:nvSpPr>
          <p:cNvPr id="7" name="object 7"/>
          <p:cNvSpPr/>
          <p:nvPr/>
        </p:nvSpPr>
        <p:spPr>
          <a:xfrm>
            <a:off x="2345182" y="1029716"/>
            <a:ext cx="4306062" cy="19663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694688" y="5693664"/>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9" name="object 9"/>
          <p:cNvSpPr/>
          <p:nvPr/>
        </p:nvSpPr>
        <p:spPr>
          <a:xfrm>
            <a:off x="1694688" y="5452871"/>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0" name="object 10"/>
          <p:cNvSpPr/>
          <p:nvPr/>
        </p:nvSpPr>
        <p:spPr>
          <a:xfrm>
            <a:off x="1694688" y="5212079"/>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1" name="object 11"/>
          <p:cNvSpPr/>
          <p:nvPr/>
        </p:nvSpPr>
        <p:spPr>
          <a:xfrm>
            <a:off x="1694688" y="4971288"/>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2" name="object 12"/>
          <p:cNvSpPr/>
          <p:nvPr/>
        </p:nvSpPr>
        <p:spPr>
          <a:xfrm>
            <a:off x="1694688" y="4732020"/>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3" name="object 13"/>
          <p:cNvSpPr/>
          <p:nvPr/>
        </p:nvSpPr>
        <p:spPr>
          <a:xfrm>
            <a:off x="1694688" y="4491228"/>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4" name="object 14"/>
          <p:cNvSpPr/>
          <p:nvPr/>
        </p:nvSpPr>
        <p:spPr>
          <a:xfrm>
            <a:off x="1694688" y="4250435"/>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5" name="object 15"/>
          <p:cNvSpPr/>
          <p:nvPr/>
        </p:nvSpPr>
        <p:spPr>
          <a:xfrm>
            <a:off x="1694688" y="4009644"/>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6" name="object 16"/>
          <p:cNvSpPr/>
          <p:nvPr/>
        </p:nvSpPr>
        <p:spPr>
          <a:xfrm>
            <a:off x="1694688" y="3770376"/>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7" name="object 17"/>
          <p:cNvSpPr/>
          <p:nvPr/>
        </p:nvSpPr>
        <p:spPr>
          <a:xfrm>
            <a:off x="1694688" y="3529584"/>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8" name="object 18"/>
          <p:cNvSpPr/>
          <p:nvPr/>
        </p:nvSpPr>
        <p:spPr>
          <a:xfrm>
            <a:off x="1694688" y="5932932"/>
            <a:ext cx="5957570" cy="0"/>
          </a:xfrm>
          <a:custGeom>
            <a:avLst/>
            <a:gdLst/>
            <a:ahLst/>
            <a:cxnLst/>
            <a:rect l="l" t="t" r="r" b="b"/>
            <a:pathLst>
              <a:path w="5957570">
                <a:moveTo>
                  <a:pt x="0" y="0"/>
                </a:moveTo>
                <a:lnTo>
                  <a:pt x="5957316" y="0"/>
                </a:lnTo>
              </a:path>
            </a:pathLst>
          </a:custGeom>
          <a:ln w="9144">
            <a:solidFill>
              <a:srgbClr val="E1E1E0"/>
            </a:solidFill>
          </a:ln>
        </p:spPr>
        <p:txBody>
          <a:bodyPr wrap="square" lIns="0" tIns="0" rIns="0" bIns="0" rtlCol="0"/>
          <a:lstStyle/>
          <a:p>
            <a:endParaRPr/>
          </a:p>
        </p:txBody>
      </p:sp>
      <p:sp>
        <p:nvSpPr>
          <p:cNvPr id="19" name="object 19"/>
          <p:cNvSpPr/>
          <p:nvPr/>
        </p:nvSpPr>
        <p:spPr>
          <a:xfrm>
            <a:off x="2686811" y="3721608"/>
            <a:ext cx="3971925" cy="504825"/>
          </a:xfrm>
          <a:custGeom>
            <a:avLst/>
            <a:gdLst/>
            <a:ahLst/>
            <a:cxnLst/>
            <a:rect l="l" t="t" r="r" b="b"/>
            <a:pathLst>
              <a:path w="3971925" h="504825">
                <a:moveTo>
                  <a:pt x="0" y="481584"/>
                </a:moveTo>
                <a:lnTo>
                  <a:pt x="1985772" y="504444"/>
                </a:lnTo>
                <a:lnTo>
                  <a:pt x="3971543" y="0"/>
                </a:lnTo>
              </a:path>
            </a:pathLst>
          </a:custGeom>
          <a:ln w="27431">
            <a:solidFill>
              <a:srgbClr val="046CB0"/>
            </a:solidFill>
          </a:ln>
        </p:spPr>
        <p:txBody>
          <a:bodyPr wrap="square" lIns="0" tIns="0" rIns="0" bIns="0" rtlCol="0"/>
          <a:lstStyle/>
          <a:p>
            <a:endParaRPr/>
          </a:p>
        </p:txBody>
      </p:sp>
      <p:sp>
        <p:nvSpPr>
          <p:cNvPr id="20" name="object 20"/>
          <p:cNvSpPr/>
          <p:nvPr/>
        </p:nvSpPr>
        <p:spPr>
          <a:xfrm>
            <a:off x="2650807" y="4164774"/>
            <a:ext cx="73532" cy="735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4636579" y="4189158"/>
            <a:ext cx="73533" cy="7353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6622351" y="3684714"/>
            <a:ext cx="73532" cy="7353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2686811" y="3793235"/>
            <a:ext cx="3971925" cy="481965"/>
          </a:xfrm>
          <a:custGeom>
            <a:avLst/>
            <a:gdLst/>
            <a:ahLst/>
            <a:cxnLst/>
            <a:rect l="l" t="t" r="r" b="b"/>
            <a:pathLst>
              <a:path w="3971925" h="481964">
                <a:moveTo>
                  <a:pt x="0" y="96012"/>
                </a:moveTo>
                <a:lnTo>
                  <a:pt x="1985772" y="481583"/>
                </a:lnTo>
                <a:lnTo>
                  <a:pt x="3971543" y="0"/>
                </a:lnTo>
              </a:path>
            </a:pathLst>
          </a:custGeom>
          <a:ln w="27432">
            <a:solidFill>
              <a:srgbClr val="00A8E0"/>
            </a:solidFill>
          </a:ln>
        </p:spPr>
        <p:txBody>
          <a:bodyPr wrap="square" lIns="0" tIns="0" rIns="0" bIns="0" rtlCol="0"/>
          <a:lstStyle/>
          <a:p>
            <a:endParaRPr/>
          </a:p>
        </p:txBody>
      </p:sp>
      <p:sp>
        <p:nvSpPr>
          <p:cNvPr id="24" name="object 24"/>
          <p:cNvSpPr/>
          <p:nvPr/>
        </p:nvSpPr>
        <p:spPr>
          <a:xfrm>
            <a:off x="2650807" y="3852354"/>
            <a:ext cx="73532" cy="7353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4636579" y="4236402"/>
            <a:ext cx="73533" cy="7353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6"/>
          <p:cNvSpPr/>
          <p:nvPr/>
        </p:nvSpPr>
        <p:spPr>
          <a:xfrm>
            <a:off x="6622351" y="3756342"/>
            <a:ext cx="73532" cy="7353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txBox="1"/>
          <p:nvPr/>
        </p:nvSpPr>
        <p:spPr>
          <a:xfrm>
            <a:off x="1402841" y="3435222"/>
            <a:ext cx="199390" cy="2567305"/>
          </a:xfrm>
          <a:prstGeom prst="rect">
            <a:avLst/>
          </a:prstGeom>
        </p:spPr>
        <p:txBody>
          <a:bodyPr vert="horz" wrap="square" lIns="0" tIns="12700" rIns="0" bIns="0" rtlCol="0">
            <a:spAutoFit/>
          </a:bodyPr>
          <a:lstStyle/>
          <a:p>
            <a:pPr algn="ctr">
              <a:lnSpc>
                <a:spcPct val="100000"/>
              </a:lnSpc>
              <a:spcBef>
                <a:spcPts val="100"/>
              </a:spcBef>
            </a:pPr>
            <a:r>
              <a:rPr sz="900" spc="-5" dirty="0">
                <a:solidFill>
                  <a:srgbClr val="81817E"/>
                </a:solidFill>
                <a:latin typeface="Calibri"/>
                <a:cs typeface="Calibri"/>
              </a:rPr>
              <a:t>100</a:t>
            </a:r>
            <a:endParaRPr sz="900">
              <a:latin typeface="Calibri"/>
              <a:cs typeface="Calibri"/>
            </a:endParaRPr>
          </a:p>
          <a:p>
            <a:pPr>
              <a:lnSpc>
                <a:spcPct val="100000"/>
              </a:lnSpc>
              <a:spcBef>
                <a:spcPts val="5"/>
              </a:spcBef>
            </a:pPr>
            <a:endParaRPr sz="700">
              <a:latin typeface="Times New Roman"/>
              <a:cs typeface="Times New Roman"/>
            </a:endParaRPr>
          </a:p>
          <a:p>
            <a:pPr marL="70485">
              <a:lnSpc>
                <a:spcPct val="100000"/>
              </a:lnSpc>
            </a:pPr>
            <a:r>
              <a:rPr sz="900" spc="-5" dirty="0">
                <a:solidFill>
                  <a:srgbClr val="81817E"/>
                </a:solidFill>
                <a:latin typeface="Calibri"/>
                <a:cs typeface="Calibri"/>
              </a:rPr>
              <a:t>90</a:t>
            </a:r>
            <a:endParaRPr sz="900">
              <a:latin typeface="Calibri"/>
              <a:cs typeface="Calibri"/>
            </a:endParaRPr>
          </a:p>
          <a:p>
            <a:pPr>
              <a:lnSpc>
                <a:spcPct val="100000"/>
              </a:lnSpc>
              <a:spcBef>
                <a:spcPts val="10"/>
              </a:spcBef>
            </a:pPr>
            <a:endParaRPr sz="700">
              <a:latin typeface="Times New Roman"/>
              <a:cs typeface="Times New Roman"/>
            </a:endParaRPr>
          </a:p>
          <a:p>
            <a:pPr marL="70485">
              <a:lnSpc>
                <a:spcPct val="100000"/>
              </a:lnSpc>
            </a:pPr>
            <a:r>
              <a:rPr sz="900" spc="-5" dirty="0">
                <a:solidFill>
                  <a:srgbClr val="81817E"/>
                </a:solidFill>
                <a:latin typeface="Calibri"/>
                <a:cs typeface="Calibri"/>
              </a:rPr>
              <a:t>80</a:t>
            </a:r>
            <a:endParaRPr sz="900">
              <a:latin typeface="Calibri"/>
              <a:cs typeface="Calibri"/>
            </a:endParaRPr>
          </a:p>
          <a:p>
            <a:pPr>
              <a:lnSpc>
                <a:spcPct val="100000"/>
              </a:lnSpc>
              <a:spcBef>
                <a:spcPts val="10"/>
              </a:spcBef>
            </a:pPr>
            <a:endParaRPr sz="700">
              <a:latin typeface="Times New Roman"/>
              <a:cs typeface="Times New Roman"/>
            </a:endParaRPr>
          </a:p>
          <a:p>
            <a:pPr marL="70485">
              <a:lnSpc>
                <a:spcPct val="100000"/>
              </a:lnSpc>
            </a:pPr>
            <a:r>
              <a:rPr sz="900" spc="-5" dirty="0">
                <a:solidFill>
                  <a:srgbClr val="81817E"/>
                </a:solidFill>
                <a:latin typeface="Calibri"/>
                <a:cs typeface="Calibri"/>
              </a:rPr>
              <a:t>70</a:t>
            </a:r>
            <a:endParaRPr sz="900">
              <a:latin typeface="Calibri"/>
              <a:cs typeface="Calibri"/>
            </a:endParaRPr>
          </a:p>
          <a:p>
            <a:pPr>
              <a:lnSpc>
                <a:spcPct val="100000"/>
              </a:lnSpc>
              <a:spcBef>
                <a:spcPts val="5"/>
              </a:spcBef>
            </a:pPr>
            <a:endParaRPr sz="700">
              <a:latin typeface="Times New Roman"/>
              <a:cs typeface="Times New Roman"/>
            </a:endParaRPr>
          </a:p>
          <a:p>
            <a:pPr marL="70485">
              <a:lnSpc>
                <a:spcPct val="100000"/>
              </a:lnSpc>
              <a:spcBef>
                <a:spcPts val="5"/>
              </a:spcBef>
            </a:pPr>
            <a:r>
              <a:rPr sz="900" spc="-5" dirty="0">
                <a:solidFill>
                  <a:srgbClr val="81817E"/>
                </a:solidFill>
                <a:latin typeface="Calibri"/>
                <a:cs typeface="Calibri"/>
              </a:rPr>
              <a:t>60</a:t>
            </a:r>
            <a:endParaRPr sz="900">
              <a:latin typeface="Calibri"/>
              <a:cs typeface="Calibri"/>
            </a:endParaRPr>
          </a:p>
          <a:p>
            <a:pPr>
              <a:lnSpc>
                <a:spcPct val="100000"/>
              </a:lnSpc>
              <a:spcBef>
                <a:spcPts val="5"/>
              </a:spcBef>
            </a:pPr>
            <a:endParaRPr sz="700">
              <a:latin typeface="Times New Roman"/>
              <a:cs typeface="Times New Roman"/>
            </a:endParaRPr>
          </a:p>
          <a:p>
            <a:pPr marL="70485">
              <a:lnSpc>
                <a:spcPct val="100000"/>
              </a:lnSpc>
            </a:pPr>
            <a:r>
              <a:rPr sz="900" spc="-5" dirty="0">
                <a:solidFill>
                  <a:srgbClr val="81817E"/>
                </a:solidFill>
                <a:latin typeface="Calibri"/>
                <a:cs typeface="Calibri"/>
              </a:rPr>
              <a:t>50</a:t>
            </a:r>
            <a:endParaRPr sz="900">
              <a:latin typeface="Calibri"/>
              <a:cs typeface="Calibri"/>
            </a:endParaRPr>
          </a:p>
          <a:p>
            <a:pPr>
              <a:lnSpc>
                <a:spcPct val="100000"/>
              </a:lnSpc>
              <a:spcBef>
                <a:spcPts val="5"/>
              </a:spcBef>
            </a:pPr>
            <a:endParaRPr sz="700">
              <a:latin typeface="Times New Roman"/>
              <a:cs typeface="Times New Roman"/>
            </a:endParaRPr>
          </a:p>
          <a:p>
            <a:pPr marL="70485">
              <a:lnSpc>
                <a:spcPct val="100000"/>
              </a:lnSpc>
              <a:spcBef>
                <a:spcPts val="5"/>
              </a:spcBef>
            </a:pPr>
            <a:r>
              <a:rPr sz="900" spc="-5" dirty="0">
                <a:solidFill>
                  <a:srgbClr val="81817E"/>
                </a:solidFill>
                <a:latin typeface="Calibri"/>
                <a:cs typeface="Calibri"/>
              </a:rPr>
              <a:t>40</a:t>
            </a:r>
            <a:endParaRPr sz="900">
              <a:latin typeface="Calibri"/>
              <a:cs typeface="Calibri"/>
            </a:endParaRPr>
          </a:p>
          <a:p>
            <a:pPr>
              <a:lnSpc>
                <a:spcPct val="100000"/>
              </a:lnSpc>
              <a:spcBef>
                <a:spcPts val="5"/>
              </a:spcBef>
            </a:pPr>
            <a:endParaRPr sz="700">
              <a:latin typeface="Times New Roman"/>
              <a:cs typeface="Times New Roman"/>
            </a:endParaRPr>
          </a:p>
          <a:p>
            <a:pPr marL="70485">
              <a:lnSpc>
                <a:spcPct val="100000"/>
              </a:lnSpc>
            </a:pPr>
            <a:r>
              <a:rPr sz="900" spc="-5" dirty="0">
                <a:solidFill>
                  <a:srgbClr val="81817E"/>
                </a:solidFill>
                <a:latin typeface="Calibri"/>
                <a:cs typeface="Calibri"/>
              </a:rPr>
              <a:t>30</a:t>
            </a:r>
            <a:endParaRPr sz="900">
              <a:latin typeface="Calibri"/>
              <a:cs typeface="Calibri"/>
            </a:endParaRPr>
          </a:p>
          <a:p>
            <a:pPr>
              <a:lnSpc>
                <a:spcPct val="100000"/>
              </a:lnSpc>
              <a:spcBef>
                <a:spcPts val="10"/>
              </a:spcBef>
            </a:pPr>
            <a:endParaRPr sz="700">
              <a:latin typeface="Times New Roman"/>
              <a:cs typeface="Times New Roman"/>
            </a:endParaRPr>
          </a:p>
          <a:p>
            <a:pPr marL="70485">
              <a:lnSpc>
                <a:spcPct val="100000"/>
              </a:lnSpc>
            </a:pPr>
            <a:r>
              <a:rPr sz="900" spc="-5" dirty="0">
                <a:solidFill>
                  <a:srgbClr val="81817E"/>
                </a:solidFill>
                <a:latin typeface="Calibri"/>
                <a:cs typeface="Calibri"/>
              </a:rPr>
              <a:t>20</a:t>
            </a:r>
            <a:endParaRPr sz="900">
              <a:latin typeface="Calibri"/>
              <a:cs typeface="Calibri"/>
            </a:endParaRPr>
          </a:p>
          <a:p>
            <a:pPr>
              <a:lnSpc>
                <a:spcPct val="100000"/>
              </a:lnSpc>
              <a:spcBef>
                <a:spcPts val="10"/>
              </a:spcBef>
            </a:pPr>
            <a:endParaRPr sz="700">
              <a:latin typeface="Times New Roman"/>
              <a:cs typeface="Times New Roman"/>
            </a:endParaRPr>
          </a:p>
          <a:p>
            <a:pPr marL="70485">
              <a:lnSpc>
                <a:spcPct val="100000"/>
              </a:lnSpc>
            </a:pPr>
            <a:r>
              <a:rPr sz="900" spc="-5" dirty="0">
                <a:solidFill>
                  <a:srgbClr val="81817E"/>
                </a:solidFill>
                <a:latin typeface="Calibri"/>
                <a:cs typeface="Calibri"/>
              </a:rPr>
              <a:t>10</a:t>
            </a:r>
            <a:endParaRPr sz="900">
              <a:latin typeface="Calibri"/>
              <a:cs typeface="Calibri"/>
            </a:endParaRPr>
          </a:p>
          <a:p>
            <a:pPr>
              <a:lnSpc>
                <a:spcPct val="100000"/>
              </a:lnSpc>
              <a:spcBef>
                <a:spcPts val="5"/>
              </a:spcBef>
            </a:pPr>
            <a:endParaRPr sz="700">
              <a:latin typeface="Times New Roman"/>
              <a:cs typeface="Times New Roman"/>
            </a:endParaRPr>
          </a:p>
          <a:p>
            <a:pPr marL="115570" algn="ctr">
              <a:lnSpc>
                <a:spcPct val="100000"/>
              </a:lnSpc>
              <a:spcBef>
                <a:spcPts val="5"/>
              </a:spcBef>
            </a:pPr>
            <a:r>
              <a:rPr sz="900" dirty="0">
                <a:solidFill>
                  <a:srgbClr val="81817E"/>
                </a:solidFill>
                <a:latin typeface="Calibri"/>
                <a:cs typeface="Calibri"/>
              </a:rPr>
              <a:t>0</a:t>
            </a:r>
            <a:endParaRPr sz="900">
              <a:latin typeface="Calibri"/>
              <a:cs typeface="Calibri"/>
            </a:endParaRPr>
          </a:p>
        </p:txBody>
      </p:sp>
      <p:sp>
        <p:nvSpPr>
          <p:cNvPr id="28" name="object 28"/>
          <p:cNvSpPr txBox="1"/>
          <p:nvPr/>
        </p:nvSpPr>
        <p:spPr>
          <a:xfrm>
            <a:off x="2544572" y="598850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13:05</a:t>
            </a:r>
            <a:endParaRPr sz="900">
              <a:latin typeface="Calibri"/>
              <a:cs typeface="Calibri"/>
            </a:endParaRPr>
          </a:p>
        </p:txBody>
      </p:sp>
      <p:sp>
        <p:nvSpPr>
          <p:cNvPr id="29" name="object 29"/>
          <p:cNvSpPr txBox="1"/>
          <p:nvPr/>
        </p:nvSpPr>
        <p:spPr>
          <a:xfrm>
            <a:off x="4530597" y="5988507"/>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12:10</a:t>
            </a:r>
            <a:endParaRPr sz="900">
              <a:latin typeface="Calibri"/>
              <a:cs typeface="Calibri"/>
            </a:endParaRPr>
          </a:p>
        </p:txBody>
      </p:sp>
      <p:sp>
        <p:nvSpPr>
          <p:cNvPr id="30" name="object 30"/>
          <p:cNvSpPr txBox="1"/>
          <p:nvPr/>
        </p:nvSpPr>
        <p:spPr>
          <a:xfrm>
            <a:off x="6545706" y="5988507"/>
            <a:ext cx="2298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8:45</a:t>
            </a:r>
            <a:endParaRPr sz="900">
              <a:latin typeface="Calibri"/>
              <a:cs typeface="Calibri"/>
            </a:endParaRPr>
          </a:p>
        </p:txBody>
      </p:sp>
      <p:sp>
        <p:nvSpPr>
          <p:cNvPr id="31" name="object 31"/>
          <p:cNvSpPr txBox="1"/>
          <p:nvPr/>
        </p:nvSpPr>
        <p:spPr>
          <a:xfrm>
            <a:off x="3321558" y="3068523"/>
            <a:ext cx="248221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1817E"/>
                </a:solidFill>
                <a:latin typeface="Calibri"/>
                <a:cs typeface="Calibri"/>
              </a:rPr>
              <a:t>Apnea, </a:t>
            </a:r>
            <a:r>
              <a:rPr sz="1800" spc="-15" dirty="0">
                <a:solidFill>
                  <a:srgbClr val="81817E"/>
                </a:solidFill>
                <a:latin typeface="Calibri"/>
                <a:cs typeface="Calibri"/>
              </a:rPr>
              <a:t>Bradycardia</a:t>
            </a:r>
            <a:r>
              <a:rPr sz="1800" spc="-40" dirty="0">
                <a:solidFill>
                  <a:srgbClr val="81817E"/>
                </a:solidFill>
                <a:latin typeface="Calibri"/>
                <a:cs typeface="Calibri"/>
              </a:rPr>
              <a:t> </a:t>
            </a:r>
            <a:r>
              <a:rPr sz="1800" spc="-15" dirty="0">
                <a:solidFill>
                  <a:srgbClr val="81817E"/>
                </a:solidFill>
                <a:latin typeface="Calibri"/>
                <a:cs typeface="Calibri"/>
              </a:rPr>
              <a:t>Events</a:t>
            </a:r>
            <a:endParaRPr sz="1800">
              <a:latin typeface="Calibri"/>
              <a:cs typeface="Calibri"/>
            </a:endParaRPr>
          </a:p>
        </p:txBody>
      </p:sp>
      <p:sp>
        <p:nvSpPr>
          <p:cNvPr id="32" name="object 32"/>
          <p:cNvSpPr/>
          <p:nvPr/>
        </p:nvSpPr>
        <p:spPr>
          <a:xfrm>
            <a:off x="3610355" y="6336791"/>
            <a:ext cx="243840" cy="7315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txBox="1"/>
          <p:nvPr/>
        </p:nvSpPr>
        <p:spPr>
          <a:xfrm>
            <a:off x="3868039" y="6234785"/>
            <a:ext cx="80137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Heart</a:t>
            </a:r>
            <a:r>
              <a:rPr sz="1400" spc="-60" dirty="0">
                <a:solidFill>
                  <a:srgbClr val="81817E"/>
                </a:solidFill>
                <a:latin typeface="Calibri"/>
                <a:cs typeface="Calibri"/>
              </a:rPr>
              <a:t> </a:t>
            </a:r>
            <a:r>
              <a:rPr sz="1400" spc="-5" dirty="0">
                <a:solidFill>
                  <a:srgbClr val="81817E"/>
                </a:solidFill>
                <a:latin typeface="Calibri"/>
                <a:cs typeface="Calibri"/>
              </a:rPr>
              <a:t>Rate</a:t>
            </a:r>
            <a:endParaRPr sz="1400">
              <a:latin typeface="Calibri"/>
              <a:cs typeface="Calibri"/>
            </a:endParaRPr>
          </a:p>
        </p:txBody>
      </p:sp>
      <p:sp>
        <p:nvSpPr>
          <p:cNvPr id="34" name="object 34"/>
          <p:cNvSpPr/>
          <p:nvPr/>
        </p:nvSpPr>
        <p:spPr>
          <a:xfrm>
            <a:off x="4814315" y="6336791"/>
            <a:ext cx="243839" cy="7315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5" name="object 35"/>
          <p:cNvSpPr txBox="1"/>
          <p:nvPr/>
        </p:nvSpPr>
        <p:spPr>
          <a:xfrm>
            <a:off x="5072634" y="6234785"/>
            <a:ext cx="50038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O2</a:t>
            </a:r>
            <a:r>
              <a:rPr sz="1400" spc="-65" dirty="0">
                <a:solidFill>
                  <a:srgbClr val="81817E"/>
                </a:solidFill>
                <a:latin typeface="Calibri"/>
                <a:cs typeface="Calibri"/>
              </a:rPr>
              <a:t> </a:t>
            </a:r>
            <a:r>
              <a:rPr sz="1400" spc="-5" dirty="0">
                <a:solidFill>
                  <a:srgbClr val="81817E"/>
                </a:solidFill>
                <a:latin typeface="Calibri"/>
                <a:cs typeface="Calibri"/>
              </a:rPr>
              <a:t>Sat</a:t>
            </a:r>
            <a:endParaRPr sz="1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5125085"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FFFFFF"/>
                </a:solidFill>
                <a:latin typeface="Calibri"/>
                <a:cs typeface="Calibri"/>
              </a:rPr>
              <a:t>Example </a:t>
            </a:r>
            <a:r>
              <a:rPr sz="2800" b="0" spc="-5" dirty="0">
                <a:solidFill>
                  <a:srgbClr val="FFFFFF"/>
                </a:solidFill>
                <a:latin typeface="Calibri"/>
                <a:cs typeface="Calibri"/>
              </a:rPr>
              <a:t>“heart </a:t>
            </a:r>
            <a:r>
              <a:rPr sz="2800" b="0" spc="-20" dirty="0">
                <a:solidFill>
                  <a:srgbClr val="FFFFFF"/>
                </a:solidFill>
                <a:latin typeface="Calibri"/>
                <a:cs typeface="Calibri"/>
              </a:rPr>
              <a:t>rates” </a:t>
            </a:r>
            <a:r>
              <a:rPr sz="2800" b="0" spc="-5" dirty="0">
                <a:solidFill>
                  <a:srgbClr val="FFFFFF"/>
                </a:solidFill>
                <a:latin typeface="Calibri"/>
                <a:cs typeface="Calibri"/>
              </a:rPr>
              <a:t>NICU</a:t>
            </a:r>
            <a:r>
              <a:rPr sz="2800" b="0" spc="0" dirty="0">
                <a:solidFill>
                  <a:srgbClr val="FFFFFF"/>
                </a:solidFill>
                <a:latin typeface="Calibri"/>
                <a:cs typeface="Calibri"/>
              </a:rPr>
              <a:t> </a:t>
            </a:r>
            <a:r>
              <a:rPr sz="2800" b="0" spc="-15" dirty="0">
                <a:solidFill>
                  <a:srgbClr val="FFFFFF"/>
                </a:solidFill>
                <a:latin typeface="Calibri"/>
                <a:cs typeface="Calibri"/>
              </a:rPr>
              <a:t>patient</a:t>
            </a:r>
            <a:endParaRPr sz="2800">
              <a:latin typeface="Calibri"/>
              <a:cs typeface="Calibri"/>
            </a:endParaRPr>
          </a:p>
        </p:txBody>
      </p:sp>
      <p:sp>
        <p:nvSpPr>
          <p:cNvPr id="6" name="object 6"/>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34</a:t>
            </a:r>
            <a:endParaRPr sz="1200">
              <a:latin typeface="Calibri"/>
              <a:cs typeface="Calibri"/>
            </a:endParaRPr>
          </a:p>
        </p:txBody>
      </p:sp>
      <p:sp>
        <p:nvSpPr>
          <p:cNvPr id="7" name="object 7"/>
          <p:cNvSpPr/>
          <p:nvPr/>
        </p:nvSpPr>
        <p:spPr>
          <a:xfrm>
            <a:off x="0" y="1038733"/>
            <a:ext cx="9144000" cy="16870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1725167" y="5743955"/>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9" name="object 9"/>
          <p:cNvSpPr/>
          <p:nvPr/>
        </p:nvSpPr>
        <p:spPr>
          <a:xfrm>
            <a:off x="1725167" y="5414771"/>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0" name="object 10"/>
          <p:cNvSpPr/>
          <p:nvPr/>
        </p:nvSpPr>
        <p:spPr>
          <a:xfrm>
            <a:off x="1725167" y="5085588"/>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1" name="object 11"/>
          <p:cNvSpPr/>
          <p:nvPr/>
        </p:nvSpPr>
        <p:spPr>
          <a:xfrm>
            <a:off x="1725167" y="4757928"/>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2" name="object 12"/>
          <p:cNvSpPr/>
          <p:nvPr/>
        </p:nvSpPr>
        <p:spPr>
          <a:xfrm>
            <a:off x="1725167" y="4428744"/>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3" name="object 13"/>
          <p:cNvSpPr/>
          <p:nvPr/>
        </p:nvSpPr>
        <p:spPr>
          <a:xfrm>
            <a:off x="1725167" y="4099559"/>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4" name="object 14"/>
          <p:cNvSpPr/>
          <p:nvPr/>
        </p:nvSpPr>
        <p:spPr>
          <a:xfrm>
            <a:off x="1725167" y="3770376"/>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5" name="object 15"/>
          <p:cNvSpPr/>
          <p:nvPr/>
        </p:nvSpPr>
        <p:spPr>
          <a:xfrm>
            <a:off x="1725167" y="3442715"/>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6" name="object 16"/>
          <p:cNvSpPr/>
          <p:nvPr/>
        </p:nvSpPr>
        <p:spPr>
          <a:xfrm>
            <a:off x="1725167" y="6071615"/>
            <a:ext cx="6306820" cy="0"/>
          </a:xfrm>
          <a:custGeom>
            <a:avLst/>
            <a:gdLst/>
            <a:ahLst/>
            <a:cxnLst/>
            <a:rect l="l" t="t" r="r" b="b"/>
            <a:pathLst>
              <a:path w="6306820">
                <a:moveTo>
                  <a:pt x="0" y="0"/>
                </a:moveTo>
                <a:lnTo>
                  <a:pt x="6306311" y="0"/>
                </a:lnTo>
              </a:path>
            </a:pathLst>
          </a:custGeom>
          <a:ln w="9144">
            <a:solidFill>
              <a:srgbClr val="E1E1E0"/>
            </a:solidFill>
          </a:ln>
        </p:spPr>
        <p:txBody>
          <a:bodyPr wrap="square" lIns="0" tIns="0" rIns="0" bIns="0" rtlCol="0"/>
          <a:lstStyle/>
          <a:p>
            <a:endParaRPr/>
          </a:p>
        </p:txBody>
      </p:sp>
      <p:sp>
        <p:nvSpPr>
          <p:cNvPr id="17" name="object 17"/>
          <p:cNvSpPr/>
          <p:nvPr/>
        </p:nvSpPr>
        <p:spPr>
          <a:xfrm>
            <a:off x="2075688" y="3573779"/>
            <a:ext cx="5605780" cy="1332230"/>
          </a:xfrm>
          <a:custGeom>
            <a:avLst/>
            <a:gdLst/>
            <a:ahLst/>
            <a:cxnLst/>
            <a:rect l="l" t="t" r="r" b="b"/>
            <a:pathLst>
              <a:path w="5605780" h="1332229">
                <a:moveTo>
                  <a:pt x="0" y="33528"/>
                </a:moveTo>
                <a:lnTo>
                  <a:pt x="701039" y="33528"/>
                </a:lnTo>
                <a:lnTo>
                  <a:pt x="1400556" y="1315212"/>
                </a:lnTo>
                <a:lnTo>
                  <a:pt x="2101596" y="33528"/>
                </a:lnTo>
                <a:lnTo>
                  <a:pt x="2802636" y="1331976"/>
                </a:lnTo>
                <a:lnTo>
                  <a:pt x="3503676" y="0"/>
                </a:lnTo>
                <a:lnTo>
                  <a:pt x="4204716" y="65532"/>
                </a:lnTo>
                <a:lnTo>
                  <a:pt x="4905756" y="164592"/>
                </a:lnTo>
                <a:lnTo>
                  <a:pt x="5605271" y="986028"/>
                </a:lnTo>
              </a:path>
            </a:pathLst>
          </a:custGeom>
          <a:ln w="27432">
            <a:solidFill>
              <a:srgbClr val="046CB0"/>
            </a:solidFill>
          </a:ln>
        </p:spPr>
        <p:txBody>
          <a:bodyPr wrap="square" lIns="0" tIns="0" rIns="0" bIns="0" rtlCol="0"/>
          <a:lstStyle/>
          <a:p>
            <a:endParaRPr/>
          </a:p>
        </p:txBody>
      </p:sp>
      <p:sp>
        <p:nvSpPr>
          <p:cNvPr id="18" name="object 18"/>
          <p:cNvSpPr/>
          <p:nvPr/>
        </p:nvSpPr>
        <p:spPr>
          <a:xfrm>
            <a:off x="2036762" y="3569652"/>
            <a:ext cx="73532" cy="735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2737802" y="3569652"/>
            <a:ext cx="73533" cy="735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3438842" y="4851336"/>
            <a:ext cx="73533" cy="7353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4139882" y="3569652"/>
            <a:ext cx="73532" cy="7353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p:nvPr/>
        </p:nvSpPr>
        <p:spPr>
          <a:xfrm>
            <a:off x="4840922" y="4868100"/>
            <a:ext cx="73532" cy="7353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5540438" y="3537648"/>
            <a:ext cx="73533" cy="7353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object 24"/>
          <p:cNvSpPr/>
          <p:nvPr/>
        </p:nvSpPr>
        <p:spPr>
          <a:xfrm>
            <a:off x="6241478" y="3603180"/>
            <a:ext cx="73533" cy="735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object 25"/>
          <p:cNvSpPr/>
          <p:nvPr/>
        </p:nvSpPr>
        <p:spPr>
          <a:xfrm>
            <a:off x="6942518" y="3700716"/>
            <a:ext cx="73533" cy="735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object 26"/>
          <p:cNvSpPr/>
          <p:nvPr/>
        </p:nvSpPr>
        <p:spPr>
          <a:xfrm>
            <a:off x="7643558" y="4523676"/>
            <a:ext cx="73532" cy="735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2075688" y="4445508"/>
            <a:ext cx="5605780" cy="492759"/>
          </a:xfrm>
          <a:custGeom>
            <a:avLst/>
            <a:gdLst/>
            <a:ahLst/>
            <a:cxnLst/>
            <a:rect l="l" t="t" r="r" b="b"/>
            <a:pathLst>
              <a:path w="5605780" h="492760">
                <a:moveTo>
                  <a:pt x="0" y="0"/>
                </a:moveTo>
                <a:lnTo>
                  <a:pt x="701039" y="0"/>
                </a:lnTo>
                <a:lnTo>
                  <a:pt x="1400556" y="230124"/>
                </a:lnTo>
                <a:lnTo>
                  <a:pt x="2101596" y="0"/>
                </a:lnTo>
                <a:lnTo>
                  <a:pt x="2802636" y="492252"/>
                </a:lnTo>
                <a:lnTo>
                  <a:pt x="3503676" y="0"/>
                </a:lnTo>
                <a:lnTo>
                  <a:pt x="4204716" y="0"/>
                </a:lnTo>
                <a:lnTo>
                  <a:pt x="4905756" y="0"/>
                </a:lnTo>
                <a:lnTo>
                  <a:pt x="5605271" y="164592"/>
                </a:lnTo>
              </a:path>
            </a:pathLst>
          </a:custGeom>
          <a:ln w="27432">
            <a:solidFill>
              <a:srgbClr val="00A8E0"/>
            </a:solidFill>
          </a:ln>
        </p:spPr>
        <p:txBody>
          <a:bodyPr wrap="square" lIns="0" tIns="0" rIns="0" bIns="0" rtlCol="0"/>
          <a:lstStyle/>
          <a:p>
            <a:endParaRPr/>
          </a:p>
        </p:txBody>
      </p:sp>
      <p:sp>
        <p:nvSpPr>
          <p:cNvPr id="28" name="object 28"/>
          <p:cNvSpPr/>
          <p:nvPr/>
        </p:nvSpPr>
        <p:spPr>
          <a:xfrm>
            <a:off x="2036762" y="4407852"/>
            <a:ext cx="73532" cy="735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2737802" y="4407852"/>
            <a:ext cx="73533" cy="735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30"/>
          <p:cNvSpPr/>
          <p:nvPr/>
        </p:nvSpPr>
        <p:spPr>
          <a:xfrm>
            <a:off x="3438842" y="4637976"/>
            <a:ext cx="73533"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1" name="object 31"/>
          <p:cNvSpPr/>
          <p:nvPr/>
        </p:nvSpPr>
        <p:spPr>
          <a:xfrm>
            <a:off x="4139882" y="4407852"/>
            <a:ext cx="73532"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2" name="object 32"/>
          <p:cNvSpPr/>
          <p:nvPr/>
        </p:nvSpPr>
        <p:spPr>
          <a:xfrm>
            <a:off x="4840922" y="4901628"/>
            <a:ext cx="73532" cy="7353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p:nvPr/>
        </p:nvSpPr>
        <p:spPr>
          <a:xfrm>
            <a:off x="5540438" y="4407852"/>
            <a:ext cx="73533" cy="7353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 name="object 34"/>
          <p:cNvSpPr/>
          <p:nvPr/>
        </p:nvSpPr>
        <p:spPr>
          <a:xfrm>
            <a:off x="6241478" y="4407852"/>
            <a:ext cx="73533" cy="735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5" name="object 35"/>
          <p:cNvSpPr/>
          <p:nvPr/>
        </p:nvSpPr>
        <p:spPr>
          <a:xfrm>
            <a:off x="6942518" y="4407852"/>
            <a:ext cx="73533" cy="735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6" name="object 36"/>
          <p:cNvSpPr/>
          <p:nvPr/>
        </p:nvSpPr>
        <p:spPr>
          <a:xfrm>
            <a:off x="7643558" y="4572444"/>
            <a:ext cx="73532" cy="735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2075688" y="6039611"/>
            <a:ext cx="701040" cy="0"/>
          </a:xfrm>
          <a:custGeom>
            <a:avLst/>
            <a:gdLst/>
            <a:ahLst/>
            <a:cxnLst/>
            <a:rect l="l" t="t" r="r" b="b"/>
            <a:pathLst>
              <a:path w="701039">
                <a:moveTo>
                  <a:pt x="0" y="0"/>
                </a:moveTo>
                <a:lnTo>
                  <a:pt x="701039" y="0"/>
                </a:lnTo>
              </a:path>
            </a:pathLst>
          </a:custGeom>
          <a:ln w="27432">
            <a:solidFill>
              <a:srgbClr val="FFC424"/>
            </a:solidFill>
          </a:ln>
        </p:spPr>
        <p:txBody>
          <a:bodyPr wrap="square" lIns="0" tIns="0" rIns="0" bIns="0" rtlCol="0"/>
          <a:lstStyle/>
          <a:p>
            <a:endParaRPr/>
          </a:p>
        </p:txBody>
      </p:sp>
      <p:sp>
        <p:nvSpPr>
          <p:cNvPr id="38" name="object 38"/>
          <p:cNvSpPr/>
          <p:nvPr/>
        </p:nvSpPr>
        <p:spPr>
          <a:xfrm>
            <a:off x="5579364" y="6022847"/>
            <a:ext cx="1402080" cy="17145"/>
          </a:xfrm>
          <a:custGeom>
            <a:avLst/>
            <a:gdLst/>
            <a:ahLst/>
            <a:cxnLst/>
            <a:rect l="l" t="t" r="r" b="b"/>
            <a:pathLst>
              <a:path w="1402079" h="17145">
                <a:moveTo>
                  <a:pt x="0" y="16763"/>
                </a:moveTo>
                <a:lnTo>
                  <a:pt x="701039" y="16763"/>
                </a:lnTo>
                <a:lnTo>
                  <a:pt x="1402080" y="0"/>
                </a:lnTo>
              </a:path>
            </a:pathLst>
          </a:custGeom>
          <a:ln w="27432">
            <a:solidFill>
              <a:srgbClr val="FFC424"/>
            </a:solidFill>
          </a:ln>
        </p:spPr>
        <p:txBody>
          <a:bodyPr wrap="square" lIns="0" tIns="0" rIns="0" bIns="0" rtlCol="0"/>
          <a:lstStyle/>
          <a:p>
            <a:endParaRPr/>
          </a:p>
        </p:txBody>
      </p:sp>
      <p:sp>
        <p:nvSpPr>
          <p:cNvPr id="39" name="object 39"/>
          <p:cNvSpPr/>
          <p:nvPr/>
        </p:nvSpPr>
        <p:spPr>
          <a:xfrm>
            <a:off x="2036762" y="6002007"/>
            <a:ext cx="73532" cy="7353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0" name="object 40"/>
          <p:cNvSpPr/>
          <p:nvPr/>
        </p:nvSpPr>
        <p:spPr>
          <a:xfrm>
            <a:off x="2737802" y="6002007"/>
            <a:ext cx="73533" cy="7353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4139882" y="6002007"/>
            <a:ext cx="73532" cy="735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2" name="object 42"/>
          <p:cNvSpPr/>
          <p:nvPr/>
        </p:nvSpPr>
        <p:spPr>
          <a:xfrm>
            <a:off x="5540438" y="6002007"/>
            <a:ext cx="73533" cy="735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241478" y="6002007"/>
            <a:ext cx="73533" cy="7353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4" name="object 44"/>
          <p:cNvSpPr/>
          <p:nvPr/>
        </p:nvSpPr>
        <p:spPr>
          <a:xfrm>
            <a:off x="6942518" y="5985243"/>
            <a:ext cx="73533" cy="73533"/>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txBox="1"/>
          <p:nvPr/>
        </p:nvSpPr>
        <p:spPr>
          <a:xfrm>
            <a:off x="1547875" y="5979363"/>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1817E"/>
                </a:solidFill>
                <a:latin typeface="Calibri"/>
                <a:cs typeface="Calibri"/>
              </a:rPr>
              <a:t>0</a:t>
            </a:r>
            <a:endParaRPr sz="900">
              <a:latin typeface="Calibri"/>
              <a:cs typeface="Calibri"/>
            </a:endParaRPr>
          </a:p>
        </p:txBody>
      </p:sp>
      <p:sp>
        <p:nvSpPr>
          <p:cNvPr id="46" name="object 46"/>
          <p:cNvSpPr txBox="1"/>
          <p:nvPr/>
        </p:nvSpPr>
        <p:spPr>
          <a:xfrm>
            <a:off x="1432052" y="3348990"/>
            <a:ext cx="199390" cy="2464435"/>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160</a:t>
            </a:r>
            <a:endParaRPr sz="900">
              <a:latin typeface="Calibri"/>
              <a:cs typeface="Calibri"/>
            </a:endParaRPr>
          </a:p>
          <a:p>
            <a:pPr>
              <a:lnSpc>
                <a:spcPct val="100000"/>
              </a:lnSpc>
              <a:spcBef>
                <a:spcPts val="10"/>
              </a:spcBef>
            </a:pPr>
            <a:endParaRPr sz="1300">
              <a:latin typeface="Times New Roman"/>
              <a:cs typeface="Times New Roman"/>
            </a:endParaRPr>
          </a:p>
          <a:p>
            <a:pPr marL="12700">
              <a:lnSpc>
                <a:spcPct val="100000"/>
              </a:lnSpc>
              <a:spcBef>
                <a:spcPts val="5"/>
              </a:spcBef>
            </a:pPr>
            <a:r>
              <a:rPr sz="900" spc="-5" dirty="0">
                <a:solidFill>
                  <a:srgbClr val="81817E"/>
                </a:solidFill>
                <a:latin typeface="Calibri"/>
                <a:cs typeface="Calibri"/>
              </a:rPr>
              <a:t>140</a:t>
            </a:r>
            <a:endParaRPr sz="900">
              <a:latin typeface="Calibri"/>
              <a:cs typeface="Calibri"/>
            </a:endParaRPr>
          </a:p>
          <a:p>
            <a:pPr>
              <a:lnSpc>
                <a:spcPct val="100000"/>
              </a:lnSpc>
              <a:spcBef>
                <a:spcPts val="10"/>
              </a:spcBef>
            </a:pPr>
            <a:endParaRPr sz="1300">
              <a:latin typeface="Times New Roman"/>
              <a:cs typeface="Times New Roman"/>
            </a:endParaRPr>
          </a:p>
          <a:p>
            <a:pPr marL="12700">
              <a:lnSpc>
                <a:spcPct val="100000"/>
              </a:lnSpc>
            </a:pPr>
            <a:r>
              <a:rPr sz="900" spc="-5" dirty="0">
                <a:solidFill>
                  <a:srgbClr val="81817E"/>
                </a:solidFill>
                <a:latin typeface="Calibri"/>
                <a:cs typeface="Calibri"/>
              </a:rPr>
              <a:t>120</a:t>
            </a:r>
            <a:endParaRPr sz="900">
              <a:latin typeface="Calibri"/>
              <a:cs typeface="Calibri"/>
            </a:endParaRPr>
          </a:p>
          <a:p>
            <a:pPr>
              <a:lnSpc>
                <a:spcPct val="100000"/>
              </a:lnSpc>
              <a:spcBef>
                <a:spcPts val="15"/>
              </a:spcBef>
            </a:pPr>
            <a:endParaRPr sz="1300">
              <a:latin typeface="Times New Roman"/>
              <a:cs typeface="Times New Roman"/>
            </a:endParaRPr>
          </a:p>
          <a:p>
            <a:pPr marL="12700">
              <a:lnSpc>
                <a:spcPct val="100000"/>
              </a:lnSpc>
            </a:pPr>
            <a:r>
              <a:rPr sz="900" spc="-5" dirty="0">
                <a:solidFill>
                  <a:srgbClr val="81817E"/>
                </a:solidFill>
                <a:latin typeface="Calibri"/>
                <a:cs typeface="Calibri"/>
              </a:rPr>
              <a:t>100</a:t>
            </a:r>
            <a:endParaRPr sz="900">
              <a:latin typeface="Calibri"/>
              <a:cs typeface="Calibri"/>
            </a:endParaRPr>
          </a:p>
          <a:p>
            <a:pPr>
              <a:lnSpc>
                <a:spcPct val="100000"/>
              </a:lnSpc>
              <a:spcBef>
                <a:spcPts val="15"/>
              </a:spcBef>
            </a:pPr>
            <a:endParaRPr sz="1300">
              <a:latin typeface="Times New Roman"/>
              <a:cs typeface="Times New Roman"/>
            </a:endParaRPr>
          </a:p>
          <a:p>
            <a:pPr marL="70485">
              <a:lnSpc>
                <a:spcPct val="100000"/>
              </a:lnSpc>
            </a:pPr>
            <a:r>
              <a:rPr sz="900" spc="-5" dirty="0">
                <a:solidFill>
                  <a:srgbClr val="81817E"/>
                </a:solidFill>
                <a:latin typeface="Calibri"/>
                <a:cs typeface="Calibri"/>
              </a:rPr>
              <a:t>80</a:t>
            </a:r>
            <a:endParaRPr sz="900">
              <a:latin typeface="Calibri"/>
              <a:cs typeface="Calibri"/>
            </a:endParaRPr>
          </a:p>
          <a:p>
            <a:pPr>
              <a:lnSpc>
                <a:spcPct val="100000"/>
              </a:lnSpc>
              <a:spcBef>
                <a:spcPts val="15"/>
              </a:spcBef>
            </a:pPr>
            <a:endParaRPr sz="1300">
              <a:latin typeface="Times New Roman"/>
              <a:cs typeface="Times New Roman"/>
            </a:endParaRPr>
          </a:p>
          <a:p>
            <a:pPr marL="70485">
              <a:lnSpc>
                <a:spcPct val="100000"/>
              </a:lnSpc>
            </a:pPr>
            <a:r>
              <a:rPr sz="900" spc="-5" dirty="0">
                <a:solidFill>
                  <a:srgbClr val="81817E"/>
                </a:solidFill>
                <a:latin typeface="Calibri"/>
                <a:cs typeface="Calibri"/>
              </a:rPr>
              <a:t>60</a:t>
            </a:r>
            <a:endParaRPr sz="900">
              <a:latin typeface="Calibri"/>
              <a:cs typeface="Calibri"/>
            </a:endParaRPr>
          </a:p>
          <a:p>
            <a:pPr>
              <a:lnSpc>
                <a:spcPct val="100000"/>
              </a:lnSpc>
              <a:spcBef>
                <a:spcPts val="10"/>
              </a:spcBef>
            </a:pPr>
            <a:endParaRPr sz="1300">
              <a:latin typeface="Times New Roman"/>
              <a:cs typeface="Times New Roman"/>
            </a:endParaRPr>
          </a:p>
          <a:p>
            <a:pPr marL="70485">
              <a:lnSpc>
                <a:spcPct val="100000"/>
              </a:lnSpc>
            </a:pPr>
            <a:r>
              <a:rPr sz="900" spc="-5" dirty="0">
                <a:solidFill>
                  <a:srgbClr val="81817E"/>
                </a:solidFill>
                <a:latin typeface="Calibri"/>
                <a:cs typeface="Calibri"/>
              </a:rPr>
              <a:t>40</a:t>
            </a:r>
            <a:endParaRPr sz="900">
              <a:latin typeface="Calibri"/>
              <a:cs typeface="Calibri"/>
            </a:endParaRPr>
          </a:p>
          <a:p>
            <a:pPr>
              <a:lnSpc>
                <a:spcPct val="100000"/>
              </a:lnSpc>
              <a:spcBef>
                <a:spcPts val="15"/>
              </a:spcBef>
            </a:pPr>
            <a:endParaRPr sz="1300">
              <a:latin typeface="Times New Roman"/>
              <a:cs typeface="Times New Roman"/>
            </a:endParaRPr>
          </a:p>
          <a:p>
            <a:pPr marL="70485">
              <a:lnSpc>
                <a:spcPct val="100000"/>
              </a:lnSpc>
            </a:pPr>
            <a:r>
              <a:rPr sz="900" spc="-5" dirty="0">
                <a:solidFill>
                  <a:srgbClr val="81817E"/>
                </a:solidFill>
                <a:latin typeface="Calibri"/>
                <a:cs typeface="Calibri"/>
              </a:rPr>
              <a:t>20</a:t>
            </a:r>
            <a:endParaRPr sz="900">
              <a:latin typeface="Calibri"/>
              <a:cs typeface="Calibri"/>
            </a:endParaRPr>
          </a:p>
        </p:txBody>
      </p:sp>
      <p:sp>
        <p:nvSpPr>
          <p:cNvPr id="47" name="object 47"/>
          <p:cNvSpPr txBox="1"/>
          <p:nvPr/>
        </p:nvSpPr>
        <p:spPr>
          <a:xfrm>
            <a:off x="1931035" y="6127800"/>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15:00</a:t>
            </a:r>
            <a:endParaRPr sz="900">
              <a:latin typeface="Calibri"/>
              <a:cs typeface="Calibri"/>
            </a:endParaRPr>
          </a:p>
        </p:txBody>
      </p:sp>
      <p:sp>
        <p:nvSpPr>
          <p:cNvPr id="48" name="object 48"/>
          <p:cNvSpPr txBox="1"/>
          <p:nvPr/>
        </p:nvSpPr>
        <p:spPr>
          <a:xfrm>
            <a:off x="2632075" y="6127800"/>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14:00</a:t>
            </a:r>
            <a:endParaRPr sz="900">
              <a:latin typeface="Calibri"/>
              <a:cs typeface="Calibri"/>
            </a:endParaRPr>
          </a:p>
        </p:txBody>
      </p:sp>
      <p:sp>
        <p:nvSpPr>
          <p:cNvPr id="49" name="object 49"/>
          <p:cNvSpPr txBox="1"/>
          <p:nvPr/>
        </p:nvSpPr>
        <p:spPr>
          <a:xfrm>
            <a:off x="4734814" y="6127800"/>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12:10</a:t>
            </a:r>
            <a:endParaRPr sz="900">
              <a:latin typeface="Calibri"/>
              <a:cs typeface="Calibri"/>
            </a:endParaRPr>
          </a:p>
        </p:txBody>
      </p:sp>
      <p:sp>
        <p:nvSpPr>
          <p:cNvPr id="50" name="object 50"/>
          <p:cNvSpPr txBox="1"/>
          <p:nvPr/>
        </p:nvSpPr>
        <p:spPr>
          <a:xfrm>
            <a:off x="5435853" y="6127800"/>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12:00</a:t>
            </a:r>
            <a:endParaRPr sz="900">
              <a:latin typeface="Calibri"/>
              <a:cs typeface="Calibri"/>
            </a:endParaRPr>
          </a:p>
        </p:txBody>
      </p:sp>
      <p:sp>
        <p:nvSpPr>
          <p:cNvPr id="51" name="object 51"/>
          <p:cNvSpPr txBox="1"/>
          <p:nvPr/>
        </p:nvSpPr>
        <p:spPr>
          <a:xfrm>
            <a:off x="6136640" y="6127800"/>
            <a:ext cx="2876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11:00</a:t>
            </a:r>
            <a:endParaRPr sz="900">
              <a:latin typeface="Calibri"/>
              <a:cs typeface="Calibri"/>
            </a:endParaRPr>
          </a:p>
        </p:txBody>
      </p:sp>
      <p:sp>
        <p:nvSpPr>
          <p:cNvPr id="52" name="object 52"/>
          <p:cNvSpPr txBox="1"/>
          <p:nvPr/>
        </p:nvSpPr>
        <p:spPr>
          <a:xfrm>
            <a:off x="6866635" y="6127800"/>
            <a:ext cx="2298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9:00</a:t>
            </a:r>
            <a:endParaRPr sz="900">
              <a:latin typeface="Calibri"/>
              <a:cs typeface="Calibri"/>
            </a:endParaRPr>
          </a:p>
        </p:txBody>
      </p:sp>
      <p:sp>
        <p:nvSpPr>
          <p:cNvPr id="53" name="object 53"/>
          <p:cNvSpPr txBox="1"/>
          <p:nvPr/>
        </p:nvSpPr>
        <p:spPr>
          <a:xfrm>
            <a:off x="7567676" y="6127800"/>
            <a:ext cx="2298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1817E"/>
                </a:solidFill>
                <a:latin typeface="Calibri"/>
                <a:cs typeface="Calibri"/>
              </a:rPr>
              <a:t>8:45</a:t>
            </a:r>
            <a:endParaRPr sz="900">
              <a:latin typeface="Calibri"/>
              <a:cs typeface="Calibri"/>
            </a:endParaRPr>
          </a:p>
        </p:txBody>
      </p:sp>
      <p:sp>
        <p:nvSpPr>
          <p:cNvPr id="54" name="object 54"/>
          <p:cNvSpPr txBox="1"/>
          <p:nvPr/>
        </p:nvSpPr>
        <p:spPr>
          <a:xfrm>
            <a:off x="2593594" y="2997200"/>
            <a:ext cx="46240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81817E"/>
                </a:solidFill>
                <a:latin typeface="Calibri"/>
                <a:cs typeface="Calibri"/>
              </a:rPr>
              <a:t>Combined </a:t>
            </a:r>
            <a:r>
              <a:rPr sz="1800" spc="-10" dirty="0">
                <a:solidFill>
                  <a:srgbClr val="81817E"/>
                </a:solidFill>
                <a:latin typeface="Calibri"/>
                <a:cs typeface="Calibri"/>
              </a:rPr>
              <a:t>Vital </a:t>
            </a:r>
            <a:r>
              <a:rPr sz="1800" spc="-5" dirty="0">
                <a:solidFill>
                  <a:srgbClr val="81817E"/>
                </a:solidFill>
                <a:latin typeface="Calibri"/>
                <a:cs typeface="Calibri"/>
              </a:rPr>
              <a:t>Signs </a:t>
            </a:r>
            <a:r>
              <a:rPr sz="1800" dirty="0">
                <a:solidFill>
                  <a:srgbClr val="81817E"/>
                </a:solidFill>
                <a:latin typeface="Calibri"/>
                <a:cs typeface="Calibri"/>
              </a:rPr>
              <a:t>+ </a:t>
            </a:r>
            <a:r>
              <a:rPr sz="1800" spc="-10" dirty="0">
                <a:solidFill>
                  <a:srgbClr val="81817E"/>
                </a:solidFill>
                <a:latin typeface="Calibri"/>
                <a:cs typeface="Calibri"/>
              </a:rPr>
              <a:t>Apnea/Bradycardia</a:t>
            </a:r>
            <a:r>
              <a:rPr sz="1800" spc="-40" dirty="0">
                <a:solidFill>
                  <a:srgbClr val="81817E"/>
                </a:solidFill>
                <a:latin typeface="Calibri"/>
                <a:cs typeface="Calibri"/>
              </a:rPr>
              <a:t> </a:t>
            </a:r>
            <a:r>
              <a:rPr sz="1800" spc="-10" dirty="0">
                <a:solidFill>
                  <a:srgbClr val="81817E"/>
                </a:solidFill>
                <a:latin typeface="Calibri"/>
                <a:cs typeface="Calibri"/>
              </a:rPr>
              <a:t>Events</a:t>
            </a:r>
            <a:endParaRPr sz="1800">
              <a:latin typeface="Calibri"/>
              <a:cs typeface="Calibri"/>
            </a:endParaRPr>
          </a:p>
        </p:txBody>
      </p:sp>
      <p:sp>
        <p:nvSpPr>
          <p:cNvPr id="55" name="object 55"/>
          <p:cNvSpPr/>
          <p:nvPr/>
        </p:nvSpPr>
        <p:spPr>
          <a:xfrm>
            <a:off x="3243072" y="6475476"/>
            <a:ext cx="243839" cy="7315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6" name="object 56"/>
          <p:cNvSpPr txBox="1"/>
          <p:nvPr/>
        </p:nvSpPr>
        <p:spPr>
          <a:xfrm>
            <a:off x="3333115" y="6057853"/>
            <a:ext cx="988694" cy="555625"/>
          </a:xfrm>
          <a:prstGeom prst="rect">
            <a:avLst/>
          </a:prstGeom>
        </p:spPr>
        <p:txBody>
          <a:bodyPr vert="horz" wrap="square" lIns="0" tIns="82550" rIns="0" bIns="0" rtlCol="0">
            <a:spAutoFit/>
          </a:bodyPr>
          <a:lstStyle/>
          <a:p>
            <a:pPr marL="12700">
              <a:lnSpc>
                <a:spcPct val="100000"/>
              </a:lnSpc>
              <a:spcBef>
                <a:spcPts val="650"/>
              </a:spcBef>
              <a:tabLst>
                <a:tab pos="713105" algn="l"/>
              </a:tabLst>
            </a:pPr>
            <a:r>
              <a:rPr sz="900" spc="-5" dirty="0">
                <a:solidFill>
                  <a:srgbClr val="81817E"/>
                </a:solidFill>
                <a:latin typeface="Calibri"/>
                <a:cs typeface="Calibri"/>
              </a:rPr>
              <a:t>13:0</a:t>
            </a:r>
            <a:r>
              <a:rPr sz="900" dirty="0">
                <a:solidFill>
                  <a:srgbClr val="81817E"/>
                </a:solidFill>
                <a:latin typeface="Calibri"/>
                <a:cs typeface="Calibri"/>
              </a:rPr>
              <a:t>5	</a:t>
            </a:r>
            <a:r>
              <a:rPr sz="900" spc="-5" dirty="0">
                <a:solidFill>
                  <a:srgbClr val="81817E"/>
                </a:solidFill>
                <a:latin typeface="Calibri"/>
                <a:cs typeface="Calibri"/>
              </a:rPr>
              <a:t>13:00</a:t>
            </a:r>
            <a:endParaRPr sz="900">
              <a:latin typeface="Calibri"/>
              <a:cs typeface="Calibri"/>
            </a:endParaRPr>
          </a:p>
          <a:p>
            <a:pPr>
              <a:lnSpc>
                <a:spcPct val="100000"/>
              </a:lnSpc>
            </a:pPr>
            <a:endParaRPr sz="750">
              <a:latin typeface="Times New Roman"/>
              <a:cs typeface="Times New Roman"/>
            </a:endParaRPr>
          </a:p>
          <a:p>
            <a:pPr marL="179705">
              <a:lnSpc>
                <a:spcPct val="100000"/>
              </a:lnSpc>
            </a:pPr>
            <a:r>
              <a:rPr sz="1400" spc="-5" dirty="0">
                <a:solidFill>
                  <a:srgbClr val="81817E"/>
                </a:solidFill>
                <a:latin typeface="Calibri"/>
                <a:cs typeface="Calibri"/>
              </a:rPr>
              <a:t>Heart</a:t>
            </a:r>
            <a:r>
              <a:rPr sz="1400" spc="-80" dirty="0">
                <a:solidFill>
                  <a:srgbClr val="81817E"/>
                </a:solidFill>
                <a:latin typeface="Calibri"/>
                <a:cs typeface="Calibri"/>
              </a:rPr>
              <a:t> </a:t>
            </a:r>
            <a:r>
              <a:rPr sz="1400" spc="-5" dirty="0">
                <a:solidFill>
                  <a:srgbClr val="81817E"/>
                </a:solidFill>
                <a:latin typeface="Calibri"/>
                <a:cs typeface="Calibri"/>
              </a:rPr>
              <a:t>Rate</a:t>
            </a:r>
            <a:endParaRPr sz="1400">
              <a:latin typeface="Calibri"/>
              <a:cs typeface="Calibri"/>
            </a:endParaRPr>
          </a:p>
        </p:txBody>
      </p:sp>
      <p:sp>
        <p:nvSpPr>
          <p:cNvPr id="57" name="object 57"/>
          <p:cNvSpPr/>
          <p:nvPr/>
        </p:nvSpPr>
        <p:spPr>
          <a:xfrm>
            <a:off x="4466844" y="6475476"/>
            <a:ext cx="243839" cy="7315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8" name="object 58"/>
          <p:cNvSpPr txBox="1"/>
          <p:nvPr/>
        </p:nvSpPr>
        <p:spPr>
          <a:xfrm>
            <a:off x="4723638" y="6374079"/>
            <a:ext cx="49974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O2</a:t>
            </a:r>
            <a:r>
              <a:rPr sz="1400" spc="-65" dirty="0">
                <a:solidFill>
                  <a:srgbClr val="81817E"/>
                </a:solidFill>
                <a:latin typeface="Calibri"/>
                <a:cs typeface="Calibri"/>
              </a:rPr>
              <a:t> </a:t>
            </a:r>
            <a:r>
              <a:rPr sz="1400" spc="-5" dirty="0">
                <a:solidFill>
                  <a:srgbClr val="81817E"/>
                </a:solidFill>
                <a:latin typeface="Calibri"/>
                <a:cs typeface="Calibri"/>
              </a:rPr>
              <a:t>Sat</a:t>
            </a:r>
            <a:endParaRPr sz="1400">
              <a:latin typeface="Calibri"/>
              <a:cs typeface="Calibri"/>
            </a:endParaRPr>
          </a:p>
        </p:txBody>
      </p:sp>
      <p:sp>
        <p:nvSpPr>
          <p:cNvPr id="59" name="object 59"/>
          <p:cNvSpPr/>
          <p:nvPr/>
        </p:nvSpPr>
        <p:spPr>
          <a:xfrm>
            <a:off x="5387340" y="6475476"/>
            <a:ext cx="243839" cy="73152"/>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0" name="object 60"/>
          <p:cNvSpPr txBox="1"/>
          <p:nvPr/>
        </p:nvSpPr>
        <p:spPr>
          <a:xfrm>
            <a:off x="5645277" y="6374079"/>
            <a:ext cx="70294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1817E"/>
                </a:solidFill>
                <a:latin typeface="Calibri"/>
                <a:cs typeface="Calibri"/>
              </a:rPr>
              <a:t>O2</a:t>
            </a:r>
            <a:r>
              <a:rPr sz="1400" spc="-65" dirty="0">
                <a:solidFill>
                  <a:srgbClr val="81817E"/>
                </a:solidFill>
                <a:latin typeface="Calibri"/>
                <a:cs typeface="Calibri"/>
              </a:rPr>
              <a:t> </a:t>
            </a:r>
            <a:r>
              <a:rPr sz="1400" spc="-5" dirty="0">
                <a:solidFill>
                  <a:srgbClr val="81817E"/>
                </a:solidFill>
                <a:latin typeface="Calibri"/>
                <a:cs typeface="Calibri"/>
              </a:rPr>
              <a:t>L/Min</a:t>
            </a:r>
            <a:endParaRPr sz="14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2665" y="3301370"/>
            <a:ext cx="6871334" cy="1710689"/>
          </a:xfrm>
          <a:prstGeom prst="rect">
            <a:avLst/>
          </a:prstGeom>
        </p:spPr>
        <p:txBody>
          <a:bodyPr vert="horz" wrap="square" lIns="0" tIns="364490" rIns="0" bIns="0" rtlCol="0">
            <a:spAutoFit/>
          </a:bodyPr>
          <a:lstStyle/>
          <a:p>
            <a:pPr marL="12700">
              <a:lnSpc>
                <a:spcPct val="100000"/>
              </a:lnSpc>
              <a:spcBef>
                <a:spcPts val="2870"/>
              </a:spcBef>
            </a:pPr>
            <a:r>
              <a:rPr sz="5300" spc="-25" dirty="0">
                <a:solidFill>
                  <a:srgbClr val="3B3B3A"/>
                </a:solidFill>
                <a:latin typeface="Calibri"/>
                <a:cs typeface="Calibri"/>
              </a:rPr>
              <a:t>Interoperability </a:t>
            </a:r>
            <a:r>
              <a:rPr sz="5300" dirty="0">
                <a:solidFill>
                  <a:srgbClr val="3B3B3A"/>
                </a:solidFill>
                <a:latin typeface="Calibri"/>
                <a:cs typeface="Calibri"/>
              </a:rPr>
              <a:t>Use</a:t>
            </a:r>
            <a:r>
              <a:rPr sz="5300" spc="0" dirty="0">
                <a:solidFill>
                  <a:srgbClr val="3B3B3A"/>
                </a:solidFill>
                <a:latin typeface="Calibri"/>
                <a:cs typeface="Calibri"/>
              </a:rPr>
              <a:t> </a:t>
            </a:r>
            <a:r>
              <a:rPr sz="5300" spc="-5" dirty="0">
                <a:solidFill>
                  <a:srgbClr val="3B3B3A"/>
                </a:solidFill>
                <a:latin typeface="Calibri"/>
                <a:cs typeface="Calibri"/>
              </a:rPr>
              <a:t>Case</a:t>
            </a:r>
            <a:endParaRPr sz="5300">
              <a:latin typeface="Calibri"/>
              <a:cs typeface="Calibri"/>
            </a:endParaRPr>
          </a:p>
          <a:p>
            <a:pPr marL="12700">
              <a:lnSpc>
                <a:spcPct val="100000"/>
              </a:lnSpc>
              <a:spcBef>
                <a:spcPts val="1255"/>
              </a:spcBef>
            </a:pPr>
            <a:r>
              <a:rPr sz="2400" spc="-5" dirty="0">
                <a:solidFill>
                  <a:srgbClr val="3B3B3A"/>
                </a:solidFill>
                <a:latin typeface="Calibri"/>
                <a:cs typeface="Calibri"/>
              </a:rPr>
              <a:t>Susan </a:t>
            </a:r>
            <a:r>
              <a:rPr sz="2400" spc="-30" dirty="0">
                <a:solidFill>
                  <a:srgbClr val="3B3B3A"/>
                </a:solidFill>
                <a:latin typeface="Calibri"/>
                <a:cs typeface="Calibri"/>
              </a:rPr>
              <a:t>Matney, </a:t>
            </a:r>
            <a:r>
              <a:rPr sz="2400" spc="-20" dirty="0">
                <a:solidFill>
                  <a:srgbClr val="3B3B3A"/>
                </a:solidFill>
                <a:latin typeface="Calibri"/>
                <a:cs typeface="Calibri"/>
              </a:rPr>
              <a:t>PhD, </a:t>
            </a:r>
            <a:r>
              <a:rPr sz="2400" spc="-10" dirty="0">
                <a:solidFill>
                  <a:srgbClr val="3B3B3A"/>
                </a:solidFill>
                <a:latin typeface="Calibri"/>
                <a:cs typeface="Calibri"/>
              </a:rPr>
              <a:t>RNC-OB, </a:t>
            </a:r>
            <a:r>
              <a:rPr sz="2400" spc="-30" dirty="0">
                <a:solidFill>
                  <a:srgbClr val="3B3B3A"/>
                </a:solidFill>
                <a:latin typeface="Calibri"/>
                <a:cs typeface="Calibri"/>
              </a:rPr>
              <a:t>FAAN,</a:t>
            </a:r>
            <a:r>
              <a:rPr sz="2400" dirty="0">
                <a:solidFill>
                  <a:srgbClr val="3B3B3A"/>
                </a:solidFill>
                <a:latin typeface="Calibri"/>
                <a:cs typeface="Calibri"/>
              </a:rPr>
              <a:t> </a:t>
            </a:r>
            <a:r>
              <a:rPr sz="2400" spc="-35" dirty="0">
                <a:solidFill>
                  <a:srgbClr val="3B3B3A"/>
                </a:solidFill>
                <a:latin typeface="Calibri"/>
                <a:cs typeface="Calibri"/>
              </a:rPr>
              <a:t>FACMI</a:t>
            </a:r>
            <a:endParaRPr sz="24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46023" y="180593"/>
            <a:ext cx="2494915" cy="452120"/>
          </a:xfrm>
          <a:prstGeom prst="rect">
            <a:avLst/>
          </a:prstGeom>
        </p:spPr>
        <p:txBody>
          <a:bodyPr vert="horz" wrap="square" lIns="0" tIns="12065" rIns="0" bIns="0" rtlCol="0">
            <a:spAutoFit/>
          </a:bodyPr>
          <a:lstStyle/>
          <a:p>
            <a:pPr marL="12700">
              <a:lnSpc>
                <a:spcPct val="100000"/>
              </a:lnSpc>
              <a:spcBef>
                <a:spcPts val="95"/>
              </a:spcBef>
            </a:pPr>
            <a:r>
              <a:rPr sz="2800" b="0" spc="-20" dirty="0">
                <a:solidFill>
                  <a:srgbClr val="FFFFFF"/>
                </a:solidFill>
                <a:latin typeface="Calibri"/>
                <a:cs typeface="Calibri"/>
              </a:rPr>
              <a:t>Current</a:t>
            </a:r>
            <a:r>
              <a:rPr sz="2800" b="0" spc="-15" dirty="0">
                <a:solidFill>
                  <a:srgbClr val="FFFFFF"/>
                </a:solidFill>
                <a:latin typeface="Calibri"/>
                <a:cs typeface="Calibri"/>
              </a:rPr>
              <a:t> </a:t>
            </a:r>
            <a:r>
              <a:rPr sz="2800" b="0" spc="-10" dirty="0">
                <a:solidFill>
                  <a:srgbClr val="FFFFFF"/>
                </a:solidFill>
                <a:latin typeface="Calibri"/>
                <a:cs typeface="Calibri"/>
              </a:rPr>
              <a:t>Situation</a:t>
            </a:r>
            <a:endParaRPr sz="2800">
              <a:latin typeface="Calibri"/>
              <a:cs typeface="Calibri"/>
            </a:endParaRPr>
          </a:p>
        </p:txBody>
      </p:sp>
      <p:sp>
        <p:nvSpPr>
          <p:cNvPr id="6" name="object 6"/>
          <p:cNvSpPr txBox="1"/>
          <p:nvPr/>
        </p:nvSpPr>
        <p:spPr>
          <a:xfrm>
            <a:off x="831596" y="1123165"/>
            <a:ext cx="7512050" cy="4674235"/>
          </a:xfrm>
          <a:prstGeom prst="rect">
            <a:avLst/>
          </a:prstGeom>
        </p:spPr>
        <p:txBody>
          <a:bodyPr vert="horz" wrap="square" lIns="0" tIns="151765" rIns="0" bIns="0" rtlCol="0">
            <a:spAutoFit/>
          </a:bodyPr>
          <a:lstStyle/>
          <a:p>
            <a:pPr marL="355600" marR="22225" indent="-342900" algn="r">
              <a:lnSpc>
                <a:spcPct val="100000"/>
              </a:lnSpc>
              <a:spcBef>
                <a:spcPts val="1195"/>
              </a:spcBef>
              <a:buClr>
                <a:srgbClr val="EC1C23"/>
              </a:buClr>
              <a:buFont typeface="Arial"/>
              <a:buChar char="•"/>
              <a:tabLst>
                <a:tab pos="342265" algn="l"/>
                <a:tab pos="355600" algn="l"/>
              </a:tabLst>
            </a:pPr>
            <a:r>
              <a:rPr sz="2000" spc="-10" dirty="0">
                <a:solidFill>
                  <a:srgbClr val="07528F"/>
                </a:solidFill>
                <a:latin typeface="Calibri"/>
                <a:cs typeface="Calibri"/>
              </a:rPr>
              <a:t>Each setting </a:t>
            </a:r>
            <a:r>
              <a:rPr sz="2000" spc="-5" dirty="0">
                <a:solidFill>
                  <a:srgbClr val="07528F"/>
                </a:solidFill>
                <a:latin typeface="Calibri"/>
                <a:cs typeface="Calibri"/>
              </a:rPr>
              <a:t>uses </a:t>
            </a:r>
            <a:r>
              <a:rPr sz="2000" dirty="0">
                <a:solidFill>
                  <a:srgbClr val="07528F"/>
                </a:solidFill>
                <a:latin typeface="Calibri"/>
                <a:cs typeface="Calibri"/>
              </a:rPr>
              <a:t>a </a:t>
            </a:r>
            <a:r>
              <a:rPr sz="2000" spc="-5" dirty="0">
                <a:solidFill>
                  <a:srgbClr val="07528F"/>
                </a:solidFill>
                <a:latin typeface="Calibri"/>
                <a:cs typeface="Calibri"/>
              </a:rPr>
              <a:t>unique terminology </a:t>
            </a:r>
            <a:r>
              <a:rPr sz="2000" spc="-15" dirty="0">
                <a:solidFill>
                  <a:srgbClr val="07528F"/>
                </a:solidFill>
                <a:latin typeface="Calibri"/>
                <a:cs typeface="Calibri"/>
              </a:rPr>
              <a:t>to </a:t>
            </a:r>
            <a:r>
              <a:rPr sz="2000" spc="-10" dirty="0">
                <a:solidFill>
                  <a:srgbClr val="07528F"/>
                </a:solidFill>
                <a:latin typeface="Calibri"/>
                <a:cs typeface="Calibri"/>
              </a:rPr>
              <a:t>represent pressure</a:t>
            </a:r>
            <a:r>
              <a:rPr sz="2000" spc="100" dirty="0">
                <a:solidFill>
                  <a:srgbClr val="07528F"/>
                </a:solidFill>
                <a:latin typeface="Calibri"/>
                <a:cs typeface="Calibri"/>
              </a:rPr>
              <a:t> </a:t>
            </a:r>
            <a:r>
              <a:rPr sz="2000" dirty="0">
                <a:solidFill>
                  <a:srgbClr val="07528F"/>
                </a:solidFill>
                <a:latin typeface="Calibri"/>
                <a:cs typeface="Calibri"/>
              </a:rPr>
              <a:t>injuries</a:t>
            </a:r>
            <a:endParaRPr sz="2000">
              <a:latin typeface="Calibri"/>
              <a:cs typeface="Calibri"/>
            </a:endParaRPr>
          </a:p>
          <a:p>
            <a:pPr marL="469900">
              <a:lnSpc>
                <a:spcPct val="100000"/>
              </a:lnSpc>
              <a:spcBef>
                <a:spcPts val="980"/>
              </a:spcBef>
              <a:tabLst>
                <a:tab pos="756285" algn="l"/>
              </a:tabLst>
            </a:pPr>
            <a:r>
              <a:rPr sz="1800" spc="-5" dirty="0">
                <a:solidFill>
                  <a:srgbClr val="046CB0"/>
                </a:solidFill>
                <a:latin typeface="Arial"/>
                <a:cs typeface="Arial"/>
              </a:rPr>
              <a:t>»	</a:t>
            </a:r>
            <a:r>
              <a:rPr sz="1800" spc="-5" dirty="0">
                <a:solidFill>
                  <a:srgbClr val="3B3B3A"/>
                </a:solidFill>
                <a:latin typeface="Calibri"/>
                <a:cs typeface="Calibri"/>
              </a:rPr>
              <a:t>Some </a:t>
            </a:r>
            <a:r>
              <a:rPr sz="1800" spc="-15" dirty="0">
                <a:solidFill>
                  <a:srgbClr val="3B3B3A"/>
                </a:solidFill>
                <a:latin typeface="Calibri"/>
                <a:cs typeface="Calibri"/>
              </a:rPr>
              <a:t>standardization </a:t>
            </a:r>
            <a:r>
              <a:rPr sz="1800" spc="-5" dirty="0">
                <a:solidFill>
                  <a:srgbClr val="3B3B3A"/>
                </a:solidFill>
                <a:latin typeface="Calibri"/>
                <a:cs typeface="Calibri"/>
              </a:rPr>
              <a:t>of codes is now occurring,</a:t>
            </a:r>
            <a:r>
              <a:rPr sz="1800" spc="90" dirty="0">
                <a:solidFill>
                  <a:srgbClr val="3B3B3A"/>
                </a:solidFill>
                <a:latin typeface="Calibri"/>
                <a:cs typeface="Calibri"/>
              </a:rPr>
              <a:t> </a:t>
            </a:r>
            <a:r>
              <a:rPr sz="1800" spc="-5" dirty="0">
                <a:solidFill>
                  <a:srgbClr val="3B3B3A"/>
                </a:solidFill>
                <a:latin typeface="Calibri"/>
                <a:cs typeface="Calibri"/>
              </a:rPr>
              <a:t>but…</a:t>
            </a:r>
            <a:endParaRPr sz="1800">
              <a:latin typeface="Calibri"/>
              <a:cs typeface="Calibri"/>
            </a:endParaRPr>
          </a:p>
          <a:p>
            <a:pPr marL="469900">
              <a:lnSpc>
                <a:spcPct val="100000"/>
              </a:lnSpc>
              <a:spcBef>
                <a:spcPts val="960"/>
              </a:spcBef>
              <a:tabLst>
                <a:tab pos="756285" algn="l"/>
              </a:tabLst>
            </a:pPr>
            <a:r>
              <a:rPr sz="1800" spc="-5" dirty="0">
                <a:solidFill>
                  <a:srgbClr val="046CB0"/>
                </a:solidFill>
                <a:latin typeface="Arial"/>
                <a:cs typeface="Arial"/>
              </a:rPr>
              <a:t>»	</a:t>
            </a:r>
            <a:r>
              <a:rPr sz="1800" spc="-15" dirty="0">
                <a:solidFill>
                  <a:srgbClr val="3B3B3A"/>
                </a:solidFill>
                <a:latin typeface="Calibri"/>
                <a:cs typeface="Calibri"/>
              </a:rPr>
              <a:t>Data </a:t>
            </a:r>
            <a:r>
              <a:rPr sz="1800" spc="-5" dirty="0">
                <a:solidFill>
                  <a:srgbClr val="3B3B3A"/>
                </a:solidFill>
                <a:latin typeface="Calibri"/>
                <a:cs typeface="Calibri"/>
              </a:rPr>
              <a:t>is not </a:t>
            </a:r>
            <a:r>
              <a:rPr sz="1800" spc="-10" dirty="0">
                <a:solidFill>
                  <a:srgbClr val="3B3B3A"/>
                </a:solidFill>
                <a:latin typeface="Calibri"/>
                <a:cs typeface="Calibri"/>
              </a:rPr>
              <a:t>consistent setting to </a:t>
            </a:r>
            <a:r>
              <a:rPr sz="1800" spc="-5" dirty="0">
                <a:solidFill>
                  <a:srgbClr val="3B3B3A"/>
                </a:solidFill>
                <a:latin typeface="Calibri"/>
                <a:cs typeface="Calibri"/>
              </a:rPr>
              <a:t>setting, or </a:t>
            </a:r>
            <a:r>
              <a:rPr sz="1800" spc="-10" dirty="0">
                <a:solidFill>
                  <a:srgbClr val="3B3B3A"/>
                </a:solidFill>
                <a:latin typeface="Calibri"/>
                <a:cs typeface="Calibri"/>
              </a:rPr>
              <a:t>even </a:t>
            </a:r>
            <a:r>
              <a:rPr sz="1800" spc="-5" dirty="0">
                <a:solidFill>
                  <a:srgbClr val="3B3B3A"/>
                </a:solidFill>
                <a:latin typeface="Calibri"/>
                <a:cs typeface="Calibri"/>
              </a:rPr>
              <a:t>vendor </a:t>
            </a:r>
            <a:r>
              <a:rPr sz="1800" spc="-10" dirty="0">
                <a:solidFill>
                  <a:srgbClr val="3B3B3A"/>
                </a:solidFill>
                <a:latin typeface="Calibri"/>
                <a:cs typeface="Calibri"/>
              </a:rPr>
              <a:t>to</a:t>
            </a:r>
            <a:r>
              <a:rPr sz="1800" spc="80" dirty="0">
                <a:solidFill>
                  <a:srgbClr val="3B3B3A"/>
                </a:solidFill>
                <a:latin typeface="Calibri"/>
                <a:cs typeface="Calibri"/>
              </a:rPr>
              <a:t> </a:t>
            </a:r>
            <a:r>
              <a:rPr sz="1800" spc="-5" dirty="0">
                <a:solidFill>
                  <a:srgbClr val="3B3B3A"/>
                </a:solidFill>
                <a:latin typeface="Calibri"/>
                <a:cs typeface="Calibri"/>
              </a:rPr>
              <a:t>vendor</a:t>
            </a:r>
            <a:endParaRPr sz="1800">
              <a:latin typeface="Calibri"/>
              <a:cs typeface="Calibri"/>
            </a:endParaRPr>
          </a:p>
          <a:p>
            <a:pPr>
              <a:lnSpc>
                <a:spcPct val="100000"/>
              </a:lnSpc>
              <a:spcBef>
                <a:spcPts val="50"/>
              </a:spcBef>
            </a:pPr>
            <a:endParaRPr sz="1900">
              <a:latin typeface="Times New Roman"/>
              <a:cs typeface="Times New Roman"/>
            </a:endParaRPr>
          </a:p>
          <a:p>
            <a:pPr marL="355600" indent="-342900">
              <a:lnSpc>
                <a:spcPct val="100000"/>
              </a:lnSpc>
              <a:buClr>
                <a:srgbClr val="EC1C23"/>
              </a:buClr>
              <a:buFont typeface="Arial"/>
              <a:buChar char="•"/>
              <a:tabLst>
                <a:tab pos="354965" algn="l"/>
                <a:tab pos="355600" algn="l"/>
              </a:tabLst>
            </a:pPr>
            <a:r>
              <a:rPr sz="2000" spc="-5" dirty="0">
                <a:solidFill>
                  <a:srgbClr val="07528F"/>
                </a:solidFill>
                <a:latin typeface="Calibri"/>
                <a:cs typeface="Calibri"/>
              </a:rPr>
              <a:t>This means</a:t>
            </a:r>
            <a:r>
              <a:rPr sz="2000" spc="0" dirty="0">
                <a:solidFill>
                  <a:srgbClr val="07528F"/>
                </a:solidFill>
                <a:latin typeface="Calibri"/>
                <a:cs typeface="Calibri"/>
              </a:rPr>
              <a:t> </a:t>
            </a:r>
            <a:r>
              <a:rPr sz="2000" spc="-5" dirty="0">
                <a:solidFill>
                  <a:srgbClr val="07528F"/>
                </a:solidFill>
                <a:latin typeface="Calibri"/>
                <a:cs typeface="Calibri"/>
              </a:rPr>
              <a:t>that:</a:t>
            </a:r>
            <a:endParaRPr sz="2000">
              <a:latin typeface="Calibri"/>
              <a:cs typeface="Calibri"/>
            </a:endParaRPr>
          </a:p>
          <a:p>
            <a:pPr marL="469900">
              <a:lnSpc>
                <a:spcPct val="100000"/>
              </a:lnSpc>
              <a:spcBef>
                <a:spcPts val="980"/>
              </a:spcBef>
              <a:tabLst>
                <a:tab pos="756285" algn="l"/>
              </a:tabLst>
            </a:pPr>
            <a:r>
              <a:rPr sz="1800" spc="-5" dirty="0">
                <a:solidFill>
                  <a:srgbClr val="046CB0"/>
                </a:solidFill>
                <a:latin typeface="Arial"/>
                <a:cs typeface="Arial"/>
              </a:rPr>
              <a:t>»	</a:t>
            </a:r>
            <a:r>
              <a:rPr sz="1800" spc="-25" dirty="0">
                <a:solidFill>
                  <a:srgbClr val="3B3B3A"/>
                </a:solidFill>
                <a:latin typeface="Calibri"/>
                <a:cs typeface="Calibri"/>
              </a:rPr>
              <a:t>Tracking </a:t>
            </a:r>
            <a:r>
              <a:rPr sz="1800" dirty="0">
                <a:solidFill>
                  <a:srgbClr val="3B3B3A"/>
                </a:solidFill>
                <a:latin typeface="Calibri"/>
                <a:cs typeface="Calibri"/>
              </a:rPr>
              <a:t>and </a:t>
            </a:r>
            <a:r>
              <a:rPr sz="1800" spc="-10" dirty="0">
                <a:solidFill>
                  <a:srgbClr val="3B3B3A"/>
                </a:solidFill>
                <a:latin typeface="Calibri"/>
                <a:cs typeface="Calibri"/>
              </a:rPr>
              <a:t>trending </a:t>
            </a:r>
            <a:r>
              <a:rPr sz="1800" spc="-20" dirty="0">
                <a:solidFill>
                  <a:srgbClr val="3B3B3A"/>
                </a:solidFill>
                <a:latin typeface="Calibri"/>
                <a:cs typeface="Calibri"/>
              </a:rPr>
              <a:t>Peter’s </a:t>
            </a:r>
            <a:r>
              <a:rPr sz="1800" spc="-15" dirty="0">
                <a:solidFill>
                  <a:srgbClr val="3B3B3A"/>
                </a:solidFill>
                <a:latin typeface="Calibri"/>
                <a:cs typeface="Calibri"/>
              </a:rPr>
              <a:t>data </a:t>
            </a:r>
            <a:r>
              <a:rPr sz="1800" spc="-10" dirty="0">
                <a:solidFill>
                  <a:srgbClr val="3B3B3A"/>
                </a:solidFill>
                <a:latin typeface="Calibri"/>
                <a:cs typeface="Calibri"/>
              </a:rPr>
              <a:t>across settings </a:t>
            </a:r>
            <a:r>
              <a:rPr sz="1800" spc="-5" dirty="0">
                <a:solidFill>
                  <a:srgbClr val="3B3B3A"/>
                </a:solidFill>
                <a:latin typeface="Calibri"/>
                <a:cs typeface="Calibri"/>
              </a:rPr>
              <a:t>is</a:t>
            </a:r>
            <a:r>
              <a:rPr sz="1800" spc="125" dirty="0">
                <a:solidFill>
                  <a:srgbClr val="3B3B3A"/>
                </a:solidFill>
                <a:latin typeface="Calibri"/>
                <a:cs typeface="Calibri"/>
              </a:rPr>
              <a:t> </a:t>
            </a:r>
            <a:r>
              <a:rPr sz="1800" spc="-5" dirty="0">
                <a:solidFill>
                  <a:srgbClr val="3B3B3A"/>
                </a:solidFill>
                <a:latin typeface="Calibri"/>
                <a:cs typeface="Calibri"/>
              </a:rPr>
              <a:t>impossible</a:t>
            </a:r>
            <a:endParaRPr sz="1800">
              <a:latin typeface="Calibri"/>
              <a:cs typeface="Calibri"/>
            </a:endParaRPr>
          </a:p>
          <a:p>
            <a:pPr marL="756285" marR="349250" indent="-287020">
              <a:lnSpc>
                <a:spcPct val="80000"/>
              </a:lnSpc>
              <a:spcBef>
                <a:spcPts val="1395"/>
              </a:spcBef>
              <a:tabLst>
                <a:tab pos="756285" algn="l"/>
              </a:tabLst>
            </a:pPr>
            <a:r>
              <a:rPr sz="1800" spc="-5" dirty="0">
                <a:solidFill>
                  <a:srgbClr val="046CB0"/>
                </a:solidFill>
                <a:latin typeface="Arial"/>
                <a:cs typeface="Arial"/>
              </a:rPr>
              <a:t>»	</a:t>
            </a:r>
            <a:r>
              <a:rPr sz="1800" spc="-5" dirty="0">
                <a:solidFill>
                  <a:srgbClr val="3B3B3A"/>
                </a:solidFill>
                <a:latin typeface="Calibri"/>
                <a:cs typeface="Calibri"/>
              </a:rPr>
              <a:t>Clinicians do not </a:t>
            </a:r>
            <a:r>
              <a:rPr sz="1800" spc="-10" dirty="0">
                <a:solidFill>
                  <a:srgbClr val="3B3B3A"/>
                </a:solidFill>
                <a:latin typeface="Calibri"/>
                <a:cs typeface="Calibri"/>
              </a:rPr>
              <a:t>have </a:t>
            </a:r>
            <a:r>
              <a:rPr sz="1800" dirty="0">
                <a:solidFill>
                  <a:srgbClr val="3B3B3A"/>
                </a:solidFill>
                <a:latin typeface="Calibri"/>
                <a:cs typeface="Calibri"/>
              </a:rPr>
              <a:t>the </a:t>
            </a:r>
            <a:r>
              <a:rPr sz="1800" spc="-10" dirty="0">
                <a:solidFill>
                  <a:srgbClr val="3B3B3A"/>
                </a:solidFill>
                <a:latin typeface="Calibri"/>
                <a:cs typeface="Calibri"/>
              </a:rPr>
              <a:t>comprehensive </a:t>
            </a:r>
            <a:r>
              <a:rPr sz="1800" spc="-5" dirty="0">
                <a:solidFill>
                  <a:srgbClr val="3B3B3A"/>
                </a:solidFill>
                <a:latin typeface="Calibri"/>
                <a:cs typeface="Calibri"/>
              </a:rPr>
              <a:t>view of </a:t>
            </a:r>
            <a:r>
              <a:rPr sz="1800" dirty="0">
                <a:solidFill>
                  <a:srgbClr val="3B3B3A"/>
                </a:solidFill>
                <a:latin typeface="Calibri"/>
                <a:cs typeface="Calibri"/>
              </a:rPr>
              <a:t>the </a:t>
            </a:r>
            <a:r>
              <a:rPr sz="1800" spc="-5" dirty="0">
                <a:solidFill>
                  <a:srgbClr val="3B3B3A"/>
                </a:solidFill>
                <a:latin typeface="Calibri"/>
                <a:cs typeface="Calibri"/>
              </a:rPr>
              <a:t>single </a:t>
            </a:r>
            <a:r>
              <a:rPr sz="1800" spc="-15" dirty="0">
                <a:solidFill>
                  <a:srgbClr val="3B3B3A"/>
                </a:solidFill>
                <a:latin typeface="Calibri"/>
                <a:cs typeface="Calibri"/>
              </a:rPr>
              <a:t>patient’s  </a:t>
            </a:r>
            <a:r>
              <a:rPr sz="1800" spc="-10" dirty="0">
                <a:solidFill>
                  <a:srgbClr val="3B3B3A"/>
                </a:solidFill>
                <a:latin typeface="Calibri"/>
                <a:cs typeface="Calibri"/>
              </a:rPr>
              <a:t>history</a:t>
            </a:r>
            <a:endParaRPr sz="1800">
              <a:latin typeface="Calibri"/>
              <a:cs typeface="Calibri"/>
            </a:endParaRPr>
          </a:p>
          <a:p>
            <a:pPr marL="469900">
              <a:lnSpc>
                <a:spcPct val="100000"/>
              </a:lnSpc>
              <a:spcBef>
                <a:spcPts val="975"/>
              </a:spcBef>
              <a:tabLst>
                <a:tab pos="756285" algn="l"/>
              </a:tabLst>
            </a:pPr>
            <a:r>
              <a:rPr sz="1800" spc="-5" dirty="0">
                <a:solidFill>
                  <a:srgbClr val="046CB0"/>
                </a:solidFill>
                <a:latin typeface="Arial"/>
                <a:cs typeface="Arial"/>
              </a:rPr>
              <a:t>»	</a:t>
            </a:r>
            <a:r>
              <a:rPr sz="1800" spc="-35" dirty="0">
                <a:solidFill>
                  <a:srgbClr val="3B3B3A"/>
                </a:solidFill>
                <a:latin typeface="Calibri"/>
                <a:cs typeface="Calibri"/>
              </a:rPr>
              <a:t>We </a:t>
            </a:r>
            <a:r>
              <a:rPr sz="1800" spc="-5" dirty="0">
                <a:solidFill>
                  <a:srgbClr val="3B3B3A"/>
                </a:solidFill>
                <a:latin typeface="Calibri"/>
                <a:cs typeface="Calibri"/>
              </a:rPr>
              <a:t>cannot </a:t>
            </a:r>
            <a:r>
              <a:rPr sz="1800" spc="-10" dirty="0">
                <a:solidFill>
                  <a:srgbClr val="3B3B3A"/>
                </a:solidFill>
                <a:latin typeface="Calibri"/>
                <a:cs typeface="Calibri"/>
              </a:rPr>
              <a:t>automate </a:t>
            </a:r>
            <a:r>
              <a:rPr sz="1800" spc="-5" dirty="0">
                <a:solidFill>
                  <a:srgbClr val="3B3B3A"/>
                </a:solidFill>
                <a:latin typeface="Calibri"/>
                <a:cs typeface="Calibri"/>
              </a:rPr>
              <a:t>evidence based </a:t>
            </a:r>
            <a:r>
              <a:rPr sz="1800" spc="-10" dirty="0">
                <a:solidFill>
                  <a:srgbClr val="3B3B3A"/>
                </a:solidFill>
                <a:latin typeface="Calibri"/>
                <a:cs typeface="Calibri"/>
              </a:rPr>
              <a:t>practice </a:t>
            </a:r>
            <a:r>
              <a:rPr sz="1800" dirty="0">
                <a:solidFill>
                  <a:srgbClr val="3B3B3A"/>
                </a:solidFill>
                <a:latin typeface="Calibri"/>
                <a:cs typeface="Calibri"/>
              </a:rPr>
              <a:t>and </a:t>
            </a:r>
            <a:r>
              <a:rPr sz="1800" spc="-10" dirty="0">
                <a:solidFill>
                  <a:srgbClr val="3B3B3A"/>
                </a:solidFill>
                <a:latin typeface="Calibri"/>
                <a:cs typeface="Calibri"/>
              </a:rPr>
              <a:t>personalize</a:t>
            </a:r>
            <a:r>
              <a:rPr sz="1800" spc="135" dirty="0">
                <a:solidFill>
                  <a:srgbClr val="3B3B3A"/>
                </a:solidFill>
                <a:latin typeface="Calibri"/>
                <a:cs typeface="Calibri"/>
              </a:rPr>
              <a:t> </a:t>
            </a:r>
            <a:r>
              <a:rPr sz="1800" spc="-15" dirty="0">
                <a:solidFill>
                  <a:srgbClr val="3B3B3A"/>
                </a:solidFill>
                <a:latin typeface="Calibri"/>
                <a:cs typeface="Calibri"/>
              </a:rPr>
              <a:t>care</a:t>
            </a:r>
            <a:endParaRPr sz="1800">
              <a:latin typeface="Calibri"/>
              <a:cs typeface="Calibri"/>
            </a:endParaRPr>
          </a:p>
          <a:p>
            <a:pPr marL="469900">
              <a:lnSpc>
                <a:spcPct val="100000"/>
              </a:lnSpc>
              <a:spcBef>
                <a:spcPts val="969"/>
              </a:spcBef>
              <a:tabLst>
                <a:tab pos="756285" algn="l"/>
              </a:tabLst>
            </a:pPr>
            <a:r>
              <a:rPr sz="1800" spc="-5" dirty="0">
                <a:solidFill>
                  <a:srgbClr val="046CB0"/>
                </a:solidFill>
                <a:latin typeface="Arial"/>
                <a:cs typeface="Arial"/>
              </a:rPr>
              <a:t>»	</a:t>
            </a:r>
            <a:r>
              <a:rPr sz="1800" spc="-5" dirty="0">
                <a:solidFill>
                  <a:srgbClr val="3B3B3A"/>
                </a:solidFill>
                <a:latin typeface="Calibri"/>
                <a:cs typeface="Calibri"/>
              </a:rPr>
              <a:t>Sharing </a:t>
            </a:r>
            <a:r>
              <a:rPr sz="1800" spc="-15" dirty="0">
                <a:solidFill>
                  <a:srgbClr val="3B3B3A"/>
                </a:solidFill>
                <a:latin typeface="Calibri"/>
                <a:cs typeface="Calibri"/>
              </a:rPr>
              <a:t>executable </a:t>
            </a:r>
            <a:r>
              <a:rPr sz="1800" spc="-10" dirty="0">
                <a:solidFill>
                  <a:srgbClr val="3B3B3A"/>
                </a:solidFill>
                <a:latin typeface="Calibri"/>
                <a:cs typeface="Calibri"/>
              </a:rPr>
              <a:t>software across settings </a:t>
            </a:r>
            <a:r>
              <a:rPr sz="1800" spc="-5" dirty="0">
                <a:solidFill>
                  <a:srgbClr val="3B3B3A"/>
                </a:solidFill>
                <a:latin typeface="Calibri"/>
                <a:cs typeface="Calibri"/>
              </a:rPr>
              <a:t>is</a:t>
            </a:r>
            <a:r>
              <a:rPr sz="1800" spc="60" dirty="0">
                <a:solidFill>
                  <a:srgbClr val="3B3B3A"/>
                </a:solidFill>
                <a:latin typeface="Calibri"/>
                <a:cs typeface="Calibri"/>
              </a:rPr>
              <a:t> </a:t>
            </a:r>
            <a:r>
              <a:rPr sz="1800" spc="-5" dirty="0">
                <a:solidFill>
                  <a:srgbClr val="3B3B3A"/>
                </a:solidFill>
                <a:latin typeface="Calibri"/>
                <a:cs typeface="Calibri"/>
              </a:rPr>
              <a:t>impossible</a:t>
            </a:r>
            <a:endParaRPr sz="1800">
              <a:latin typeface="Calibri"/>
              <a:cs typeface="Calibri"/>
            </a:endParaRPr>
          </a:p>
          <a:p>
            <a:pPr marL="469900">
              <a:lnSpc>
                <a:spcPct val="100000"/>
              </a:lnSpc>
              <a:spcBef>
                <a:spcPts val="960"/>
              </a:spcBef>
              <a:tabLst>
                <a:tab pos="756285" algn="l"/>
              </a:tabLst>
            </a:pPr>
            <a:r>
              <a:rPr sz="1800" spc="-5" dirty="0">
                <a:solidFill>
                  <a:srgbClr val="046CB0"/>
                </a:solidFill>
                <a:latin typeface="Arial"/>
                <a:cs typeface="Arial"/>
              </a:rPr>
              <a:t>»	</a:t>
            </a:r>
            <a:r>
              <a:rPr sz="1800" spc="-10" dirty="0">
                <a:solidFill>
                  <a:srgbClr val="3B3B3A"/>
                </a:solidFill>
                <a:latin typeface="Calibri"/>
                <a:cs typeface="Calibri"/>
              </a:rPr>
              <a:t>There are </a:t>
            </a:r>
            <a:r>
              <a:rPr sz="1800" spc="-5" dirty="0">
                <a:solidFill>
                  <a:srgbClr val="3B3B3A"/>
                </a:solidFill>
                <a:latin typeface="Calibri"/>
                <a:cs typeface="Calibri"/>
              </a:rPr>
              <a:t>unmet needs </a:t>
            </a:r>
            <a:r>
              <a:rPr sz="1800" spc="-15" dirty="0">
                <a:solidFill>
                  <a:srgbClr val="3B3B3A"/>
                </a:solidFill>
                <a:latin typeface="Calibri"/>
                <a:cs typeface="Calibri"/>
              </a:rPr>
              <a:t>for </a:t>
            </a:r>
            <a:r>
              <a:rPr sz="1800" spc="-5" dirty="0">
                <a:solidFill>
                  <a:srgbClr val="3B3B3A"/>
                </a:solidFill>
                <a:latin typeface="Calibri"/>
                <a:cs typeface="Calibri"/>
              </a:rPr>
              <a:t>health </a:t>
            </a:r>
            <a:r>
              <a:rPr sz="1800" spc="-15" dirty="0">
                <a:solidFill>
                  <a:srgbClr val="3B3B3A"/>
                </a:solidFill>
                <a:latin typeface="Calibri"/>
                <a:cs typeface="Calibri"/>
              </a:rPr>
              <a:t>care </a:t>
            </a:r>
            <a:r>
              <a:rPr sz="1800" spc="-10" dirty="0">
                <a:solidFill>
                  <a:srgbClr val="3B3B3A"/>
                </a:solidFill>
                <a:latin typeface="Calibri"/>
                <a:cs typeface="Calibri"/>
              </a:rPr>
              <a:t>applications </a:t>
            </a:r>
            <a:r>
              <a:rPr sz="1800" dirty="0">
                <a:solidFill>
                  <a:srgbClr val="3B3B3A"/>
                </a:solidFill>
                <a:latin typeface="Calibri"/>
                <a:cs typeface="Calibri"/>
              </a:rPr>
              <a:t>and </a:t>
            </a:r>
            <a:r>
              <a:rPr sz="1800" spc="-5" dirty="0">
                <a:solidFill>
                  <a:srgbClr val="3B3B3A"/>
                </a:solidFill>
                <a:latin typeface="Calibri"/>
                <a:cs typeface="Calibri"/>
              </a:rPr>
              <a:t>decision</a:t>
            </a:r>
            <a:r>
              <a:rPr sz="1800" spc="180" dirty="0">
                <a:solidFill>
                  <a:srgbClr val="3B3B3A"/>
                </a:solidFill>
                <a:latin typeface="Calibri"/>
                <a:cs typeface="Calibri"/>
              </a:rPr>
              <a:t> </a:t>
            </a:r>
            <a:r>
              <a:rPr sz="1800" spc="-5" dirty="0">
                <a:solidFill>
                  <a:srgbClr val="3B3B3A"/>
                </a:solidFill>
                <a:latin typeface="Calibri"/>
                <a:cs typeface="Calibri"/>
              </a:rPr>
              <a:t>support</a:t>
            </a:r>
            <a:endParaRPr sz="1800">
              <a:latin typeface="Calibri"/>
              <a:cs typeface="Calibri"/>
            </a:endParaRPr>
          </a:p>
          <a:p>
            <a:pPr marL="469900">
              <a:lnSpc>
                <a:spcPct val="100000"/>
              </a:lnSpc>
              <a:spcBef>
                <a:spcPts val="975"/>
              </a:spcBef>
              <a:tabLst>
                <a:tab pos="756285" algn="l"/>
              </a:tabLst>
            </a:pPr>
            <a:r>
              <a:rPr sz="1800" spc="-5" dirty="0">
                <a:solidFill>
                  <a:srgbClr val="046CB0"/>
                </a:solidFill>
                <a:latin typeface="Arial"/>
                <a:cs typeface="Arial"/>
              </a:rPr>
              <a:t>»	</a:t>
            </a:r>
            <a:r>
              <a:rPr sz="1800" dirty="0">
                <a:solidFill>
                  <a:srgbClr val="3B3B3A"/>
                </a:solidFill>
                <a:latin typeface="Calibri"/>
                <a:cs typeface="Calibri"/>
              </a:rPr>
              <a:t>It </a:t>
            </a:r>
            <a:r>
              <a:rPr sz="1800" spc="-5" dirty="0">
                <a:solidFill>
                  <a:srgbClr val="3B3B3A"/>
                </a:solidFill>
                <a:latin typeface="Calibri"/>
                <a:cs typeface="Calibri"/>
              </a:rPr>
              <a:t>is </a:t>
            </a:r>
            <a:r>
              <a:rPr sz="1800" spc="-15" dirty="0">
                <a:solidFill>
                  <a:srgbClr val="3B3B3A"/>
                </a:solidFill>
                <a:latin typeface="Calibri"/>
                <a:cs typeface="Calibri"/>
              </a:rPr>
              <a:t>“organization-centric </a:t>
            </a:r>
            <a:r>
              <a:rPr sz="1800" spc="-10" dirty="0">
                <a:solidFill>
                  <a:srgbClr val="3B3B3A"/>
                </a:solidFill>
                <a:latin typeface="Calibri"/>
                <a:cs typeface="Calibri"/>
              </a:rPr>
              <a:t>care” </a:t>
            </a:r>
            <a:r>
              <a:rPr sz="1800" spc="-5" dirty="0">
                <a:solidFill>
                  <a:srgbClr val="3B3B3A"/>
                </a:solidFill>
                <a:latin typeface="Calibri"/>
                <a:cs typeface="Calibri"/>
              </a:rPr>
              <a:t>not </a:t>
            </a:r>
            <a:r>
              <a:rPr sz="1800" spc="-10" dirty="0">
                <a:solidFill>
                  <a:srgbClr val="3B3B3A"/>
                </a:solidFill>
                <a:latin typeface="Calibri"/>
                <a:cs typeface="Calibri"/>
              </a:rPr>
              <a:t>patient-centered</a:t>
            </a:r>
            <a:r>
              <a:rPr sz="1800" spc="100" dirty="0">
                <a:solidFill>
                  <a:srgbClr val="3B3B3A"/>
                </a:solidFill>
                <a:latin typeface="Calibri"/>
                <a:cs typeface="Calibri"/>
              </a:rPr>
              <a:t> </a:t>
            </a:r>
            <a:r>
              <a:rPr sz="1800" spc="-15" dirty="0">
                <a:solidFill>
                  <a:srgbClr val="3B3B3A"/>
                </a:solidFill>
                <a:latin typeface="Calibri"/>
                <a:cs typeface="Calibri"/>
              </a:rPr>
              <a:t>care</a:t>
            </a:r>
            <a:endParaRPr sz="1800">
              <a:latin typeface="Calibri"/>
              <a:cs typeface="Calibri"/>
            </a:endParaRPr>
          </a:p>
          <a:p>
            <a:pPr marR="22225" algn="r">
              <a:lnSpc>
                <a:spcPct val="100000"/>
              </a:lnSpc>
              <a:spcBef>
                <a:spcPts val="260"/>
              </a:spcBef>
            </a:pPr>
            <a:r>
              <a:rPr sz="1200" dirty="0">
                <a:solidFill>
                  <a:srgbClr val="9E9E9C"/>
                </a:solidFill>
                <a:latin typeface="Calibri"/>
                <a:cs typeface="Calibri"/>
              </a:rPr>
              <a:t>8</a:t>
            </a:r>
            <a:endParaRPr sz="1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531368" y="195453"/>
            <a:ext cx="4726432" cy="443070"/>
          </a:xfrm>
          <a:prstGeom prst="rect">
            <a:avLst/>
          </a:prstGeom>
        </p:spPr>
        <p:txBody>
          <a:bodyPr vert="horz" wrap="square" lIns="0" tIns="12065" rIns="0" bIns="0" rtlCol="0">
            <a:spAutoFit/>
          </a:bodyPr>
          <a:lstStyle/>
          <a:p>
            <a:pPr marL="12700">
              <a:lnSpc>
                <a:spcPct val="100000"/>
              </a:lnSpc>
              <a:spcBef>
                <a:spcPts val="95"/>
              </a:spcBef>
            </a:pPr>
            <a:r>
              <a:rPr lang="en-US" sz="2800" b="0" spc="-25" dirty="0">
                <a:solidFill>
                  <a:srgbClr val="FFFFFF"/>
                </a:solidFill>
                <a:latin typeface="Calibri"/>
                <a:cs typeface="Calibri"/>
              </a:rPr>
              <a:t>Use Case: </a:t>
            </a:r>
            <a:r>
              <a:rPr sz="2800" b="0" spc="-25" dirty="0">
                <a:solidFill>
                  <a:srgbClr val="FFFFFF"/>
                </a:solidFill>
                <a:latin typeface="Calibri"/>
                <a:cs typeface="Calibri"/>
              </a:rPr>
              <a:t>Peter</a:t>
            </a:r>
            <a:r>
              <a:rPr sz="2800" b="0" spc="-75" dirty="0">
                <a:solidFill>
                  <a:srgbClr val="FFFFFF"/>
                </a:solidFill>
                <a:latin typeface="Calibri"/>
                <a:cs typeface="Calibri"/>
              </a:rPr>
              <a:t> </a:t>
            </a:r>
            <a:r>
              <a:rPr sz="2800" b="0" spc="-15" dirty="0">
                <a:solidFill>
                  <a:srgbClr val="FFFFFF"/>
                </a:solidFill>
                <a:latin typeface="Calibri"/>
                <a:cs typeface="Calibri"/>
              </a:rPr>
              <a:t>Pepper</a:t>
            </a:r>
            <a:endParaRPr sz="2800" dirty="0">
              <a:latin typeface="Calibri"/>
              <a:cs typeface="Calibri"/>
            </a:endParaRPr>
          </a:p>
        </p:txBody>
      </p:sp>
      <p:sp>
        <p:nvSpPr>
          <p:cNvPr id="6" name="object 6"/>
          <p:cNvSpPr/>
          <p:nvPr/>
        </p:nvSpPr>
        <p:spPr>
          <a:xfrm>
            <a:off x="6612256" y="1035463"/>
            <a:ext cx="2141221" cy="211531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31368" y="1391648"/>
            <a:ext cx="6783832" cy="1632755"/>
          </a:xfrm>
          <a:prstGeom prst="rect">
            <a:avLst/>
          </a:prstGeom>
        </p:spPr>
        <p:txBody>
          <a:bodyPr vert="horz" wrap="square" lIns="0" tIns="12700" rIns="0" bIns="0" rtlCol="0">
            <a:spAutoFit/>
          </a:bodyPr>
          <a:lstStyle/>
          <a:p>
            <a:pPr marL="355600" marR="2939415" indent="-342900">
              <a:lnSpc>
                <a:spcPct val="110000"/>
              </a:lnSpc>
              <a:spcBef>
                <a:spcPts val="100"/>
              </a:spcBef>
              <a:buClr>
                <a:srgbClr val="EC1C23"/>
              </a:buClr>
              <a:buFont typeface="Arial"/>
              <a:buChar char="•"/>
              <a:tabLst>
                <a:tab pos="354965" algn="l"/>
                <a:tab pos="355600" algn="l"/>
              </a:tabLst>
            </a:pPr>
            <a:r>
              <a:rPr sz="2000" dirty="0">
                <a:solidFill>
                  <a:srgbClr val="07528F"/>
                </a:solidFill>
                <a:cs typeface="Calibri"/>
              </a:rPr>
              <a:t>40 </a:t>
            </a:r>
            <a:r>
              <a:rPr sz="2000" spc="-5" dirty="0">
                <a:solidFill>
                  <a:srgbClr val="07528F"/>
                </a:solidFill>
                <a:cs typeface="Calibri"/>
              </a:rPr>
              <a:t>year old male</a:t>
            </a:r>
            <a:r>
              <a:rPr sz="2000" spc="-60" dirty="0">
                <a:solidFill>
                  <a:srgbClr val="07528F"/>
                </a:solidFill>
                <a:cs typeface="Calibri"/>
              </a:rPr>
              <a:t> </a:t>
            </a:r>
            <a:r>
              <a:rPr sz="2000" spc="-5" dirty="0">
                <a:solidFill>
                  <a:srgbClr val="07528F"/>
                </a:solidFill>
                <a:cs typeface="Calibri"/>
              </a:rPr>
              <a:t>military  </a:t>
            </a:r>
            <a:r>
              <a:rPr sz="2000" spc="-15" dirty="0">
                <a:solidFill>
                  <a:srgbClr val="07528F"/>
                </a:solidFill>
                <a:cs typeface="Calibri"/>
              </a:rPr>
              <a:t>veteran</a:t>
            </a:r>
            <a:endParaRPr sz="2000" dirty="0">
              <a:cs typeface="Calibri"/>
            </a:endParaRPr>
          </a:p>
          <a:p>
            <a:pPr marL="756285" marR="2169795" indent="-287020" algn="just">
              <a:lnSpc>
                <a:spcPct val="110100"/>
              </a:lnSpc>
              <a:spcBef>
                <a:spcPts val="1420"/>
              </a:spcBef>
            </a:pPr>
            <a:r>
              <a:rPr sz="1800" spc="-5" dirty="0">
                <a:solidFill>
                  <a:srgbClr val="046CB0"/>
                </a:solidFill>
                <a:cs typeface="Arial"/>
              </a:rPr>
              <a:t>» </a:t>
            </a:r>
            <a:r>
              <a:rPr sz="1800" dirty="0">
                <a:solidFill>
                  <a:srgbClr val="3B3B3A"/>
                </a:solidFill>
                <a:cs typeface="Calibri"/>
              </a:rPr>
              <a:t>5 </a:t>
            </a:r>
            <a:r>
              <a:rPr sz="1800" spc="-15" dirty="0">
                <a:solidFill>
                  <a:srgbClr val="3B3B3A"/>
                </a:solidFill>
                <a:cs typeface="Calibri"/>
              </a:rPr>
              <a:t>years </a:t>
            </a:r>
            <a:r>
              <a:rPr sz="1800" spc="-10" dirty="0">
                <a:solidFill>
                  <a:srgbClr val="3B3B3A"/>
                </a:solidFill>
                <a:cs typeface="Calibri"/>
              </a:rPr>
              <a:t>post </a:t>
            </a:r>
            <a:r>
              <a:rPr sz="1800" spc="-5" dirty="0">
                <a:solidFill>
                  <a:srgbClr val="3B3B3A"/>
                </a:solidFill>
                <a:cs typeface="Calibri"/>
              </a:rPr>
              <a:t>lumbar spinal </a:t>
            </a:r>
            <a:r>
              <a:rPr sz="1800" spc="-15" dirty="0">
                <a:solidFill>
                  <a:srgbClr val="3B3B3A"/>
                </a:solidFill>
                <a:cs typeface="Calibri"/>
              </a:rPr>
              <a:t>cord  </a:t>
            </a:r>
            <a:r>
              <a:rPr sz="1800" spc="-5" dirty="0">
                <a:solidFill>
                  <a:srgbClr val="3B3B3A"/>
                </a:solidFill>
                <a:cs typeface="Calibri"/>
              </a:rPr>
              <a:t>injury </a:t>
            </a:r>
            <a:r>
              <a:rPr sz="1800" spc="-10" dirty="0">
                <a:solidFill>
                  <a:srgbClr val="3B3B3A"/>
                </a:solidFill>
                <a:cs typeface="Calibri"/>
              </a:rPr>
              <a:t>(obtained from </a:t>
            </a:r>
            <a:r>
              <a:rPr sz="1800" dirty="0">
                <a:solidFill>
                  <a:srgbClr val="3B3B3A"/>
                </a:solidFill>
                <a:cs typeface="Calibri"/>
              </a:rPr>
              <a:t>a </a:t>
            </a:r>
            <a:r>
              <a:rPr sz="1800" spc="-10" dirty="0">
                <a:solidFill>
                  <a:srgbClr val="3B3B3A"/>
                </a:solidFill>
                <a:cs typeface="Calibri"/>
              </a:rPr>
              <a:t>blast </a:t>
            </a:r>
            <a:r>
              <a:rPr sz="1800" dirty="0">
                <a:solidFill>
                  <a:srgbClr val="3B3B3A"/>
                </a:solidFill>
                <a:cs typeface="Calibri"/>
              </a:rPr>
              <a:t>In  </a:t>
            </a:r>
            <a:r>
              <a:rPr sz="1800" spc="-10" dirty="0">
                <a:solidFill>
                  <a:srgbClr val="3B3B3A"/>
                </a:solidFill>
                <a:cs typeface="Calibri"/>
              </a:rPr>
              <a:t>Afghanistan)</a:t>
            </a:r>
            <a:endParaRPr sz="1800" dirty="0">
              <a:cs typeface="Calibri"/>
            </a:endParaRPr>
          </a:p>
          <a:p>
            <a:pPr>
              <a:lnSpc>
                <a:spcPct val="100000"/>
              </a:lnSpc>
              <a:spcBef>
                <a:spcPts val="10"/>
              </a:spcBef>
            </a:pPr>
            <a:endParaRPr sz="1400" dirty="0">
              <a:cs typeface="Times New Roman"/>
            </a:endParaRPr>
          </a:p>
          <a:p>
            <a:pPr marL="469900">
              <a:lnSpc>
                <a:spcPct val="100000"/>
              </a:lnSpc>
              <a:tabLst>
                <a:tab pos="756285" algn="l"/>
              </a:tabLst>
            </a:pPr>
            <a:r>
              <a:rPr sz="1800" spc="-5" dirty="0">
                <a:solidFill>
                  <a:srgbClr val="046CB0"/>
                </a:solidFill>
                <a:cs typeface="Arial"/>
              </a:rPr>
              <a:t>»	</a:t>
            </a:r>
            <a:r>
              <a:rPr sz="1800" spc="-10" dirty="0">
                <a:solidFill>
                  <a:srgbClr val="3B3B3A"/>
                </a:solidFill>
                <a:cs typeface="Calibri"/>
              </a:rPr>
              <a:t>Stage </a:t>
            </a:r>
            <a:r>
              <a:rPr sz="1800" dirty="0">
                <a:solidFill>
                  <a:srgbClr val="3B3B3A"/>
                </a:solidFill>
                <a:cs typeface="Calibri"/>
              </a:rPr>
              <a:t>IV </a:t>
            </a:r>
            <a:r>
              <a:rPr sz="1800" spc="-10" dirty="0">
                <a:solidFill>
                  <a:srgbClr val="3B3B3A"/>
                </a:solidFill>
                <a:cs typeface="Calibri"/>
              </a:rPr>
              <a:t>Pressure</a:t>
            </a:r>
            <a:r>
              <a:rPr sz="1800" dirty="0">
                <a:solidFill>
                  <a:srgbClr val="3B3B3A"/>
                </a:solidFill>
                <a:cs typeface="Calibri"/>
              </a:rPr>
              <a:t> </a:t>
            </a:r>
            <a:r>
              <a:rPr sz="1800" spc="-5" dirty="0">
                <a:solidFill>
                  <a:srgbClr val="3B3B3A"/>
                </a:solidFill>
                <a:cs typeface="Calibri"/>
              </a:rPr>
              <a:t>Injury</a:t>
            </a:r>
            <a:endParaRPr sz="1800" dirty="0">
              <a:cs typeface="Calibri"/>
            </a:endParaRPr>
          </a:p>
        </p:txBody>
      </p:sp>
      <p:sp>
        <p:nvSpPr>
          <p:cNvPr id="8" name="object 8"/>
          <p:cNvSpPr txBox="1"/>
          <p:nvPr/>
        </p:nvSpPr>
        <p:spPr>
          <a:xfrm>
            <a:off x="2430018" y="6272191"/>
            <a:ext cx="5447030" cy="374650"/>
          </a:xfrm>
          <a:prstGeom prst="rect">
            <a:avLst/>
          </a:prstGeom>
        </p:spPr>
        <p:txBody>
          <a:bodyPr vert="horz" wrap="square" lIns="0" tIns="12700" rIns="0" bIns="0" rtlCol="0">
            <a:spAutoFit/>
          </a:bodyPr>
          <a:lstStyle/>
          <a:p>
            <a:pPr marR="5080" algn="r">
              <a:lnSpc>
                <a:spcPct val="100000"/>
              </a:lnSpc>
              <a:spcBef>
                <a:spcPts val="100"/>
              </a:spcBef>
            </a:pPr>
            <a:r>
              <a:rPr sz="1200" dirty="0">
                <a:solidFill>
                  <a:srgbClr val="9E9E9C"/>
                </a:solidFill>
                <a:latin typeface="Calibri"/>
                <a:cs typeface="Calibri"/>
              </a:rPr>
              <a:t>47</a:t>
            </a:r>
            <a:endParaRPr sz="1200" dirty="0">
              <a:latin typeface="Calibri"/>
              <a:cs typeface="Calibri"/>
            </a:endParaRPr>
          </a:p>
          <a:p>
            <a:pPr marL="12700">
              <a:lnSpc>
                <a:spcPct val="100000"/>
              </a:lnSpc>
              <a:spcBef>
                <a:spcPts val="40"/>
              </a:spcBef>
            </a:pPr>
            <a:r>
              <a:rPr sz="1050" spc="5" dirty="0">
                <a:solidFill>
                  <a:srgbClr val="3B3B3A"/>
                </a:solidFill>
                <a:latin typeface="Calibri"/>
                <a:cs typeface="Calibri"/>
              </a:rPr>
              <a:t>Free </a:t>
            </a:r>
            <a:r>
              <a:rPr sz="1050" spc="0" dirty="0">
                <a:solidFill>
                  <a:srgbClr val="3B3B3A"/>
                </a:solidFill>
                <a:latin typeface="Calibri"/>
                <a:cs typeface="Calibri"/>
              </a:rPr>
              <a:t>photo </a:t>
            </a:r>
            <a:r>
              <a:rPr sz="1050" spc="5" dirty="0">
                <a:solidFill>
                  <a:srgbClr val="3B3B3A"/>
                </a:solidFill>
                <a:latin typeface="Calibri"/>
                <a:cs typeface="Calibri"/>
              </a:rPr>
              <a:t>obtained </a:t>
            </a:r>
            <a:r>
              <a:rPr sz="1050" spc="0" dirty="0">
                <a:solidFill>
                  <a:srgbClr val="3B3B3A"/>
                </a:solidFill>
                <a:latin typeface="Calibri"/>
                <a:cs typeface="Calibri"/>
              </a:rPr>
              <a:t>from:</a:t>
            </a:r>
            <a:r>
              <a:rPr sz="1050" spc="50" dirty="0">
                <a:solidFill>
                  <a:srgbClr val="3B3B3A"/>
                </a:solidFill>
                <a:latin typeface="Calibri"/>
                <a:cs typeface="Calibri"/>
              </a:rPr>
              <a:t> </a:t>
            </a:r>
            <a:r>
              <a:rPr sz="1050" spc="5" dirty="0">
                <a:solidFill>
                  <a:srgbClr val="3B3B3A"/>
                </a:solidFill>
                <a:latin typeface="Calibri"/>
                <a:cs typeface="Calibri"/>
              </a:rPr>
              <a:t>https://</a:t>
            </a:r>
            <a:r>
              <a:rPr sz="1050" spc="5" dirty="0">
                <a:solidFill>
                  <a:srgbClr val="3B3B3A"/>
                </a:solidFill>
                <a:latin typeface="Calibri"/>
                <a:cs typeface="Calibri"/>
                <a:hlinkClick r:id="rId3"/>
              </a:rPr>
              <a:t>www.flickr.com/photos/bcgovphotos/21039219486</a:t>
            </a:r>
            <a:endParaRPr sz="1050" dirty="0">
              <a:latin typeface="Calibri"/>
              <a:cs typeface="Calibri"/>
            </a:endParaRPr>
          </a:p>
        </p:txBody>
      </p:sp>
      <p:sp>
        <p:nvSpPr>
          <p:cNvPr id="9" name="object 7"/>
          <p:cNvSpPr txBox="1"/>
          <p:nvPr/>
        </p:nvSpPr>
        <p:spPr>
          <a:xfrm>
            <a:off x="762000" y="3380588"/>
            <a:ext cx="7772400" cy="1397819"/>
          </a:xfrm>
          <a:prstGeom prst="rect">
            <a:avLst/>
          </a:prstGeom>
        </p:spPr>
        <p:txBody>
          <a:bodyPr vert="horz" wrap="square" lIns="0" tIns="12700" rIns="0" bIns="0" rtlCol="0">
            <a:spAutoFit/>
          </a:bodyPr>
          <a:lstStyle/>
          <a:p>
            <a:pPr marL="107314" marR="5080">
              <a:lnSpc>
                <a:spcPct val="100000"/>
              </a:lnSpc>
              <a:spcBef>
                <a:spcPts val="1470"/>
              </a:spcBef>
            </a:pPr>
            <a:r>
              <a:rPr sz="1800" dirty="0">
                <a:solidFill>
                  <a:srgbClr val="81817E"/>
                </a:solidFill>
                <a:cs typeface="Calibri"/>
              </a:rPr>
              <a:t>Peter Pepper</a:t>
            </a:r>
            <a:r>
              <a:rPr lang="en-US" sz="2700" dirty="0">
                <a:solidFill>
                  <a:srgbClr val="3B3B3A"/>
                </a:solidFill>
                <a:cs typeface="Calibri"/>
              </a:rPr>
              <a:t> </a:t>
            </a:r>
            <a:r>
              <a:rPr sz="1800" dirty="0">
                <a:solidFill>
                  <a:srgbClr val="81817E"/>
                </a:solidFill>
                <a:cs typeface="Calibri"/>
              </a:rPr>
              <a:t>is</a:t>
            </a:r>
            <a:r>
              <a:rPr lang="en-US" sz="1800" dirty="0">
                <a:solidFill>
                  <a:srgbClr val="81817E"/>
                </a:solidFill>
                <a:cs typeface="Calibri"/>
              </a:rPr>
              <a:t> </a:t>
            </a:r>
            <a:r>
              <a:rPr sz="1800" dirty="0">
                <a:solidFill>
                  <a:srgbClr val="81817E"/>
                </a:solidFill>
                <a:cs typeface="Calibri"/>
              </a:rPr>
              <a:t>wheelchair bound and has no feeling from the  waist down. He is admitted today for treatment of a stage  four</a:t>
            </a:r>
            <a:r>
              <a:rPr lang="en-US" sz="1800" dirty="0">
                <a:solidFill>
                  <a:srgbClr val="81817E"/>
                </a:solidFill>
                <a:cs typeface="Calibri"/>
              </a:rPr>
              <a:t> pressure</a:t>
            </a:r>
            <a:r>
              <a:rPr lang="en-US" sz="2700" dirty="0">
                <a:solidFill>
                  <a:srgbClr val="3B3B3A"/>
                </a:solidFill>
                <a:cs typeface="Calibri"/>
              </a:rPr>
              <a:t> </a:t>
            </a:r>
            <a:r>
              <a:rPr sz="1800" dirty="0">
                <a:solidFill>
                  <a:srgbClr val="81817E"/>
                </a:solidFill>
                <a:cs typeface="Calibri"/>
              </a:rPr>
              <a:t>injury</a:t>
            </a:r>
            <a:r>
              <a:rPr lang="en-US" sz="1800" dirty="0">
                <a:solidFill>
                  <a:srgbClr val="81817E"/>
                </a:solidFill>
                <a:cs typeface="Calibri"/>
              </a:rPr>
              <a:t> </a:t>
            </a:r>
            <a:r>
              <a:rPr sz="1800" dirty="0">
                <a:solidFill>
                  <a:srgbClr val="81817E"/>
                </a:solidFill>
                <a:cs typeface="Calibri"/>
              </a:rPr>
              <a:t>with</a:t>
            </a:r>
            <a:r>
              <a:rPr lang="en-US" sz="2700" dirty="0">
                <a:solidFill>
                  <a:srgbClr val="3B3B3A"/>
                </a:solidFill>
                <a:cs typeface="Calibri"/>
              </a:rPr>
              <a:t> </a:t>
            </a:r>
            <a:r>
              <a:rPr sz="1800" dirty="0">
                <a:solidFill>
                  <a:srgbClr val="81817E"/>
                </a:solidFill>
                <a:cs typeface="Calibri"/>
              </a:rPr>
              <a:t>tunneling. The wound is 3 cm X 4 cm  and 3 cm deep. There is a 3 cm tunnel in the two o’clock  direction. The edge of the wound is boggy.</a:t>
            </a:r>
            <a:endParaRPr sz="1800" dirty="0">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1776" y="1841118"/>
            <a:ext cx="456311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C424"/>
                </a:solidFill>
                <a:latin typeface="Calibri"/>
                <a:cs typeface="Calibri"/>
              </a:rPr>
              <a:t>Advancing </a:t>
            </a:r>
            <a:r>
              <a:rPr sz="2800" spc="-15" dirty="0">
                <a:solidFill>
                  <a:srgbClr val="FFC424"/>
                </a:solidFill>
                <a:latin typeface="Calibri"/>
                <a:cs typeface="Calibri"/>
              </a:rPr>
              <a:t>Nursing</a:t>
            </a:r>
            <a:r>
              <a:rPr sz="2800" spc="-10" dirty="0">
                <a:solidFill>
                  <a:srgbClr val="FFC424"/>
                </a:solidFill>
                <a:latin typeface="Calibri"/>
                <a:cs typeface="Calibri"/>
              </a:rPr>
              <a:t> </a:t>
            </a:r>
            <a:r>
              <a:rPr sz="2800" spc="-30" dirty="0">
                <a:solidFill>
                  <a:srgbClr val="FFC424"/>
                </a:solidFill>
                <a:latin typeface="Calibri"/>
                <a:cs typeface="Calibri"/>
              </a:rPr>
              <a:t>Terminology</a:t>
            </a:r>
            <a:endParaRPr sz="2800" dirty="0">
              <a:latin typeface="Calibri"/>
              <a:cs typeface="Calibri"/>
            </a:endParaRPr>
          </a:p>
        </p:txBody>
      </p:sp>
      <p:sp>
        <p:nvSpPr>
          <p:cNvPr id="3" name="object 3"/>
          <p:cNvSpPr txBox="1"/>
          <p:nvPr/>
        </p:nvSpPr>
        <p:spPr>
          <a:xfrm>
            <a:off x="3302253" y="2413253"/>
            <a:ext cx="25006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ONC Annual Meeting</a:t>
            </a:r>
            <a:r>
              <a:rPr sz="1800" spc="-30" dirty="0">
                <a:solidFill>
                  <a:srgbClr val="FFFFFF"/>
                </a:solidFill>
                <a:latin typeface="Calibri"/>
                <a:cs typeface="Calibri"/>
              </a:rPr>
              <a:t> </a:t>
            </a:r>
            <a:r>
              <a:rPr sz="1800" dirty="0">
                <a:solidFill>
                  <a:srgbClr val="FFFFFF"/>
                </a:solidFill>
                <a:latin typeface="Calibri"/>
                <a:cs typeface="Calibri"/>
              </a:rPr>
              <a:t>2017</a:t>
            </a:r>
            <a:endParaRPr sz="1800">
              <a:latin typeface="Calibri"/>
              <a:cs typeface="Calibri"/>
            </a:endParaRPr>
          </a:p>
        </p:txBody>
      </p:sp>
      <p:sp>
        <p:nvSpPr>
          <p:cNvPr id="4" name="TextBox 3"/>
          <p:cNvSpPr txBox="1"/>
          <p:nvPr/>
        </p:nvSpPr>
        <p:spPr>
          <a:xfrm>
            <a:off x="399668" y="2832988"/>
            <a:ext cx="8305800" cy="338554"/>
          </a:xfrm>
          <a:prstGeom prst="rect">
            <a:avLst/>
          </a:prstGeom>
          <a:noFill/>
        </p:spPr>
        <p:txBody>
          <a:bodyPr wrap="square" rtlCol="0">
            <a:spAutoFit/>
          </a:bodyPr>
          <a:lstStyle/>
          <a:p>
            <a:pPr algn="ctr"/>
            <a:r>
              <a:rPr lang="en-US" sz="1600" i="1" dirty="0">
                <a:solidFill>
                  <a:srgbClr val="FFC000"/>
                </a:solidFill>
              </a:rPr>
              <a:t>(Selected slides with permission; URLs and Screen shots updates)</a:t>
            </a:r>
            <a:endParaRPr lang="en-US" sz="1600" dirty="0">
              <a:solidFill>
                <a:srgbClr val="FFC000"/>
              </a:solidFill>
            </a:endParaRPr>
          </a:p>
        </p:txBody>
      </p:sp>
    </p:spTree>
    <p:extLst>
      <p:ext uri="{BB962C8B-B14F-4D97-AF65-F5344CB8AC3E}">
        <p14:creationId xmlns:p14="http://schemas.microsoft.com/office/powerpoint/2010/main" val="1501875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349707" y="247649"/>
            <a:ext cx="4872990" cy="452120"/>
          </a:xfrm>
          <a:prstGeom prst="rect">
            <a:avLst/>
          </a:prstGeom>
        </p:spPr>
        <p:txBody>
          <a:bodyPr vert="horz" wrap="square" lIns="0" tIns="12065" rIns="0" bIns="0" rtlCol="0">
            <a:spAutoFit/>
          </a:bodyPr>
          <a:lstStyle/>
          <a:p>
            <a:pPr marL="12700">
              <a:lnSpc>
                <a:spcPct val="100000"/>
              </a:lnSpc>
              <a:spcBef>
                <a:spcPts val="95"/>
              </a:spcBef>
            </a:pPr>
            <a:r>
              <a:rPr sz="2800" b="0" spc="-5" dirty="0">
                <a:solidFill>
                  <a:srgbClr val="FFFFFF"/>
                </a:solidFill>
                <a:latin typeface="Calibri"/>
                <a:cs typeface="Calibri"/>
              </a:rPr>
              <a:t>Goal = </a:t>
            </a:r>
            <a:r>
              <a:rPr sz="2800" b="0" spc="-20" dirty="0">
                <a:solidFill>
                  <a:srgbClr val="FFFFFF"/>
                </a:solidFill>
                <a:latin typeface="Calibri"/>
                <a:cs typeface="Calibri"/>
              </a:rPr>
              <a:t>Interoperable </a:t>
            </a:r>
            <a:r>
              <a:rPr sz="2800" b="0" spc="-35" dirty="0">
                <a:solidFill>
                  <a:srgbClr val="FFFFFF"/>
                </a:solidFill>
                <a:latin typeface="Calibri"/>
                <a:cs typeface="Calibri"/>
              </a:rPr>
              <a:t>Wound</a:t>
            </a:r>
            <a:r>
              <a:rPr sz="2800" b="0" spc="25" dirty="0">
                <a:solidFill>
                  <a:srgbClr val="FFFFFF"/>
                </a:solidFill>
                <a:latin typeface="Calibri"/>
                <a:cs typeface="Calibri"/>
              </a:rPr>
              <a:t> </a:t>
            </a:r>
            <a:r>
              <a:rPr sz="2800" b="0" spc="-20" dirty="0">
                <a:solidFill>
                  <a:srgbClr val="FFFFFF"/>
                </a:solidFill>
                <a:latin typeface="Calibri"/>
                <a:cs typeface="Calibri"/>
              </a:rPr>
              <a:t>Data</a:t>
            </a:r>
            <a:endParaRPr sz="2800">
              <a:latin typeface="Calibri"/>
              <a:cs typeface="Calibri"/>
            </a:endParaRPr>
          </a:p>
        </p:txBody>
      </p:sp>
      <p:sp>
        <p:nvSpPr>
          <p:cNvPr id="6" name="object 6"/>
          <p:cNvSpPr txBox="1"/>
          <p:nvPr/>
        </p:nvSpPr>
        <p:spPr>
          <a:xfrm>
            <a:off x="7639557" y="5700064"/>
            <a:ext cx="155575" cy="152400"/>
          </a:xfrm>
          <a:prstGeom prst="rect">
            <a:avLst/>
          </a:prstGeom>
        </p:spPr>
        <p:txBody>
          <a:bodyPr vert="horz" wrap="square" lIns="0" tIns="0" rIns="0" bIns="0" rtlCol="0">
            <a:spAutoFit/>
          </a:bodyPr>
          <a:lstStyle/>
          <a:p>
            <a:pPr>
              <a:lnSpc>
                <a:spcPts val="1140"/>
              </a:lnSpc>
            </a:pPr>
            <a:r>
              <a:rPr sz="1200" dirty="0">
                <a:solidFill>
                  <a:srgbClr val="3B3B3A"/>
                </a:solidFill>
                <a:latin typeface="Calibri"/>
                <a:cs typeface="Calibri"/>
              </a:rPr>
              <a:t>48</a:t>
            </a:r>
            <a:endParaRPr sz="1200">
              <a:latin typeface="Calibri"/>
              <a:cs typeface="Calibri"/>
            </a:endParaRPr>
          </a:p>
        </p:txBody>
      </p:sp>
      <p:sp>
        <p:nvSpPr>
          <p:cNvPr id="7" name="object 7"/>
          <p:cNvSpPr/>
          <p:nvPr/>
        </p:nvSpPr>
        <p:spPr>
          <a:xfrm>
            <a:off x="678649" y="1645920"/>
            <a:ext cx="7190232" cy="43548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1290-5578-4C19-B759-F477687364F5}"/>
              </a:ext>
            </a:extLst>
          </p:cNvPr>
          <p:cNvSpPr>
            <a:spLocks noGrp="1"/>
          </p:cNvSpPr>
          <p:nvPr>
            <p:ph type="title"/>
          </p:nvPr>
        </p:nvSpPr>
        <p:spPr>
          <a:xfrm>
            <a:off x="381000" y="381000"/>
            <a:ext cx="8382000" cy="498598"/>
          </a:xfrm>
        </p:spPr>
        <p:txBody>
          <a:bodyPr/>
          <a:lstStyle/>
          <a:p>
            <a:r>
              <a:rPr lang="en-US" sz="3600" dirty="0"/>
              <a:t>Interoperability Standards Advisory (ISA)</a:t>
            </a:r>
          </a:p>
        </p:txBody>
      </p:sp>
      <p:sp>
        <p:nvSpPr>
          <p:cNvPr id="3" name="Content Placeholder 2">
            <a:extLst>
              <a:ext uri="{FF2B5EF4-FFF2-40B4-BE49-F238E27FC236}">
                <a16:creationId xmlns:a16="http://schemas.microsoft.com/office/drawing/2014/main" id="{E21743CB-4423-43EE-83FF-ACEEAC18D1B0}"/>
              </a:ext>
            </a:extLst>
          </p:cNvPr>
          <p:cNvSpPr>
            <a:spLocks noGrp="1"/>
          </p:cNvSpPr>
          <p:nvPr>
            <p:ph idx="1"/>
          </p:nvPr>
        </p:nvSpPr>
        <p:spPr>
          <a:xfrm>
            <a:off x="381000" y="1202676"/>
            <a:ext cx="8382000" cy="4696670"/>
          </a:xfrm>
        </p:spPr>
        <p:txBody>
          <a:bodyPr/>
          <a:lstStyle/>
          <a:p>
            <a:r>
              <a:rPr lang="en-US" dirty="0"/>
              <a:t>The ISA process represents the model by which the ONC will coordinate the identification, assessment, and determination of "recognized" interoperability standards and implementation specifications for industry use to fulfill specific clinical health IT interoperability needs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u="sng" dirty="0">
                <a:hlinkClick r:id="rId2"/>
              </a:rPr>
              <a:t>https://www.healthit.gov/isa/</a:t>
            </a:r>
            <a:r>
              <a:rPr lang="en-US" u="sng" dirty="0"/>
              <a:t> </a:t>
            </a:r>
            <a:endParaRPr lang="en-US" dirty="0"/>
          </a:p>
        </p:txBody>
      </p:sp>
      <p:pic>
        <p:nvPicPr>
          <p:cNvPr id="5" name="Picture 4" descr="A close up of a sign&#10;&#10;Description automatically generated">
            <a:extLst>
              <a:ext uri="{FF2B5EF4-FFF2-40B4-BE49-F238E27FC236}">
                <a16:creationId xmlns:a16="http://schemas.microsoft.com/office/drawing/2014/main" id="{FE961AAF-2529-4597-8970-0D122A23C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0" y="3551011"/>
            <a:ext cx="1905000" cy="1905000"/>
          </a:xfrm>
          <a:prstGeom prst="rect">
            <a:avLst/>
          </a:prstGeom>
        </p:spPr>
      </p:pic>
    </p:spTree>
    <p:extLst>
      <p:ext uri="{BB962C8B-B14F-4D97-AF65-F5344CB8AC3E}">
        <p14:creationId xmlns:p14="http://schemas.microsoft.com/office/powerpoint/2010/main" val="4671609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a:spLocks noGrp="1"/>
          </p:cNvSpPr>
          <p:nvPr>
            <p:ph type="title" idx="4294967295"/>
          </p:nvPr>
        </p:nvSpPr>
        <p:spPr>
          <a:xfrm>
            <a:off x="459740" y="215341"/>
            <a:ext cx="5471160"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Calibri"/>
                <a:cs typeface="Calibri"/>
              </a:rPr>
              <a:t>Skin Assessment </a:t>
            </a:r>
            <a:r>
              <a:rPr sz="2800" b="0" spc="-20" dirty="0">
                <a:solidFill>
                  <a:srgbClr val="FFFFFF"/>
                </a:solidFill>
                <a:latin typeface="Calibri"/>
                <a:cs typeface="Calibri"/>
              </a:rPr>
              <a:t>LOINC Panel</a:t>
            </a:r>
            <a:r>
              <a:rPr sz="2800" b="0" spc="105" dirty="0">
                <a:solidFill>
                  <a:srgbClr val="FFFFFF"/>
                </a:solidFill>
                <a:latin typeface="Calibri"/>
                <a:cs typeface="Calibri"/>
              </a:rPr>
              <a:t> </a:t>
            </a:r>
            <a:r>
              <a:rPr sz="2800" b="0" spc="-10" dirty="0">
                <a:solidFill>
                  <a:srgbClr val="FFFFFF"/>
                </a:solidFill>
                <a:latin typeface="Calibri"/>
                <a:cs typeface="Calibri"/>
              </a:rPr>
              <a:t>(partial)</a:t>
            </a:r>
            <a:endParaRPr sz="2800">
              <a:latin typeface="Calibri"/>
              <a:cs typeface="Calibri"/>
            </a:endParaRPr>
          </a:p>
        </p:txBody>
      </p:sp>
      <p:sp>
        <p:nvSpPr>
          <p:cNvPr id="6" name="object 6"/>
          <p:cNvSpPr/>
          <p:nvPr/>
        </p:nvSpPr>
        <p:spPr>
          <a:xfrm>
            <a:off x="990600" y="1692275"/>
            <a:ext cx="7162800" cy="40989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p:nvPr/>
        </p:nvSpPr>
        <p:spPr>
          <a:xfrm>
            <a:off x="103093" y="1066800"/>
            <a:ext cx="6865747" cy="367550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50</a:t>
            </a:r>
            <a:endParaRPr sz="1200">
              <a:latin typeface="Calibri"/>
              <a:cs typeface="Calibri"/>
            </a:endParaRPr>
          </a:p>
        </p:txBody>
      </p:sp>
      <p:sp>
        <p:nvSpPr>
          <p:cNvPr id="7" name="object 7"/>
          <p:cNvSpPr/>
          <p:nvPr/>
        </p:nvSpPr>
        <p:spPr>
          <a:xfrm>
            <a:off x="5345303" y="2707106"/>
            <a:ext cx="3572383" cy="379564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523232" y="2921507"/>
            <a:ext cx="1199388" cy="69342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4566284" y="3021076"/>
            <a:ext cx="1036955" cy="531495"/>
          </a:xfrm>
          <a:custGeom>
            <a:avLst/>
            <a:gdLst/>
            <a:ahLst/>
            <a:cxnLst/>
            <a:rect l="l" t="t" r="r" b="b"/>
            <a:pathLst>
              <a:path w="1036954" h="531495">
                <a:moveTo>
                  <a:pt x="962891" y="22984"/>
                </a:moveTo>
                <a:lnTo>
                  <a:pt x="0" y="508635"/>
                </a:lnTo>
                <a:lnTo>
                  <a:pt x="11429" y="531368"/>
                </a:lnTo>
                <a:lnTo>
                  <a:pt x="974355" y="45700"/>
                </a:lnTo>
                <a:lnTo>
                  <a:pt x="962891" y="22984"/>
                </a:lnTo>
                <a:close/>
              </a:path>
              <a:path w="1036954" h="531495">
                <a:moveTo>
                  <a:pt x="1023827" y="17272"/>
                </a:moveTo>
                <a:lnTo>
                  <a:pt x="974216" y="17272"/>
                </a:lnTo>
                <a:lnTo>
                  <a:pt x="985647" y="40004"/>
                </a:lnTo>
                <a:lnTo>
                  <a:pt x="974355" y="45700"/>
                </a:lnTo>
                <a:lnTo>
                  <a:pt x="985774" y="68325"/>
                </a:lnTo>
                <a:lnTo>
                  <a:pt x="1023827" y="17272"/>
                </a:lnTo>
                <a:close/>
              </a:path>
              <a:path w="1036954" h="531495">
                <a:moveTo>
                  <a:pt x="974216" y="17272"/>
                </a:moveTo>
                <a:lnTo>
                  <a:pt x="962891" y="22984"/>
                </a:lnTo>
                <a:lnTo>
                  <a:pt x="974355" y="45700"/>
                </a:lnTo>
                <a:lnTo>
                  <a:pt x="985647" y="40004"/>
                </a:lnTo>
                <a:lnTo>
                  <a:pt x="974216" y="17272"/>
                </a:lnTo>
                <a:close/>
              </a:path>
              <a:path w="1036954" h="531495">
                <a:moveTo>
                  <a:pt x="1036701" y="0"/>
                </a:moveTo>
                <a:lnTo>
                  <a:pt x="951484" y="381"/>
                </a:lnTo>
                <a:lnTo>
                  <a:pt x="962891" y="22984"/>
                </a:lnTo>
                <a:lnTo>
                  <a:pt x="974216" y="17272"/>
                </a:lnTo>
                <a:lnTo>
                  <a:pt x="1023827" y="17272"/>
                </a:lnTo>
                <a:lnTo>
                  <a:pt x="1036701" y="0"/>
                </a:lnTo>
                <a:close/>
              </a:path>
            </a:pathLst>
          </a:custGeom>
          <a:solidFill>
            <a:srgbClr val="07528F"/>
          </a:solidFill>
        </p:spPr>
        <p:txBody>
          <a:bodyPr wrap="square" lIns="0" tIns="0" rIns="0" bIns="0" rtlCol="0"/>
          <a:lstStyle/>
          <a:p>
            <a:endParaRPr/>
          </a:p>
        </p:txBody>
      </p:sp>
      <p:sp>
        <p:nvSpPr>
          <p:cNvPr id="10" name="object 10"/>
          <p:cNvSpPr txBox="1">
            <a:spLocks noGrp="1"/>
          </p:cNvSpPr>
          <p:nvPr>
            <p:ph type="title" idx="4294967295"/>
          </p:nvPr>
        </p:nvSpPr>
        <p:spPr>
          <a:xfrm>
            <a:off x="459740" y="215341"/>
            <a:ext cx="5928360" cy="452120"/>
          </a:xfrm>
          <a:prstGeom prst="rect">
            <a:avLst/>
          </a:prstGeom>
        </p:spPr>
        <p:txBody>
          <a:bodyPr vert="horz" wrap="square" lIns="0" tIns="12065" rIns="0" bIns="0" rtlCol="0">
            <a:spAutoFit/>
          </a:bodyPr>
          <a:lstStyle/>
          <a:p>
            <a:pPr marL="12700">
              <a:lnSpc>
                <a:spcPct val="100000"/>
              </a:lnSpc>
              <a:spcBef>
                <a:spcPts val="95"/>
              </a:spcBef>
            </a:pPr>
            <a:r>
              <a:rPr sz="2800" b="0" spc="-30" dirty="0">
                <a:solidFill>
                  <a:srgbClr val="FFFFFF"/>
                </a:solidFill>
                <a:latin typeface="Calibri"/>
                <a:cs typeface="Calibri"/>
              </a:rPr>
              <a:t>Wound </a:t>
            </a:r>
            <a:r>
              <a:rPr sz="2800" b="0" spc="-10" dirty="0">
                <a:solidFill>
                  <a:srgbClr val="FFFFFF"/>
                </a:solidFill>
                <a:latin typeface="Calibri"/>
                <a:cs typeface="Calibri"/>
              </a:rPr>
              <a:t>Assessment </a:t>
            </a:r>
            <a:r>
              <a:rPr sz="2800" b="0" spc="-20" dirty="0">
                <a:solidFill>
                  <a:srgbClr val="FFFFFF"/>
                </a:solidFill>
                <a:latin typeface="Calibri"/>
                <a:cs typeface="Calibri"/>
              </a:rPr>
              <a:t>LOINC Panel</a:t>
            </a:r>
            <a:r>
              <a:rPr sz="2800" b="0" spc="130" dirty="0">
                <a:solidFill>
                  <a:srgbClr val="FFFFFF"/>
                </a:solidFill>
                <a:latin typeface="Calibri"/>
                <a:cs typeface="Calibri"/>
              </a:rPr>
              <a:t> </a:t>
            </a:r>
            <a:r>
              <a:rPr sz="2800" b="0" spc="-10" dirty="0">
                <a:solidFill>
                  <a:srgbClr val="FFFFFF"/>
                </a:solidFill>
                <a:latin typeface="Calibri"/>
                <a:cs typeface="Calibri"/>
              </a:rPr>
              <a:t>(partial)</a:t>
            </a:r>
            <a:endParaRPr sz="28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51</a:t>
            </a:r>
            <a:endParaRPr sz="1200">
              <a:latin typeface="Calibri"/>
              <a:cs typeface="Calibri"/>
            </a:endParaRPr>
          </a:p>
        </p:txBody>
      </p:sp>
      <p:graphicFrame>
        <p:nvGraphicFramePr>
          <p:cNvPr id="6" name="object 6"/>
          <p:cNvGraphicFramePr>
            <a:graphicFrameLocks noGrp="1"/>
          </p:cNvGraphicFramePr>
          <p:nvPr/>
        </p:nvGraphicFramePr>
        <p:xfrm>
          <a:off x="310591" y="1189100"/>
          <a:ext cx="8233408" cy="2447925"/>
        </p:xfrm>
        <a:graphic>
          <a:graphicData uri="http://schemas.openxmlformats.org/drawingml/2006/table">
            <a:tbl>
              <a:tblPr firstRow="1" bandRow="1">
                <a:tableStyleId>{2D5ABB26-0587-4C30-8999-92F81FD0307C}</a:tableStyleId>
              </a:tblPr>
              <a:tblGrid>
                <a:gridCol w="1353185">
                  <a:extLst>
                    <a:ext uri="{9D8B030D-6E8A-4147-A177-3AD203B41FA5}">
                      <a16:colId xmlns:a16="http://schemas.microsoft.com/office/drawing/2014/main" val="20000"/>
                    </a:ext>
                  </a:extLst>
                </a:gridCol>
                <a:gridCol w="1703704">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1008380">
                  <a:extLst>
                    <a:ext uri="{9D8B030D-6E8A-4147-A177-3AD203B41FA5}">
                      <a16:colId xmlns:a16="http://schemas.microsoft.com/office/drawing/2014/main" val="20003"/>
                    </a:ext>
                  </a:extLst>
                </a:gridCol>
                <a:gridCol w="3037839">
                  <a:extLst>
                    <a:ext uri="{9D8B030D-6E8A-4147-A177-3AD203B41FA5}">
                      <a16:colId xmlns:a16="http://schemas.microsoft.com/office/drawing/2014/main" val="20004"/>
                    </a:ext>
                  </a:extLst>
                </a:gridCol>
              </a:tblGrid>
              <a:tr h="528320">
                <a:tc>
                  <a:txBody>
                    <a:bodyPr/>
                    <a:lstStyle/>
                    <a:p>
                      <a:pPr marL="4445" algn="ctr">
                        <a:lnSpc>
                          <a:spcPct val="100000"/>
                        </a:lnSpc>
                        <a:spcBef>
                          <a:spcPts val="1050"/>
                        </a:spcBef>
                      </a:pPr>
                      <a:r>
                        <a:rPr sz="1600" b="1" spc="-20" dirty="0">
                          <a:latin typeface="Calibri"/>
                          <a:cs typeface="Calibri"/>
                        </a:rPr>
                        <a:t>Type</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6985" algn="ctr">
                        <a:lnSpc>
                          <a:spcPct val="100000"/>
                        </a:lnSpc>
                        <a:spcBef>
                          <a:spcPts val="1050"/>
                        </a:spcBef>
                      </a:pPr>
                      <a:r>
                        <a:rPr sz="1600" b="1" spc="-50" dirty="0">
                          <a:latin typeface="Calibri"/>
                          <a:cs typeface="Calibri"/>
                        </a:rPr>
                        <a:t>Text</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48260">
                        <a:lnSpc>
                          <a:spcPct val="100000"/>
                        </a:lnSpc>
                        <a:spcBef>
                          <a:spcPts val="1050"/>
                        </a:spcBef>
                      </a:pPr>
                      <a:r>
                        <a:rPr sz="1600" b="1" spc="-20" dirty="0">
                          <a:latin typeface="Calibri"/>
                          <a:cs typeface="Calibri"/>
                        </a:rPr>
                        <a:t>Terminology</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294005">
                        <a:lnSpc>
                          <a:spcPct val="100000"/>
                        </a:lnSpc>
                        <a:spcBef>
                          <a:spcPts val="1050"/>
                        </a:spcBef>
                      </a:pPr>
                      <a:r>
                        <a:rPr sz="1600" b="1" spc="-10" dirty="0">
                          <a:latin typeface="Calibri"/>
                          <a:cs typeface="Calibri"/>
                        </a:rPr>
                        <a:t>Code</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5715" algn="ctr">
                        <a:lnSpc>
                          <a:spcPct val="100000"/>
                        </a:lnSpc>
                        <a:spcBef>
                          <a:spcPts val="1050"/>
                        </a:spcBef>
                      </a:pPr>
                      <a:r>
                        <a:rPr sz="1600" b="1" spc="-15" dirty="0">
                          <a:latin typeface="Calibri"/>
                          <a:cs typeface="Calibri"/>
                        </a:rPr>
                        <a:t>FSN</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extLst>
                  <a:ext uri="{0D108BD9-81ED-4DB2-BD59-A6C34878D82A}">
                    <a16:rowId xmlns:a16="http://schemas.microsoft.com/office/drawing/2014/main" val="10000"/>
                  </a:ext>
                </a:extLst>
              </a:tr>
              <a:tr h="305435">
                <a:tc>
                  <a:txBody>
                    <a:bodyPr/>
                    <a:lstStyle/>
                    <a:p>
                      <a:pPr marL="10160">
                        <a:lnSpc>
                          <a:spcPct val="100000"/>
                        </a:lnSpc>
                        <a:spcBef>
                          <a:spcPts val="315"/>
                        </a:spcBef>
                      </a:pPr>
                      <a:r>
                        <a:rPr sz="1400" dirty="0">
                          <a:latin typeface="Arial"/>
                          <a:cs typeface="Arial"/>
                        </a:rPr>
                        <a:t>Finding</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dirty="0">
                          <a:latin typeface="Arial"/>
                          <a:cs typeface="Arial"/>
                        </a:rPr>
                        <a:t>Wound</a:t>
                      </a:r>
                      <a:r>
                        <a:rPr sz="1400" spc="-55" dirty="0">
                          <a:latin typeface="Arial"/>
                          <a:cs typeface="Arial"/>
                        </a:rPr>
                        <a:t> </a:t>
                      </a:r>
                      <a:r>
                        <a:rPr sz="1400" dirty="0">
                          <a:latin typeface="Arial"/>
                          <a:cs typeface="Arial"/>
                        </a:rPr>
                        <a:t>Present</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spc="-5" dirty="0">
                          <a:latin typeface="Arial"/>
                          <a:cs typeface="Arial"/>
                        </a:rPr>
                        <a:t>416462003</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dirty="0">
                          <a:latin typeface="Arial"/>
                          <a:cs typeface="Arial"/>
                        </a:rPr>
                        <a:t>Wound</a:t>
                      </a:r>
                      <a:r>
                        <a:rPr sz="1400" spc="-50" dirty="0">
                          <a:latin typeface="Arial"/>
                          <a:cs typeface="Arial"/>
                        </a:rPr>
                        <a:t> </a:t>
                      </a:r>
                      <a:r>
                        <a:rPr sz="1400" dirty="0">
                          <a:latin typeface="Arial"/>
                          <a:cs typeface="Arial"/>
                        </a:rPr>
                        <a:t>(disorder)</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extLst>
                  <a:ext uri="{0D108BD9-81ED-4DB2-BD59-A6C34878D82A}">
                    <a16:rowId xmlns:a16="http://schemas.microsoft.com/office/drawing/2014/main" val="10001"/>
                  </a:ext>
                </a:extLst>
              </a:tr>
              <a:tr h="305435">
                <a:tc>
                  <a:txBody>
                    <a:bodyPr/>
                    <a:lstStyle/>
                    <a:p>
                      <a:pPr marL="10160">
                        <a:lnSpc>
                          <a:spcPct val="100000"/>
                        </a:lnSpc>
                        <a:spcBef>
                          <a:spcPts val="315"/>
                        </a:spcBef>
                      </a:pPr>
                      <a:r>
                        <a:rPr sz="1400" dirty="0">
                          <a:latin typeface="Arial"/>
                          <a:cs typeface="Arial"/>
                        </a:rPr>
                        <a:t>Observation</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Wound</a:t>
                      </a:r>
                      <a:r>
                        <a:rPr sz="1400" spc="-75" dirty="0">
                          <a:latin typeface="Arial"/>
                          <a:cs typeface="Arial"/>
                        </a:rPr>
                        <a:t> </a:t>
                      </a:r>
                      <a:r>
                        <a:rPr sz="1400" spc="-25" dirty="0">
                          <a:latin typeface="Arial"/>
                          <a:cs typeface="Arial"/>
                        </a:rPr>
                        <a:t>Type</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LOINC</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spc="-5" dirty="0">
                          <a:latin typeface="Arial"/>
                          <a:cs typeface="Arial"/>
                        </a:rPr>
                        <a:t>72300-7</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Skin</a:t>
                      </a:r>
                      <a:r>
                        <a:rPr sz="1400" spc="-105" dirty="0">
                          <a:latin typeface="Arial"/>
                          <a:cs typeface="Arial"/>
                        </a:rPr>
                        <a:t> </a:t>
                      </a:r>
                      <a:r>
                        <a:rPr sz="1400" spc="-10" dirty="0">
                          <a:latin typeface="Arial"/>
                          <a:cs typeface="Arial"/>
                        </a:rPr>
                        <a:t>Alteration:Type:PT:Skin:Nom:::</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02"/>
                  </a:ext>
                </a:extLst>
              </a:tr>
              <a:tr h="433705">
                <a:tc>
                  <a:txBody>
                    <a:bodyPr/>
                    <a:lstStyle/>
                    <a:p>
                      <a:pPr marL="10160">
                        <a:lnSpc>
                          <a:spcPct val="100000"/>
                        </a:lnSpc>
                        <a:spcBef>
                          <a:spcPts val="820"/>
                        </a:spcBef>
                      </a:pPr>
                      <a:r>
                        <a:rPr sz="1400" spc="-25" dirty="0">
                          <a:latin typeface="Arial"/>
                          <a:cs typeface="Arial"/>
                        </a:rPr>
                        <a:t>Value</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marR="240665">
                        <a:lnSpc>
                          <a:spcPts val="1680"/>
                        </a:lnSpc>
                        <a:spcBef>
                          <a:spcPts val="35"/>
                        </a:spcBef>
                      </a:pPr>
                      <a:r>
                        <a:rPr sz="1400" dirty="0">
                          <a:latin typeface="Arial"/>
                          <a:cs typeface="Arial"/>
                        </a:rPr>
                        <a:t>Stage IV</a:t>
                      </a:r>
                      <a:r>
                        <a:rPr sz="1400" spc="-114" dirty="0">
                          <a:latin typeface="Arial"/>
                          <a:cs typeface="Arial"/>
                        </a:rPr>
                        <a:t> </a:t>
                      </a:r>
                      <a:r>
                        <a:rPr sz="1400" dirty="0">
                          <a:latin typeface="Arial"/>
                          <a:cs typeface="Arial"/>
                        </a:rPr>
                        <a:t>Pressure  Injury</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spc="-5" dirty="0">
                          <a:latin typeface="Arial"/>
                          <a:cs typeface="Arial"/>
                        </a:rPr>
                        <a:t>420597008</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dirty="0">
                          <a:latin typeface="Arial"/>
                          <a:cs typeface="Arial"/>
                        </a:rPr>
                        <a:t>Pressure ulcer stage 4</a:t>
                      </a:r>
                      <a:r>
                        <a:rPr sz="1400" spc="-140" dirty="0">
                          <a:latin typeface="Arial"/>
                          <a:cs typeface="Arial"/>
                        </a:rPr>
                        <a:t> </a:t>
                      </a:r>
                      <a:r>
                        <a:rPr sz="1400" dirty="0">
                          <a:latin typeface="Arial"/>
                          <a:cs typeface="Arial"/>
                        </a:rPr>
                        <a:t>(disorder)</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33705">
                <a:tc>
                  <a:txBody>
                    <a:bodyPr/>
                    <a:lstStyle/>
                    <a:p>
                      <a:pPr marL="10160">
                        <a:lnSpc>
                          <a:spcPct val="100000"/>
                        </a:lnSpc>
                        <a:spcBef>
                          <a:spcPts val="819"/>
                        </a:spcBef>
                      </a:pPr>
                      <a:r>
                        <a:rPr sz="1400" dirty="0">
                          <a:latin typeface="Arial"/>
                          <a:cs typeface="Arial"/>
                        </a:rPr>
                        <a:t>Observation</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dirty="0">
                          <a:latin typeface="Arial"/>
                          <a:cs typeface="Arial"/>
                        </a:rPr>
                        <a:t>Body</a:t>
                      </a:r>
                      <a:r>
                        <a:rPr sz="1400" spc="-25" dirty="0">
                          <a:latin typeface="Arial"/>
                          <a:cs typeface="Arial"/>
                        </a:rPr>
                        <a:t> </a:t>
                      </a:r>
                      <a:r>
                        <a:rPr sz="1400" dirty="0">
                          <a:latin typeface="Arial"/>
                          <a:cs typeface="Arial"/>
                        </a:rPr>
                        <a:t>Location</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dirty="0">
                          <a:latin typeface="Arial"/>
                          <a:cs typeface="Arial"/>
                        </a:rPr>
                        <a:t>LOINC</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spc="-15" dirty="0">
                          <a:latin typeface="Arial"/>
                          <a:cs typeface="Arial"/>
                        </a:rPr>
                        <a:t>39112-8</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marR="535940">
                        <a:lnSpc>
                          <a:spcPts val="1680"/>
                        </a:lnSpc>
                        <a:spcBef>
                          <a:spcPts val="35"/>
                        </a:spcBef>
                      </a:pPr>
                      <a:r>
                        <a:rPr sz="1400" dirty="0">
                          <a:latin typeface="Arial"/>
                          <a:cs typeface="Arial"/>
                        </a:rPr>
                        <a:t>Body location  </a:t>
                      </a:r>
                      <a:r>
                        <a:rPr sz="1400" spc="-10" dirty="0">
                          <a:latin typeface="Arial"/>
                          <a:cs typeface="Arial"/>
                        </a:rPr>
                        <a:t>qualifier:Find:PT:^Patient:Nom::</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04"/>
                  </a:ext>
                </a:extLst>
              </a:tr>
              <a:tr h="433705">
                <a:tc>
                  <a:txBody>
                    <a:bodyPr/>
                    <a:lstStyle/>
                    <a:p>
                      <a:pPr marL="10160">
                        <a:lnSpc>
                          <a:spcPct val="100000"/>
                        </a:lnSpc>
                        <a:spcBef>
                          <a:spcPts val="819"/>
                        </a:spcBef>
                      </a:pPr>
                      <a:r>
                        <a:rPr sz="1400" spc="-25" dirty="0">
                          <a:latin typeface="Arial"/>
                          <a:cs typeface="Arial"/>
                        </a:rPr>
                        <a:t>Value</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Coccyx</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287274001</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marR="120650">
                        <a:lnSpc>
                          <a:spcPts val="1680"/>
                        </a:lnSpc>
                        <a:spcBef>
                          <a:spcPts val="35"/>
                        </a:spcBef>
                      </a:pPr>
                      <a:r>
                        <a:rPr sz="1400" dirty="0">
                          <a:latin typeface="Arial"/>
                          <a:cs typeface="Arial"/>
                        </a:rPr>
                        <a:t>Entire skin of </a:t>
                      </a:r>
                      <a:r>
                        <a:rPr sz="1400" spc="-5" dirty="0">
                          <a:latin typeface="Arial"/>
                          <a:cs typeface="Arial"/>
                        </a:rPr>
                        <a:t>coccygeal </a:t>
                      </a:r>
                      <a:r>
                        <a:rPr sz="1400" dirty="0">
                          <a:latin typeface="Arial"/>
                          <a:cs typeface="Arial"/>
                        </a:rPr>
                        <a:t>region</a:t>
                      </a:r>
                      <a:r>
                        <a:rPr sz="1400" spc="-150" dirty="0">
                          <a:latin typeface="Arial"/>
                          <a:cs typeface="Arial"/>
                        </a:rPr>
                        <a:t> </a:t>
                      </a:r>
                      <a:r>
                        <a:rPr sz="1400" dirty="0">
                          <a:latin typeface="Arial"/>
                          <a:cs typeface="Arial"/>
                        </a:rPr>
                        <a:t>(body  </a:t>
                      </a:r>
                      <a:r>
                        <a:rPr sz="1400" spc="-5" dirty="0">
                          <a:latin typeface="Arial"/>
                          <a:cs typeface="Arial"/>
                        </a:rPr>
                        <a:t>structure)</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7" name="object 7"/>
          <p:cNvSpPr txBox="1">
            <a:spLocks noGrp="1"/>
          </p:cNvSpPr>
          <p:nvPr>
            <p:ph type="title" idx="4294967295"/>
          </p:nvPr>
        </p:nvSpPr>
        <p:spPr>
          <a:xfrm>
            <a:off x="459740" y="178765"/>
            <a:ext cx="4501515" cy="520065"/>
          </a:xfrm>
          <a:prstGeom prst="rect">
            <a:avLst/>
          </a:prstGeom>
        </p:spPr>
        <p:txBody>
          <a:bodyPr vert="horz" wrap="square" lIns="0" tIns="11430" rIns="0" bIns="0" rtlCol="0">
            <a:spAutoFit/>
          </a:bodyPr>
          <a:lstStyle/>
          <a:p>
            <a:pPr marL="12700">
              <a:lnSpc>
                <a:spcPct val="100000"/>
              </a:lnSpc>
              <a:spcBef>
                <a:spcPts val="90"/>
              </a:spcBef>
            </a:pPr>
            <a:r>
              <a:rPr sz="3250" b="0" spc="-15" dirty="0">
                <a:solidFill>
                  <a:srgbClr val="FFFFFF"/>
                </a:solidFill>
                <a:latin typeface="Calibri"/>
                <a:cs typeface="Calibri"/>
              </a:rPr>
              <a:t>Encoding </a:t>
            </a:r>
            <a:r>
              <a:rPr sz="3250" b="0" spc="-10" dirty="0">
                <a:solidFill>
                  <a:srgbClr val="FFFFFF"/>
                </a:solidFill>
                <a:latin typeface="Calibri"/>
                <a:cs typeface="Calibri"/>
              </a:rPr>
              <a:t>The </a:t>
            </a:r>
            <a:r>
              <a:rPr sz="3250" b="0" spc="-30" dirty="0">
                <a:solidFill>
                  <a:srgbClr val="FFFFFF"/>
                </a:solidFill>
                <a:latin typeface="Calibri"/>
                <a:cs typeface="Calibri"/>
              </a:rPr>
              <a:t>Patient</a:t>
            </a:r>
            <a:r>
              <a:rPr sz="3250" b="0" spc="-5" dirty="0">
                <a:solidFill>
                  <a:srgbClr val="FFFFFF"/>
                </a:solidFill>
                <a:latin typeface="Calibri"/>
                <a:cs typeface="Calibri"/>
              </a:rPr>
              <a:t> </a:t>
            </a:r>
            <a:r>
              <a:rPr sz="3250" b="0" spc="-20" dirty="0">
                <a:solidFill>
                  <a:srgbClr val="FFFFFF"/>
                </a:solidFill>
                <a:latin typeface="Calibri"/>
                <a:cs typeface="Calibri"/>
              </a:rPr>
              <a:t>Story</a:t>
            </a:r>
            <a:endParaRPr sz="325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52</a:t>
            </a:r>
            <a:endParaRPr sz="1200">
              <a:latin typeface="Calibri"/>
              <a:cs typeface="Calibri"/>
            </a:endParaRPr>
          </a:p>
        </p:txBody>
      </p:sp>
      <p:graphicFrame>
        <p:nvGraphicFramePr>
          <p:cNvPr id="6" name="object 6"/>
          <p:cNvGraphicFramePr>
            <a:graphicFrameLocks noGrp="1"/>
          </p:cNvGraphicFramePr>
          <p:nvPr/>
        </p:nvGraphicFramePr>
        <p:xfrm>
          <a:off x="310591" y="1189100"/>
          <a:ext cx="8233408" cy="4051300"/>
        </p:xfrm>
        <a:graphic>
          <a:graphicData uri="http://schemas.openxmlformats.org/drawingml/2006/table">
            <a:tbl>
              <a:tblPr firstRow="1" bandRow="1">
                <a:tableStyleId>{2D5ABB26-0587-4C30-8999-92F81FD0307C}</a:tableStyleId>
              </a:tblPr>
              <a:tblGrid>
                <a:gridCol w="1353185">
                  <a:extLst>
                    <a:ext uri="{9D8B030D-6E8A-4147-A177-3AD203B41FA5}">
                      <a16:colId xmlns:a16="http://schemas.microsoft.com/office/drawing/2014/main" val="20000"/>
                    </a:ext>
                  </a:extLst>
                </a:gridCol>
                <a:gridCol w="1703704">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1008380">
                  <a:extLst>
                    <a:ext uri="{9D8B030D-6E8A-4147-A177-3AD203B41FA5}">
                      <a16:colId xmlns:a16="http://schemas.microsoft.com/office/drawing/2014/main" val="20003"/>
                    </a:ext>
                  </a:extLst>
                </a:gridCol>
                <a:gridCol w="3037839">
                  <a:extLst>
                    <a:ext uri="{9D8B030D-6E8A-4147-A177-3AD203B41FA5}">
                      <a16:colId xmlns:a16="http://schemas.microsoft.com/office/drawing/2014/main" val="20004"/>
                    </a:ext>
                  </a:extLst>
                </a:gridCol>
              </a:tblGrid>
              <a:tr h="528320">
                <a:tc>
                  <a:txBody>
                    <a:bodyPr/>
                    <a:lstStyle/>
                    <a:p>
                      <a:pPr marL="4445" algn="ctr">
                        <a:lnSpc>
                          <a:spcPct val="100000"/>
                        </a:lnSpc>
                        <a:spcBef>
                          <a:spcPts val="1050"/>
                        </a:spcBef>
                      </a:pPr>
                      <a:r>
                        <a:rPr sz="1600" b="1" spc="-20" dirty="0">
                          <a:latin typeface="Calibri"/>
                          <a:cs typeface="Calibri"/>
                        </a:rPr>
                        <a:t>Type</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6985" algn="ctr">
                        <a:lnSpc>
                          <a:spcPct val="100000"/>
                        </a:lnSpc>
                        <a:spcBef>
                          <a:spcPts val="1050"/>
                        </a:spcBef>
                      </a:pPr>
                      <a:r>
                        <a:rPr sz="1600" b="1" spc="-50" dirty="0">
                          <a:latin typeface="Calibri"/>
                          <a:cs typeface="Calibri"/>
                        </a:rPr>
                        <a:t>Text</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48260">
                        <a:lnSpc>
                          <a:spcPct val="100000"/>
                        </a:lnSpc>
                        <a:spcBef>
                          <a:spcPts val="1050"/>
                        </a:spcBef>
                      </a:pPr>
                      <a:r>
                        <a:rPr sz="1600" b="1" spc="-20" dirty="0">
                          <a:latin typeface="Calibri"/>
                          <a:cs typeface="Calibri"/>
                        </a:rPr>
                        <a:t>Terminology</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294005">
                        <a:lnSpc>
                          <a:spcPct val="100000"/>
                        </a:lnSpc>
                        <a:spcBef>
                          <a:spcPts val="1050"/>
                        </a:spcBef>
                      </a:pPr>
                      <a:r>
                        <a:rPr sz="1600" b="1" spc="-10" dirty="0">
                          <a:latin typeface="Calibri"/>
                          <a:cs typeface="Calibri"/>
                        </a:rPr>
                        <a:t>Code</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5715" algn="ctr">
                        <a:lnSpc>
                          <a:spcPct val="100000"/>
                        </a:lnSpc>
                        <a:spcBef>
                          <a:spcPts val="1050"/>
                        </a:spcBef>
                      </a:pPr>
                      <a:r>
                        <a:rPr sz="1600" b="1" spc="-15" dirty="0">
                          <a:latin typeface="Calibri"/>
                          <a:cs typeface="Calibri"/>
                        </a:rPr>
                        <a:t>FSN</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extLst>
                  <a:ext uri="{0D108BD9-81ED-4DB2-BD59-A6C34878D82A}">
                    <a16:rowId xmlns:a16="http://schemas.microsoft.com/office/drawing/2014/main" val="10000"/>
                  </a:ext>
                </a:extLst>
              </a:tr>
              <a:tr h="305435">
                <a:tc>
                  <a:txBody>
                    <a:bodyPr/>
                    <a:lstStyle/>
                    <a:p>
                      <a:pPr marL="10160">
                        <a:lnSpc>
                          <a:spcPct val="100000"/>
                        </a:lnSpc>
                        <a:spcBef>
                          <a:spcPts val="315"/>
                        </a:spcBef>
                      </a:pPr>
                      <a:r>
                        <a:rPr sz="1400" dirty="0">
                          <a:latin typeface="Arial"/>
                          <a:cs typeface="Arial"/>
                        </a:rPr>
                        <a:t>Finding</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dirty="0">
                          <a:latin typeface="Arial"/>
                          <a:cs typeface="Arial"/>
                        </a:rPr>
                        <a:t>Wound</a:t>
                      </a:r>
                      <a:r>
                        <a:rPr sz="1400" spc="-55" dirty="0">
                          <a:latin typeface="Arial"/>
                          <a:cs typeface="Arial"/>
                        </a:rPr>
                        <a:t> </a:t>
                      </a:r>
                      <a:r>
                        <a:rPr sz="1400" dirty="0">
                          <a:latin typeface="Arial"/>
                          <a:cs typeface="Arial"/>
                        </a:rPr>
                        <a:t>Present</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spc="-5" dirty="0">
                          <a:latin typeface="Arial"/>
                          <a:cs typeface="Arial"/>
                        </a:rPr>
                        <a:t>416462003</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dirty="0">
                          <a:latin typeface="Arial"/>
                          <a:cs typeface="Arial"/>
                        </a:rPr>
                        <a:t>Wound</a:t>
                      </a:r>
                      <a:r>
                        <a:rPr sz="1400" spc="-50" dirty="0">
                          <a:latin typeface="Arial"/>
                          <a:cs typeface="Arial"/>
                        </a:rPr>
                        <a:t> </a:t>
                      </a:r>
                      <a:r>
                        <a:rPr sz="1400" dirty="0">
                          <a:latin typeface="Arial"/>
                          <a:cs typeface="Arial"/>
                        </a:rPr>
                        <a:t>(disorder)</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extLst>
                  <a:ext uri="{0D108BD9-81ED-4DB2-BD59-A6C34878D82A}">
                    <a16:rowId xmlns:a16="http://schemas.microsoft.com/office/drawing/2014/main" val="10001"/>
                  </a:ext>
                </a:extLst>
              </a:tr>
              <a:tr h="305435">
                <a:tc>
                  <a:txBody>
                    <a:bodyPr/>
                    <a:lstStyle/>
                    <a:p>
                      <a:pPr marL="10160">
                        <a:lnSpc>
                          <a:spcPct val="100000"/>
                        </a:lnSpc>
                        <a:spcBef>
                          <a:spcPts val="315"/>
                        </a:spcBef>
                      </a:pPr>
                      <a:r>
                        <a:rPr sz="1400" dirty="0">
                          <a:latin typeface="Arial"/>
                          <a:cs typeface="Arial"/>
                        </a:rPr>
                        <a:t>Observation</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Wound</a:t>
                      </a:r>
                      <a:r>
                        <a:rPr sz="1400" spc="-75" dirty="0">
                          <a:latin typeface="Arial"/>
                          <a:cs typeface="Arial"/>
                        </a:rPr>
                        <a:t> </a:t>
                      </a:r>
                      <a:r>
                        <a:rPr sz="1400" spc="-25" dirty="0">
                          <a:latin typeface="Arial"/>
                          <a:cs typeface="Arial"/>
                        </a:rPr>
                        <a:t>Type</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LOINC</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spc="-5" dirty="0">
                          <a:latin typeface="Arial"/>
                          <a:cs typeface="Arial"/>
                        </a:rPr>
                        <a:t>72300-7</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Skin</a:t>
                      </a:r>
                      <a:r>
                        <a:rPr sz="1400" spc="-105" dirty="0">
                          <a:latin typeface="Arial"/>
                          <a:cs typeface="Arial"/>
                        </a:rPr>
                        <a:t> </a:t>
                      </a:r>
                      <a:r>
                        <a:rPr sz="1400" spc="-10" dirty="0">
                          <a:latin typeface="Arial"/>
                          <a:cs typeface="Arial"/>
                        </a:rPr>
                        <a:t>Alteration:Type:PT:Skin:Nom:::</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02"/>
                  </a:ext>
                </a:extLst>
              </a:tr>
              <a:tr h="433705">
                <a:tc>
                  <a:txBody>
                    <a:bodyPr/>
                    <a:lstStyle/>
                    <a:p>
                      <a:pPr marL="10160">
                        <a:lnSpc>
                          <a:spcPct val="100000"/>
                        </a:lnSpc>
                        <a:spcBef>
                          <a:spcPts val="820"/>
                        </a:spcBef>
                      </a:pPr>
                      <a:r>
                        <a:rPr sz="1400" spc="-25" dirty="0">
                          <a:latin typeface="Arial"/>
                          <a:cs typeface="Arial"/>
                        </a:rPr>
                        <a:t>Value</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marR="240665">
                        <a:lnSpc>
                          <a:spcPts val="1680"/>
                        </a:lnSpc>
                        <a:spcBef>
                          <a:spcPts val="35"/>
                        </a:spcBef>
                      </a:pPr>
                      <a:r>
                        <a:rPr sz="1400" dirty="0">
                          <a:latin typeface="Arial"/>
                          <a:cs typeface="Arial"/>
                        </a:rPr>
                        <a:t>Stage IV</a:t>
                      </a:r>
                      <a:r>
                        <a:rPr sz="1400" spc="-114" dirty="0">
                          <a:latin typeface="Arial"/>
                          <a:cs typeface="Arial"/>
                        </a:rPr>
                        <a:t> </a:t>
                      </a:r>
                      <a:r>
                        <a:rPr sz="1400" dirty="0">
                          <a:latin typeface="Arial"/>
                          <a:cs typeface="Arial"/>
                        </a:rPr>
                        <a:t>Pressure  Injury</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spc="-5" dirty="0">
                          <a:latin typeface="Arial"/>
                          <a:cs typeface="Arial"/>
                        </a:rPr>
                        <a:t>420597008</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dirty="0">
                          <a:latin typeface="Arial"/>
                          <a:cs typeface="Arial"/>
                        </a:rPr>
                        <a:t>Pressure ulcer stage 4</a:t>
                      </a:r>
                      <a:r>
                        <a:rPr sz="1400" spc="-140" dirty="0">
                          <a:latin typeface="Arial"/>
                          <a:cs typeface="Arial"/>
                        </a:rPr>
                        <a:t> </a:t>
                      </a:r>
                      <a:r>
                        <a:rPr sz="1400" dirty="0">
                          <a:latin typeface="Arial"/>
                          <a:cs typeface="Arial"/>
                        </a:rPr>
                        <a:t>(disorder)</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33705">
                <a:tc>
                  <a:txBody>
                    <a:bodyPr/>
                    <a:lstStyle/>
                    <a:p>
                      <a:pPr marL="10160">
                        <a:lnSpc>
                          <a:spcPct val="100000"/>
                        </a:lnSpc>
                        <a:spcBef>
                          <a:spcPts val="819"/>
                        </a:spcBef>
                      </a:pPr>
                      <a:r>
                        <a:rPr sz="1400" dirty="0">
                          <a:latin typeface="Arial"/>
                          <a:cs typeface="Arial"/>
                        </a:rPr>
                        <a:t>Observation</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dirty="0">
                          <a:latin typeface="Arial"/>
                          <a:cs typeface="Arial"/>
                        </a:rPr>
                        <a:t>Body</a:t>
                      </a:r>
                      <a:r>
                        <a:rPr sz="1400" spc="-25" dirty="0">
                          <a:latin typeface="Arial"/>
                          <a:cs typeface="Arial"/>
                        </a:rPr>
                        <a:t> </a:t>
                      </a:r>
                      <a:r>
                        <a:rPr sz="1400" dirty="0">
                          <a:latin typeface="Arial"/>
                          <a:cs typeface="Arial"/>
                        </a:rPr>
                        <a:t>Location</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dirty="0">
                          <a:latin typeface="Arial"/>
                          <a:cs typeface="Arial"/>
                        </a:rPr>
                        <a:t>LOINC</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spc="-15" dirty="0">
                          <a:latin typeface="Arial"/>
                          <a:cs typeface="Arial"/>
                        </a:rPr>
                        <a:t>39112-8</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marR="535940">
                        <a:lnSpc>
                          <a:spcPts val="1680"/>
                        </a:lnSpc>
                        <a:spcBef>
                          <a:spcPts val="35"/>
                        </a:spcBef>
                      </a:pPr>
                      <a:r>
                        <a:rPr sz="1400" dirty="0">
                          <a:latin typeface="Arial"/>
                          <a:cs typeface="Arial"/>
                        </a:rPr>
                        <a:t>Body location  </a:t>
                      </a:r>
                      <a:r>
                        <a:rPr sz="1400" spc="-10" dirty="0">
                          <a:latin typeface="Arial"/>
                          <a:cs typeface="Arial"/>
                        </a:rPr>
                        <a:t>qualifier:Find:PT:^Patient:Nom::</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04"/>
                  </a:ext>
                </a:extLst>
              </a:tr>
              <a:tr h="433705">
                <a:tc>
                  <a:txBody>
                    <a:bodyPr/>
                    <a:lstStyle/>
                    <a:p>
                      <a:pPr marL="10160">
                        <a:lnSpc>
                          <a:spcPct val="100000"/>
                        </a:lnSpc>
                        <a:spcBef>
                          <a:spcPts val="819"/>
                        </a:spcBef>
                      </a:pPr>
                      <a:r>
                        <a:rPr sz="1400" spc="-25" dirty="0">
                          <a:latin typeface="Arial"/>
                          <a:cs typeface="Arial"/>
                        </a:rPr>
                        <a:t>Value</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Coccyx</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287274001</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marR="120650">
                        <a:lnSpc>
                          <a:spcPts val="1680"/>
                        </a:lnSpc>
                        <a:spcBef>
                          <a:spcPts val="35"/>
                        </a:spcBef>
                      </a:pPr>
                      <a:r>
                        <a:rPr sz="1400" dirty="0">
                          <a:latin typeface="Arial"/>
                          <a:cs typeface="Arial"/>
                        </a:rPr>
                        <a:t>Entire skin of </a:t>
                      </a:r>
                      <a:r>
                        <a:rPr sz="1400" spc="-5" dirty="0">
                          <a:latin typeface="Arial"/>
                          <a:cs typeface="Arial"/>
                        </a:rPr>
                        <a:t>coccygeal </a:t>
                      </a:r>
                      <a:r>
                        <a:rPr sz="1400" dirty="0">
                          <a:latin typeface="Arial"/>
                          <a:cs typeface="Arial"/>
                        </a:rPr>
                        <a:t>region</a:t>
                      </a:r>
                      <a:r>
                        <a:rPr sz="1400" spc="-150" dirty="0">
                          <a:latin typeface="Arial"/>
                          <a:cs typeface="Arial"/>
                        </a:rPr>
                        <a:t> </a:t>
                      </a:r>
                      <a:r>
                        <a:rPr sz="1400" dirty="0">
                          <a:latin typeface="Arial"/>
                          <a:cs typeface="Arial"/>
                        </a:rPr>
                        <a:t>(body  </a:t>
                      </a:r>
                      <a:r>
                        <a:rPr sz="1400" spc="-5" dirty="0">
                          <a:latin typeface="Arial"/>
                          <a:cs typeface="Arial"/>
                        </a:rPr>
                        <a:t>structure)</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05435">
                <a:tc>
                  <a:txBody>
                    <a:bodyPr/>
                    <a:lstStyle/>
                    <a:p>
                      <a:pPr marL="10160">
                        <a:lnSpc>
                          <a:spcPct val="100000"/>
                        </a:lnSpc>
                        <a:spcBef>
                          <a:spcPts val="320"/>
                        </a:spcBef>
                      </a:pPr>
                      <a:r>
                        <a:rPr sz="1400" dirty="0">
                          <a:latin typeface="Arial"/>
                          <a:cs typeface="Arial"/>
                        </a:rPr>
                        <a:t>Panel/Grouping</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dirty="0">
                          <a:latin typeface="Arial"/>
                          <a:cs typeface="Arial"/>
                        </a:rPr>
                        <a:t>Wound</a:t>
                      </a:r>
                      <a:r>
                        <a:rPr sz="1400" spc="-50" dirty="0">
                          <a:latin typeface="Arial"/>
                          <a:cs typeface="Arial"/>
                        </a:rPr>
                        <a:t> </a:t>
                      </a:r>
                      <a:r>
                        <a:rPr sz="1400" dirty="0">
                          <a:latin typeface="Arial"/>
                          <a:cs typeface="Arial"/>
                        </a:rPr>
                        <a:t>Size</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dirty="0">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spc="-5" dirty="0">
                          <a:latin typeface="Arial"/>
                          <a:cs typeface="Arial"/>
                        </a:rPr>
                        <a:t>72287-6</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dirty="0">
                          <a:latin typeface="Arial"/>
                          <a:cs typeface="Arial"/>
                        </a:rPr>
                        <a:t>Wound Size</a:t>
                      </a:r>
                      <a:r>
                        <a:rPr sz="1400" spc="-70" dirty="0">
                          <a:latin typeface="Arial"/>
                          <a:cs typeface="Arial"/>
                        </a:rPr>
                        <a:t> </a:t>
                      </a:r>
                      <a:r>
                        <a:rPr sz="1400" spc="-15" dirty="0">
                          <a:latin typeface="Arial"/>
                          <a:cs typeface="Arial"/>
                        </a:rPr>
                        <a:t>Panel::PT:Wound::</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extLst>
                  <a:ext uri="{0D108BD9-81ED-4DB2-BD59-A6C34878D82A}">
                    <a16:rowId xmlns:a16="http://schemas.microsoft.com/office/drawing/2014/main" val="10006"/>
                  </a:ext>
                </a:extLst>
              </a:tr>
              <a:tr h="305435">
                <a:tc>
                  <a:txBody>
                    <a:bodyPr/>
                    <a:lstStyle/>
                    <a:p>
                      <a:pPr marL="10160">
                        <a:lnSpc>
                          <a:spcPct val="100000"/>
                        </a:lnSpc>
                        <a:spcBef>
                          <a:spcPts val="320"/>
                        </a:spcBef>
                      </a:pPr>
                      <a:r>
                        <a:rPr sz="1400" dirty="0">
                          <a:latin typeface="Arial"/>
                          <a:cs typeface="Arial"/>
                        </a:rPr>
                        <a:t>Question</a:t>
                      </a:r>
                      <a:r>
                        <a:rPr sz="1400" spc="-55" dirty="0">
                          <a:latin typeface="Arial"/>
                          <a:cs typeface="Arial"/>
                        </a:rPr>
                        <a:t> </a:t>
                      </a:r>
                      <a:r>
                        <a:rPr sz="1400" dirty="0">
                          <a:latin typeface="Arial"/>
                          <a:cs typeface="Arial"/>
                        </a:rPr>
                        <a:t>1</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latin typeface="Arial"/>
                          <a:cs typeface="Arial"/>
                        </a:rPr>
                        <a:t>Wound</a:t>
                      </a:r>
                      <a:r>
                        <a:rPr sz="1400" spc="-50" dirty="0">
                          <a:latin typeface="Arial"/>
                          <a:cs typeface="Arial"/>
                        </a:rPr>
                        <a:t> </a:t>
                      </a:r>
                      <a:r>
                        <a:rPr sz="1400" dirty="0">
                          <a:latin typeface="Arial"/>
                          <a:cs typeface="Arial"/>
                        </a:rPr>
                        <a:t>Width</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5" dirty="0">
                          <a:latin typeface="Arial"/>
                          <a:cs typeface="Arial"/>
                        </a:rPr>
                        <a:t>39125-0</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10" dirty="0">
                          <a:latin typeface="Arial"/>
                          <a:cs typeface="Arial"/>
                        </a:rPr>
                        <a:t>Width:Len:PT:Wound:Qn::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extLst>
                  <a:ext uri="{0D108BD9-81ED-4DB2-BD59-A6C34878D82A}">
                    <a16:rowId xmlns:a16="http://schemas.microsoft.com/office/drawing/2014/main" val="10007"/>
                  </a:ext>
                </a:extLst>
              </a:tr>
              <a:tr h="381635">
                <a:tc>
                  <a:txBody>
                    <a:bodyPr/>
                    <a:lstStyle/>
                    <a:p>
                      <a:pPr marL="10160">
                        <a:lnSpc>
                          <a:spcPct val="100000"/>
                        </a:lnSpc>
                        <a:spcBef>
                          <a:spcPts val="620"/>
                        </a:spcBef>
                      </a:pPr>
                      <a:r>
                        <a:rPr sz="1400" spc="-20" dirty="0">
                          <a:latin typeface="Arial"/>
                          <a:cs typeface="Arial"/>
                        </a:rPr>
                        <a:t>Value</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3</a:t>
                      </a:r>
                      <a:r>
                        <a:rPr sz="1400" spc="-20" dirty="0">
                          <a:latin typeface="Arial"/>
                          <a:cs typeface="Arial"/>
                        </a:rPr>
                        <a:t> </a:t>
                      </a:r>
                      <a:r>
                        <a:rPr sz="1400" dirty="0">
                          <a:latin typeface="Arial"/>
                          <a:cs typeface="Arial"/>
                        </a:rPr>
                        <a:t>centimeters</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SNOMED</a:t>
                      </a:r>
                      <a:r>
                        <a:rPr sz="1400" spc="-50" dirty="0">
                          <a:latin typeface="Arial"/>
                          <a:cs typeface="Arial"/>
                        </a:rPr>
                        <a:t> </a:t>
                      </a:r>
                      <a:r>
                        <a:rPr sz="1400" spc="-5" dirty="0">
                          <a:latin typeface="Arial"/>
                          <a:cs typeface="Arial"/>
                        </a:rPr>
                        <a:t>CT</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spc="-5" dirty="0">
                          <a:latin typeface="Arial"/>
                          <a:cs typeface="Arial"/>
                        </a:rPr>
                        <a:t>258672001</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centimeter (qualifier</a:t>
                      </a:r>
                      <a:r>
                        <a:rPr sz="1400" spc="-95" dirty="0">
                          <a:latin typeface="Arial"/>
                          <a:cs typeface="Arial"/>
                        </a:rPr>
                        <a:t> </a:t>
                      </a:r>
                      <a:r>
                        <a:rPr sz="1400" spc="-5" dirty="0">
                          <a:latin typeface="Arial"/>
                          <a:cs typeface="Arial"/>
                        </a:rPr>
                        <a:t>value))</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305435">
                <a:tc>
                  <a:txBody>
                    <a:bodyPr/>
                    <a:lstStyle/>
                    <a:p>
                      <a:pPr marL="10160">
                        <a:lnSpc>
                          <a:spcPct val="100000"/>
                        </a:lnSpc>
                        <a:spcBef>
                          <a:spcPts val="320"/>
                        </a:spcBef>
                      </a:pPr>
                      <a:r>
                        <a:rPr sz="1400" dirty="0">
                          <a:solidFill>
                            <a:srgbClr val="3B3B3A"/>
                          </a:solidFill>
                          <a:latin typeface="Arial"/>
                          <a:cs typeface="Arial"/>
                        </a:rPr>
                        <a:t>Question</a:t>
                      </a:r>
                      <a:r>
                        <a:rPr sz="1400" spc="-55" dirty="0">
                          <a:solidFill>
                            <a:srgbClr val="3B3B3A"/>
                          </a:solidFill>
                          <a:latin typeface="Arial"/>
                          <a:cs typeface="Arial"/>
                        </a:rPr>
                        <a:t> </a:t>
                      </a:r>
                      <a:r>
                        <a:rPr sz="1400" dirty="0">
                          <a:solidFill>
                            <a:srgbClr val="3B3B3A"/>
                          </a:solidFill>
                          <a:latin typeface="Arial"/>
                          <a:cs typeface="Arial"/>
                        </a:rPr>
                        <a:t>2</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Wound</a:t>
                      </a:r>
                      <a:r>
                        <a:rPr sz="1400" spc="-55" dirty="0">
                          <a:solidFill>
                            <a:srgbClr val="3B3B3A"/>
                          </a:solidFill>
                          <a:latin typeface="Arial"/>
                          <a:cs typeface="Arial"/>
                        </a:rPr>
                        <a:t> </a:t>
                      </a:r>
                      <a:r>
                        <a:rPr sz="1400" dirty="0">
                          <a:solidFill>
                            <a:srgbClr val="3B3B3A"/>
                          </a:solidFill>
                          <a:latin typeface="Arial"/>
                          <a:cs typeface="Arial"/>
                        </a:rPr>
                        <a:t>Length</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5" dirty="0">
                          <a:solidFill>
                            <a:srgbClr val="3B3B3A"/>
                          </a:solidFill>
                          <a:latin typeface="Arial"/>
                          <a:cs typeface="Arial"/>
                        </a:rPr>
                        <a:t>39126-8</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10" dirty="0">
                          <a:solidFill>
                            <a:srgbClr val="3B3B3A"/>
                          </a:solidFill>
                          <a:latin typeface="Arial"/>
                          <a:cs typeface="Arial"/>
                        </a:rPr>
                        <a:t>Length:Len:PT:Wound:Qn::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extLst>
                  <a:ext uri="{0D108BD9-81ED-4DB2-BD59-A6C34878D82A}">
                    <a16:rowId xmlns:a16="http://schemas.microsoft.com/office/drawing/2014/main" val="10009"/>
                  </a:ext>
                </a:extLst>
              </a:tr>
              <a:tr h="305435">
                <a:tc>
                  <a:txBody>
                    <a:bodyPr/>
                    <a:lstStyle/>
                    <a:p>
                      <a:pPr marL="10160">
                        <a:lnSpc>
                          <a:spcPct val="100000"/>
                        </a:lnSpc>
                        <a:spcBef>
                          <a:spcPts val="320"/>
                        </a:spcBef>
                      </a:pPr>
                      <a:r>
                        <a:rPr sz="1400" dirty="0">
                          <a:solidFill>
                            <a:srgbClr val="3B3B3A"/>
                          </a:solidFill>
                          <a:latin typeface="Arial"/>
                          <a:cs typeface="Arial"/>
                        </a:rPr>
                        <a:t>Question</a:t>
                      </a:r>
                      <a:r>
                        <a:rPr sz="1400" spc="-55" dirty="0">
                          <a:solidFill>
                            <a:srgbClr val="3B3B3A"/>
                          </a:solidFill>
                          <a:latin typeface="Arial"/>
                          <a:cs typeface="Arial"/>
                        </a:rPr>
                        <a:t> </a:t>
                      </a:r>
                      <a:r>
                        <a:rPr sz="1400" dirty="0">
                          <a:solidFill>
                            <a:srgbClr val="3B3B3A"/>
                          </a:solidFill>
                          <a:latin typeface="Arial"/>
                          <a:cs typeface="Arial"/>
                        </a:rPr>
                        <a:t>3</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Wound</a:t>
                      </a:r>
                      <a:r>
                        <a:rPr sz="1400" spc="-55" dirty="0">
                          <a:solidFill>
                            <a:srgbClr val="3B3B3A"/>
                          </a:solidFill>
                          <a:latin typeface="Arial"/>
                          <a:cs typeface="Arial"/>
                        </a:rPr>
                        <a:t> </a:t>
                      </a:r>
                      <a:r>
                        <a:rPr sz="1400" dirty="0">
                          <a:solidFill>
                            <a:srgbClr val="3B3B3A"/>
                          </a:solidFill>
                          <a:latin typeface="Arial"/>
                          <a:cs typeface="Arial"/>
                        </a:rPr>
                        <a:t>Depth</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5" dirty="0">
                          <a:solidFill>
                            <a:srgbClr val="3B3B3A"/>
                          </a:solidFill>
                          <a:latin typeface="Arial"/>
                          <a:cs typeface="Arial"/>
                        </a:rPr>
                        <a:t>39127-6</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10" dirty="0">
                          <a:solidFill>
                            <a:srgbClr val="3B3B3A"/>
                          </a:solidFill>
                          <a:latin typeface="Arial"/>
                          <a:cs typeface="Arial"/>
                        </a:rPr>
                        <a:t>Depth:Len:PT:Wound:Qn::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extLst>
                  <a:ext uri="{0D108BD9-81ED-4DB2-BD59-A6C34878D82A}">
                    <a16:rowId xmlns:a16="http://schemas.microsoft.com/office/drawing/2014/main" val="10010"/>
                  </a:ext>
                </a:extLst>
              </a:tr>
            </a:tbl>
          </a:graphicData>
        </a:graphic>
      </p:graphicFrame>
      <p:sp>
        <p:nvSpPr>
          <p:cNvPr id="7" name="object 7"/>
          <p:cNvSpPr txBox="1">
            <a:spLocks noGrp="1"/>
          </p:cNvSpPr>
          <p:nvPr>
            <p:ph type="title" idx="4294967295"/>
          </p:nvPr>
        </p:nvSpPr>
        <p:spPr>
          <a:xfrm>
            <a:off x="459740" y="178765"/>
            <a:ext cx="4501515" cy="520065"/>
          </a:xfrm>
          <a:prstGeom prst="rect">
            <a:avLst/>
          </a:prstGeom>
        </p:spPr>
        <p:txBody>
          <a:bodyPr vert="horz" wrap="square" lIns="0" tIns="11430" rIns="0" bIns="0" rtlCol="0">
            <a:spAutoFit/>
          </a:bodyPr>
          <a:lstStyle/>
          <a:p>
            <a:pPr marL="12700">
              <a:lnSpc>
                <a:spcPct val="100000"/>
              </a:lnSpc>
              <a:spcBef>
                <a:spcPts val="90"/>
              </a:spcBef>
            </a:pPr>
            <a:r>
              <a:rPr sz="3250" b="0" spc="-15" dirty="0">
                <a:solidFill>
                  <a:srgbClr val="FFFFFF"/>
                </a:solidFill>
                <a:latin typeface="Calibri"/>
                <a:cs typeface="Calibri"/>
              </a:rPr>
              <a:t>Encoding </a:t>
            </a:r>
            <a:r>
              <a:rPr sz="3250" b="0" spc="-10" dirty="0">
                <a:solidFill>
                  <a:srgbClr val="FFFFFF"/>
                </a:solidFill>
                <a:latin typeface="Calibri"/>
                <a:cs typeface="Calibri"/>
              </a:rPr>
              <a:t>The </a:t>
            </a:r>
            <a:r>
              <a:rPr sz="3250" b="0" spc="-30" dirty="0">
                <a:solidFill>
                  <a:srgbClr val="FFFFFF"/>
                </a:solidFill>
                <a:latin typeface="Calibri"/>
                <a:cs typeface="Calibri"/>
              </a:rPr>
              <a:t>Patient</a:t>
            </a:r>
            <a:r>
              <a:rPr sz="3250" b="0" spc="-5" dirty="0">
                <a:solidFill>
                  <a:srgbClr val="FFFFFF"/>
                </a:solidFill>
                <a:latin typeface="Calibri"/>
                <a:cs typeface="Calibri"/>
              </a:rPr>
              <a:t> </a:t>
            </a:r>
            <a:r>
              <a:rPr sz="3250" b="0" spc="-20" dirty="0">
                <a:solidFill>
                  <a:srgbClr val="FFFFFF"/>
                </a:solidFill>
                <a:latin typeface="Calibri"/>
                <a:cs typeface="Calibri"/>
              </a:rPr>
              <a:t>Story</a:t>
            </a:r>
            <a:endParaRPr sz="325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28456" y="0"/>
            <a:ext cx="410209" cy="916305"/>
          </a:xfrm>
          <a:custGeom>
            <a:avLst/>
            <a:gdLst/>
            <a:ahLst/>
            <a:cxnLst/>
            <a:rect l="l" t="t" r="r" b="b"/>
            <a:pathLst>
              <a:path w="410209" h="916305">
                <a:moveTo>
                  <a:pt x="0" y="0"/>
                </a:moveTo>
                <a:lnTo>
                  <a:pt x="410083" y="0"/>
                </a:lnTo>
                <a:lnTo>
                  <a:pt x="410083" y="916304"/>
                </a:lnTo>
                <a:lnTo>
                  <a:pt x="0" y="916304"/>
                </a:lnTo>
                <a:lnTo>
                  <a:pt x="0" y="0"/>
                </a:lnTo>
                <a:close/>
              </a:path>
            </a:pathLst>
          </a:custGeom>
          <a:solidFill>
            <a:srgbClr val="043D6B"/>
          </a:solidFill>
        </p:spPr>
        <p:txBody>
          <a:bodyPr wrap="square" lIns="0" tIns="0" rIns="0" bIns="0" rtlCol="0"/>
          <a:lstStyle/>
          <a:p>
            <a:endParaRPr/>
          </a:p>
        </p:txBody>
      </p:sp>
      <p:sp>
        <p:nvSpPr>
          <p:cNvPr id="3" name="object 3"/>
          <p:cNvSpPr/>
          <p:nvPr/>
        </p:nvSpPr>
        <p:spPr>
          <a:xfrm>
            <a:off x="0" y="0"/>
            <a:ext cx="9097010" cy="916305"/>
          </a:xfrm>
          <a:custGeom>
            <a:avLst/>
            <a:gdLst/>
            <a:ahLst/>
            <a:cxnLst/>
            <a:rect l="l" t="t" r="r" b="b"/>
            <a:pathLst>
              <a:path w="9097010" h="916305">
                <a:moveTo>
                  <a:pt x="8903207" y="0"/>
                </a:moveTo>
                <a:lnTo>
                  <a:pt x="0" y="0"/>
                </a:lnTo>
                <a:lnTo>
                  <a:pt x="0" y="916304"/>
                </a:lnTo>
                <a:lnTo>
                  <a:pt x="8903207" y="916304"/>
                </a:lnTo>
                <a:lnTo>
                  <a:pt x="9096882" y="458088"/>
                </a:lnTo>
                <a:lnTo>
                  <a:pt x="8903207" y="0"/>
                </a:lnTo>
                <a:close/>
              </a:path>
            </a:pathLst>
          </a:custGeom>
          <a:solidFill>
            <a:srgbClr val="07528F"/>
          </a:solidFill>
        </p:spPr>
        <p:txBody>
          <a:bodyPr wrap="square" lIns="0" tIns="0" rIns="0" bIns="0" rtlCol="0"/>
          <a:lstStyle/>
          <a:p>
            <a:endParaRPr/>
          </a:p>
        </p:txBody>
      </p:sp>
      <p:sp>
        <p:nvSpPr>
          <p:cNvPr id="4" name="object 4"/>
          <p:cNvSpPr/>
          <p:nvPr/>
        </p:nvSpPr>
        <p:spPr>
          <a:xfrm>
            <a:off x="0" y="929766"/>
            <a:ext cx="9138920" cy="0"/>
          </a:xfrm>
          <a:custGeom>
            <a:avLst/>
            <a:gdLst/>
            <a:ahLst/>
            <a:cxnLst/>
            <a:rect l="l" t="t" r="r" b="b"/>
            <a:pathLst>
              <a:path w="9138920">
                <a:moveTo>
                  <a:pt x="0" y="0"/>
                </a:moveTo>
                <a:lnTo>
                  <a:pt x="9138539" y="0"/>
                </a:lnTo>
              </a:path>
            </a:pathLst>
          </a:custGeom>
          <a:ln w="28575">
            <a:solidFill>
              <a:srgbClr val="00A8E0"/>
            </a:solidFill>
          </a:ln>
        </p:spPr>
        <p:txBody>
          <a:bodyPr wrap="square" lIns="0" tIns="0" rIns="0" bIns="0" rtlCol="0"/>
          <a:lstStyle/>
          <a:p>
            <a:endParaRPr/>
          </a:p>
        </p:txBody>
      </p:sp>
      <p:sp>
        <p:nvSpPr>
          <p:cNvPr id="5" name="object 5"/>
          <p:cNvSpPr txBox="1"/>
          <p:nvPr/>
        </p:nvSpPr>
        <p:spPr>
          <a:xfrm>
            <a:off x="8658225" y="6506667"/>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E9E9C"/>
                </a:solidFill>
                <a:latin typeface="Calibri"/>
                <a:cs typeface="Calibri"/>
              </a:rPr>
              <a:t>53</a:t>
            </a:r>
            <a:endParaRPr sz="1200">
              <a:latin typeface="Calibri"/>
              <a:cs typeface="Calibri"/>
            </a:endParaRPr>
          </a:p>
        </p:txBody>
      </p:sp>
      <p:graphicFrame>
        <p:nvGraphicFramePr>
          <p:cNvPr id="6" name="object 6"/>
          <p:cNvGraphicFramePr>
            <a:graphicFrameLocks noGrp="1"/>
          </p:cNvGraphicFramePr>
          <p:nvPr/>
        </p:nvGraphicFramePr>
        <p:xfrm>
          <a:off x="310591" y="1189100"/>
          <a:ext cx="8233408" cy="4739005"/>
        </p:xfrm>
        <a:graphic>
          <a:graphicData uri="http://schemas.openxmlformats.org/drawingml/2006/table">
            <a:tbl>
              <a:tblPr firstRow="1" bandRow="1">
                <a:tableStyleId>{2D5ABB26-0587-4C30-8999-92F81FD0307C}</a:tableStyleId>
              </a:tblPr>
              <a:tblGrid>
                <a:gridCol w="1353185">
                  <a:extLst>
                    <a:ext uri="{9D8B030D-6E8A-4147-A177-3AD203B41FA5}">
                      <a16:colId xmlns:a16="http://schemas.microsoft.com/office/drawing/2014/main" val="20000"/>
                    </a:ext>
                  </a:extLst>
                </a:gridCol>
                <a:gridCol w="1703704">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1008380">
                  <a:extLst>
                    <a:ext uri="{9D8B030D-6E8A-4147-A177-3AD203B41FA5}">
                      <a16:colId xmlns:a16="http://schemas.microsoft.com/office/drawing/2014/main" val="20003"/>
                    </a:ext>
                  </a:extLst>
                </a:gridCol>
                <a:gridCol w="3037839">
                  <a:extLst>
                    <a:ext uri="{9D8B030D-6E8A-4147-A177-3AD203B41FA5}">
                      <a16:colId xmlns:a16="http://schemas.microsoft.com/office/drawing/2014/main" val="20004"/>
                    </a:ext>
                  </a:extLst>
                </a:gridCol>
              </a:tblGrid>
              <a:tr h="528320">
                <a:tc>
                  <a:txBody>
                    <a:bodyPr/>
                    <a:lstStyle/>
                    <a:p>
                      <a:pPr marL="4445" algn="ctr">
                        <a:lnSpc>
                          <a:spcPct val="100000"/>
                        </a:lnSpc>
                        <a:spcBef>
                          <a:spcPts val="1050"/>
                        </a:spcBef>
                      </a:pPr>
                      <a:r>
                        <a:rPr sz="1600" b="1" spc="-20" dirty="0">
                          <a:latin typeface="Calibri"/>
                          <a:cs typeface="Calibri"/>
                        </a:rPr>
                        <a:t>Type</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6985" algn="ctr">
                        <a:lnSpc>
                          <a:spcPct val="100000"/>
                        </a:lnSpc>
                        <a:spcBef>
                          <a:spcPts val="1050"/>
                        </a:spcBef>
                      </a:pPr>
                      <a:r>
                        <a:rPr sz="1600" b="1" spc="-50" dirty="0">
                          <a:latin typeface="Calibri"/>
                          <a:cs typeface="Calibri"/>
                        </a:rPr>
                        <a:t>Text</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48260">
                        <a:lnSpc>
                          <a:spcPct val="100000"/>
                        </a:lnSpc>
                        <a:spcBef>
                          <a:spcPts val="1050"/>
                        </a:spcBef>
                      </a:pPr>
                      <a:r>
                        <a:rPr sz="1600" b="1" spc="-20" dirty="0">
                          <a:latin typeface="Calibri"/>
                          <a:cs typeface="Calibri"/>
                        </a:rPr>
                        <a:t>Terminology</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294005">
                        <a:lnSpc>
                          <a:spcPct val="100000"/>
                        </a:lnSpc>
                        <a:spcBef>
                          <a:spcPts val="1050"/>
                        </a:spcBef>
                      </a:pPr>
                      <a:r>
                        <a:rPr sz="1600" b="1" spc="-10" dirty="0">
                          <a:latin typeface="Calibri"/>
                          <a:cs typeface="Calibri"/>
                        </a:rPr>
                        <a:t>Code</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tc>
                  <a:txBody>
                    <a:bodyPr/>
                    <a:lstStyle/>
                    <a:p>
                      <a:pPr marL="5715" algn="ctr">
                        <a:lnSpc>
                          <a:spcPct val="100000"/>
                        </a:lnSpc>
                        <a:spcBef>
                          <a:spcPts val="1050"/>
                        </a:spcBef>
                      </a:pPr>
                      <a:r>
                        <a:rPr sz="1600" b="1" spc="-15" dirty="0">
                          <a:latin typeface="Calibri"/>
                          <a:cs typeface="Calibri"/>
                        </a:rPr>
                        <a:t>FSN</a:t>
                      </a:r>
                      <a:endParaRPr sz="1600">
                        <a:latin typeface="Calibri"/>
                        <a:cs typeface="Calibri"/>
                      </a:endParaRPr>
                    </a:p>
                  </a:txBody>
                  <a:tcPr marL="0" marR="0" marT="133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4A4A4"/>
                    </a:solidFill>
                  </a:tcPr>
                </a:tc>
                <a:extLst>
                  <a:ext uri="{0D108BD9-81ED-4DB2-BD59-A6C34878D82A}">
                    <a16:rowId xmlns:a16="http://schemas.microsoft.com/office/drawing/2014/main" val="10000"/>
                  </a:ext>
                </a:extLst>
              </a:tr>
              <a:tr h="305435">
                <a:tc>
                  <a:txBody>
                    <a:bodyPr/>
                    <a:lstStyle/>
                    <a:p>
                      <a:pPr marL="10160">
                        <a:lnSpc>
                          <a:spcPct val="100000"/>
                        </a:lnSpc>
                        <a:spcBef>
                          <a:spcPts val="315"/>
                        </a:spcBef>
                      </a:pPr>
                      <a:r>
                        <a:rPr sz="1400" dirty="0">
                          <a:latin typeface="Arial"/>
                          <a:cs typeface="Arial"/>
                        </a:rPr>
                        <a:t>Finding</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dirty="0">
                          <a:latin typeface="Arial"/>
                          <a:cs typeface="Arial"/>
                        </a:rPr>
                        <a:t>Wound</a:t>
                      </a:r>
                      <a:r>
                        <a:rPr sz="1400" spc="-55" dirty="0">
                          <a:latin typeface="Arial"/>
                          <a:cs typeface="Arial"/>
                        </a:rPr>
                        <a:t> </a:t>
                      </a:r>
                      <a:r>
                        <a:rPr sz="1400" dirty="0">
                          <a:latin typeface="Arial"/>
                          <a:cs typeface="Arial"/>
                        </a:rPr>
                        <a:t>Present</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spc="-5" dirty="0">
                          <a:latin typeface="Arial"/>
                          <a:cs typeface="Arial"/>
                        </a:rPr>
                        <a:t>416462003</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tc>
                  <a:txBody>
                    <a:bodyPr/>
                    <a:lstStyle/>
                    <a:p>
                      <a:pPr marL="10795">
                        <a:lnSpc>
                          <a:spcPct val="100000"/>
                        </a:lnSpc>
                        <a:spcBef>
                          <a:spcPts val="315"/>
                        </a:spcBef>
                      </a:pPr>
                      <a:r>
                        <a:rPr sz="1400" dirty="0">
                          <a:latin typeface="Arial"/>
                          <a:cs typeface="Arial"/>
                        </a:rPr>
                        <a:t>Wound</a:t>
                      </a:r>
                      <a:r>
                        <a:rPr sz="1400" spc="-50" dirty="0">
                          <a:latin typeface="Arial"/>
                          <a:cs typeface="Arial"/>
                        </a:rPr>
                        <a:t> </a:t>
                      </a:r>
                      <a:r>
                        <a:rPr sz="1400" dirty="0">
                          <a:latin typeface="Arial"/>
                          <a:cs typeface="Arial"/>
                        </a:rPr>
                        <a:t>(disorder)</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E4FC"/>
                    </a:solidFill>
                  </a:tcPr>
                </a:tc>
                <a:extLst>
                  <a:ext uri="{0D108BD9-81ED-4DB2-BD59-A6C34878D82A}">
                    <a16:rowId xmlns:a16="http://schemas.microsoft.com/office/drawing/2014/main" val="10001"/>
                  </a:ext>
                </a:extLst>
              </a:tr>
              <a:tr h="305435">
                <a:tc>
                  <a:txBody>
                    <a:bodyPr/>
                    <a:lstStyle/>
                    <a:p>
                      <a:pPr marL="10160">
                        <a:lnSpc>
                          <a:spcPct val="100000"/>
                        </a:lnSpc>
                        <a:spcBef>
                          <a:spcPts val="315"/>
                        </a:spcBef>
                      </a:pPr>
                      <a:r>
                        <a:rPr sz="1400" dirty="0">
                          <a:latin typeface="Arial"/>
                          <a:cs typeface="Arial"/>
                        </a:rPr>
                        <a:t>Observation</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Wound</a:t>
                      </a:r>
                      <a:r>
                        <a:rPr sz="1400" spc="-75" dirty="0">
                          <a:latin typeface="Arial"/>
                          <a:cs typeface="Arial"/>
                        </a:rPr>
                        <a:t> </a:t>
                      </a:r>
                      <a:r>
                        <a:rPr sz="1400" spc="-25" dirty="0">
                          <a:latin typeface="Arial"/>
                          <a:cs typeface="Arial"/>
                        </a:rPr>
                        <a:t>Type</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LOINC</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spc="-5" dirty="0">
                          <a:latin typeface="Arial"/>
                          <a:cs typeface="Arial"/>
                        </a:rPr>
                        <a:t>72300-7</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15"/>
                        </a:spcBef>
                      </a:pPr>
                      <a:r>
                        <a:rPr sz="1400" dirty="0">
                          <a:latin typeface="Arial"/>
                          <a:cs typeface="Arial"/>
                        </a:rPr>
                        <a:t>Skin</a:t>
                      </a:r>
                      <a:r>
                        <a:rPr sz="1400" spc="-105" dirty="0">
                          <a:latin typeface="Arial"/>
                          <a:cs typeface="Arial"/>
                        </a:rPr>
                        <a:t> </a:t>
                      </a:r>
                      <a:r>
                        <a:rPr sz="1400" spc="-10" dirty="0">
                          <a:latin typeface="Arial"/>
                          <a:cs typeface="Arial"/>
                        </a:rPr>
                        <a:t>Alteration:Type:PT:Skin:Nom:::</a:t>
                      </a:r>
                      <a:endParaRPr sz="1400">
                        <a:latin typeface="Arial"/>
                        <a:cs typeface="Arial"/>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02"/>
                  </a:ext>
                </a:extLst>
              </a:tr>
              <a:tr h="433705">
                <a:tc>
                  <a:txBody>
                    <a:bodyPr/>
                    <a:lstStyle/>
                    <a:p>
                      <a:pPr marL="10160">
                        <a:lnSpc>
                          <a:spcPct val="100000"/>
                        </a:lnSpc>
                        <a:spcBef>
                          <a:spcPts val="820"/>
                        </a:spcBef>
                      </a:pPr>
                      <a:r>
                        <a:rPr sz="1400" spc="-25" dirty="0">
                          <a:latin typeface="Arial"/>
                          <a:cs typeface="Arial"/>
                        </a:rPr>
                        <a:t>Value</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marR="240665">
                        <a:lnSpc>
                          <a:spcPts val="1680"/>
                        </a:lnSpc>
                        <a:spcBef>
                          <a:spcPts val="35"/>
                        </a:spcBef>
                      </a:pPr>
                      <a:r>
                        <a:rPr sz="1400" dirty="0">
                          <a:latin typeface="Arial"/>
                          <a:cs typeface="Arial"/>
                        </a:rPr>
                        <a:t>Stage IV</a:t>
                      </a:r>
                      <a:r>
                        <a:rPr sz="1400" spc="-114" dirty="0">
                          <a:latin typeface="Arial"/>
                          <a:cs typeface="Arial"/>
                        </a:rPr>
                        <a:t> </a:t>
                      </a:r>
                      <a:r>
                        <a:rPr sz="1400" dirty="0">
                          <a:latin typeface="Arial"/>
                          <a:cs typeface="Arial"/>
                        </a:rPr>
                        <a:t>Pressure  Injury</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spc="-5" dirty="0">
                          <a:latin typeface="Arial"/>
                          <a:cs typeface="Arial"/>
                        </a:rPr>
                        <a:t>420597008</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20"/>
                        </a:spcBef>
                      </a:pPr>
                      <a:r>
                        <a:rPr sz="1400" dirty="0">
                          <a:latin typeface="Arial"/>
                          <a:cs typeface="Arial"/>
                        </a:rPr>
                        <a:t>Pressure ulcer stage 4</a:t>
                      </a:r>
                      <a:r>
                        <a:rPr sz="1400" spc="-140" dirty="0">
                          <a:latin typeface="Arial"/>
                          <a:cs typeface="Arial"/>
                        </a:rPr>
                        <a:t> </a:t>
                      </a:r>
                      <a:r>
                        <a:rPr sz="1400" dirty="0">
                          <a:latin typeface="Arial"/>
                          <a:cs typeface="Arial"/>
                        </a:rPr>
                        <a:t>(disorder)</a:t>
                      </a:r>
                      <a:endParaRPr sz="1400">
                        <a:latin typeface="Arial"/>
                        <a:cs typeface="Arial"/>
                      </a:endParaRPr>
                    </a:p>
                  </a:txBody>
                  <a:tcPr marL="0" marR="0" marT="1041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33705">
                <a:tc>
                  <a:txBody>
                    <a:bodyPr/>
                    <a:lstStyle/>
                    <a:p>
                      <a:pPr marL="10160">
                        <a:lnSpc>
                          <a:spcPct val="100000"/>
                        </a:lnSpc>
                        <a:spcBef>
                          <a:spcPts val="819"/>
                        </a:spcBef>
                      </a:pPr>
                      <a:r>
                        <a:rPr sz="1400" dirty="0">
                          <a:latin typeface="Arial"/>
                          <a:cs typeface="Arial"/>
                        </a:rPr>
                        <a:t>Observation</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dirty="0">
                          <a:latin typeface="Arial"/>
                          <a:cs typeface="Arial"/>
                        </a:rPr>
                        <a:t>Body</a:t>
                      </a:r>
                      <a:r>
                        <a:rPr sz="1400" spc="-25" dirty="0">
                          <a:latin typeface="Arial"/>
                          <a:cs typeface="Arial"/>
                        </a:rPr>
                        <a:t> </a:t>
                      </a:r>
                      <a:r>
                        <a:rPr sz="1400" dirty="0">
                          <a:latin typeface="Arial"/>
                          <a:cs typeface="Arial"/>
                        </a:rPr>
                        <a:t>Location</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dirty="0">
                          <a:latin typeface="Arial"/>
                          <a:cs typeface="Arial"/>
                        </a:rPr>
                        <a:t>LOINC</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819"/>
                        </a:spcBef>
                      </a:pPr>
                      <a:r>
                        <a:rPr sz="1400" spc="-15" dirty="0">
                          <a:latin typeface="Arial"/>
                          <a:cs typeface="Arial"/>
                        </a:rPr>
                        <a:t>39112-8</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marR="535940">
                        <a:lnSpc>
                          <a:spcPts val="1680"/>
                        </a:lnSpc>
                        <a:spcBef>
                          <a:spcPts val="35"/>
                        </a:spcBef>
                      </a:pPr>
                      <a:r>
                        <a:rPr sz="1400" dirty="0">
                          <a:latin typeface="Arial"/>
                          <a:cs typeface="Arial"/>
                        </a:rPr>
                        <a:t>Body location  </a:t>
                      </a:r>
                      <a:r>
                        <a:rPr sz="1400" spc="-10" dirty="0">
                          <a:latin typeface="Arial"/>
                          <a:cs typeface="Arial"/>
                        </a:rPr>
                        <a:t>qualifier:Find:PT:^Patient:Nom::</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04"/>
                  </a:ext>
                </a:extLst>
              </a:tr>
              <a:tr h="433705">
                <a:tc>
                  <a:txBody>
                    <a:bodyPr/>
                    <a:lstStyle/>
                    <a:p>
                      <a:pPr marL="10160">
                        <a:lnSpc>
                          <a:spcPct val="100000"/>
                        </a:lnSpc>
                        <a:spcBef>
                          <a:spcPts val="819"/>
                        </a:spcBef>
                      </a:pPr>
                      <a:r>
                        <a:rPr sz="1400" spc="-25" dirty="0">
                          <a:latin typeface="Arial"/>
                          <a:cs typeface="Arial"/>
                        </a:rPr>
                        <a:t>Value</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Coccyx</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819"/>
                        </a:spcBef>
                      </a:pPr>
                      <a:r>
                        <a:rPr sz="1400" spc="-5" dirty="0">
                          <a:latin typeface="Arial"/>
                          <a:cs typeface="Arial"/>
                        </a:rPr>
                        <a:t>287274001</a:t>
                      </a:r>
                      <a:endParaRPr sz="1400">
                        <a:latin typeface="Arial"/>
                        <a:cs typeface="Arial"/>
                      </a:endParaRPr>
                    </a:p>
                  </a:txBody>
                  <a:tcPr marL="0" marR="0" marT="1041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marR="120650">
                        <a:lnSpc>
                          <a:spcPts val="1680"/>
                        </a:lnSpc>
                        <a:spcBef>
                          <a:spcPts val="35"/>
                        </a:spcBef>
                      </a:pPr>
                      <a:r>
                        <a:rPr sz="1400" dirty="0">
                          <a:latin typeface="Arial"/>
                          <a:cs typeface="Arial"/>
                        </a:rPr>
                        <a:t>Entire skin of </a:t>
                      </a:r>
                      <a:r>
                        <a:rPr sz="1400" spc="-5" dirty="0">
                          <a:latin typeface="Arial"/>
                          <a:cs typeface="Arial"/>
                        </a:rPr>
                        <a:t>coccygeal </a:t>
                      </a:r>
                      <a:r>
                        <a:rPr sz="1400" dirty="0">
                          <a:latin typeface="Arial"/>
                          <a:cs typeface="Arial"/>
                        </a:rPr>
                        <a:t>region</a:t>
                      </a:r>
                      <a:r>
                        <a:rPr sz="1400" spc="-150" dirty="0">
                          <a:latin typeface="Arial"/>
                          <a:cs typeface="Arial"/>
                        </a:rPr>
                        <a:t> </a:t>
                      </a:r>
                      <a:r>
                        <a:rPr sz="1400" dirty="0">
                          <a:latin typeface="Arial"/>
                          <a:cs typeface="Arial"/>
                        </a:rPr>
                        <a:t>(body  </a:t>
                      </a:r>
                      <a:r>
                        <a:rPr sz="1400" spc="-5" dirty="0">
                          <a:latin typeface="Arial"/>
                          <a:cs typeface="Arial"/>
                        </a:rPr>
                        <a:t>structure)</a:t>
                      </a:r>
                      <a:endParaRPr sz="1400">
                        <a:latin typeface="Arial"/>
                        <a:cs typeface="Arial"/>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05435">
                <a:tc>
                  <a:txBody>
                    <a:bodyPr/>
                    <a:lstStyle/>
                    <a:p>
                      <a:pPr marL="10160">
                        <a:lnSpc>
                          <a:spcPct val="100000"/>
                        </a:lnSpc>
                        <a:spcBef>
                          <a:spcPts val="320"/>
                        </a:spcBef>
                      </a:pPr>
                      <a:r>
                        <a:rPr sz="1400" dirty="0">
                          <a:latin typeface="Arial"/>
                          <a:cs typeface="Arial"/>
                        </a:rPr>
                        <a:t>Panel/Grouping</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dirty="0">
                          <a:latin typeface="Arial"/>
                          <a:cs typeface="Arial"/>
                        </a:rPr>
                        <a:t>Wound</a:t>
                      </a:r>
                      <a:r>
                        <a:rPr sz="1400" spc="-50" dirty="0">
                          <a:latin typeface="Arial"/>
                          <a:cs typeface="Arial"/>
                        </a:rPr>
                        <a:t> </a:t>
                      </a:r>
                      <a:r>
                        <a:rPr sz="1400" dirty="0">
                          <a:latin typeface="Arial"/>
                          <a:cs typeface="Arial"/>
                        </a:rPr>
                        <a:t>Size</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dirty="0">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spc="-5" dirty="0">
                          <a:latin typeface="Arial"/>
                          <a:cs typeface="Arial"/>
                        </a:rPr>
                        <a:t>72287-6</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795">
                        <a:lnSpc>
                          <a:spcPct val="100000"/>
                        </a:lnSpc>
                        <a:spcBef>
                          <a:spcPts val="320"/>
                        </a:spcBef>
                      </a:pPr>
                      <a:r>
                        <a:rPr sz="1400" dirty="0">
                          <a:latin typeface="Arial"/>
                          <a:cs typeface="Arial"/>
                        </a:rPr>
                        <a:t>Wound Size</a:t>
                      </a:r>
                      <a:r>
                        <a:rPr sz="1400" spc="-70" dirty="0">
                          <a:latin typeface="Arial"/>
                          <a:cs typeface="Arial"/>
                        </a:rPr>
                        <a:t> </a:t>
                      </a:r>
                      <a:r>
                        <a:rPr sz="1400" spc="-15" dirty="0">
                          <a:latin typeface="Arial"/>
                          <a:cs typeface="Arial"/>
                        </a:rPr>
                        <a:t>Panel::PT:Wound::</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extLst>
                  <a:ext uri="{0D108BD9-81ED-4DB2-BD59-A6C34878D82A}">
                    <a16:rowId xmlns:a16="http://schemas.microsoft.com/office/drawing/2014/main" val="10006"/>
                  </a:ext>
                </a:extLst>
              </a:tr>
              <a:tr h="305435">
                <a:tc>
                  <a:txBody>
                    <a:bodyPr/>
                    <a:lstStyle/>
                    <a:p>
                      <a:pPr marL="10160">
                        <a:lnSpc>
                          <a:spcPct val="100000"/>
                        </a:lnSpc>
                        <a:spcBef>
                          <a:spcPts val="320"/>
                        </a:spcBef>
                      </a:pPr>
                      <a:r>
                        <a:rPr sz="1400" dirty="0">
                          <a:latin typeface="Arial"/>
                          <a:cs typeface="Arial"/>
                        </a:rPr>
                        <a:t>Question</a:t>
                      </a:r>
                      <a:r>
                        <a:rPr sz="1400" spc="-55" dirty="0">
                          <a:latin typeface="Arial"/>
                          <a:cs typeface="Arial"/>
                        </a:rPr>
                        <a:t> </a:t>
                      </a:r>
                      <a:r>
                        <a:rPr sz="1400" dirty="0">
                          <a:latin typeface="Arial"/>
                          <a:cs typeface="Arial"/>
                        </a:rPr>
                        <a:t>1</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latin typeface="Arial"/>
                          <a:cs typeface="Arial"/>
                        </a:rPr>
                        <a:t>Wound</a:t>
                      </a:r>
                      <a:r>
                        <a:rPr sz="1400" spc="-50" dirty="0">
                          <a:latin typeface="Arial"/>
                          <a:cs typeface="Arial"/>
                        </a:rPr>
                        <a:t> </a:t>
                      </a:r>
                      <a:r>
                        <a:rPr sz="1400" dirty="0">
                          <a:latin typeface="Arial"/>
                          <a:cs typeface="Arial"/>
                        </a:rPr>
                        <a:t>Width</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5" dirty="0">
                          <a:latin typeface="Arial"/>
                          <a:cs typeface="Arial"/>
                        </a:rPr>
                        <a:t>39125-0</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10" dirty="0">
                          <a:latin typeface="Arial"/>
                          <a:cs typeface="Arial"/>
                        </a:rPr>
                        <a:t>Width:Len:PT:Wound:Qn::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extLst>
                  <a:ext uri="{0D108BD9-81ED-4DB2-BD59-A6C34878D82A}">
                    <a16:rowId xmlns:a16="http://schemas.microsoft.com/office/drawing/2014/main" val="10007"/>
                  </a:ext>
                </a:extLst>
              </a:tr>
              <a:tr h="381635">
                <a:tc>
                  <a:txBody>
                    <a:bodyPr/>
                    <a:lstStyle/>
                    <a:p>
                      <a:pPr marL="10160">
                        <a:lnSpc>
                          <a:spcPct val="100000"/>
                        </a:lnSpc>
                        <a:spcBef>
                          <a:spcPts val="620"/>
                        </a:spcBef>
                      </a:pPr>
                      <a:r>
                        <a:rPr sz="1400" spc="-20" dirty="0">
                          <a:latin typeface="Arial"/>
                          <a:cs typeface="Arial"/>
                        </a:rPr>
                        <a:t>Value</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3</a:t>
                      </a:r>
                      <a:r>
                        <a:rPr sz="1400" spc="-20" dirty="0">
                          <a:latin typeface="Arial"/>
                          <a:cs typeface="Arial"/>
                        </a:rPr>
                        <a:t> </a:t>
                      </a:r>
                      <a:r>
                        <a:rPr sz="1400" dirty="0">
                          <a:latin typeface="Arial"/>
                          <a:cs typeface="Arial"/>
                        </a:rPr>
                        <a:t>centimeters</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SNOMED</a:t>
                      </a:r>
                      <a:r>
                        <a:rPr sz="1400" spc="-50" dirty="0">
                          <a:latin typeface="Arial"/>
                          <a:cs typeface="Arial"/>
                        </a:rPr>
                        <a:t> </a:t>
                      </a:r>
                      <a:r>
                        <a:rPr sz="1400" spc="-5" dirty="0">
                          <a:latin typeface="Arial"/>
                          <a:cs typeface="Arial"/>
                        </a:rPr>
                        <a:t>CT</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spc="-5" dirty="0">
                          <a:latin typeface="Arial"/>
                          <a:cs typeface="Arial"/>
                        </a:rPr>
                        <a:t>258672001</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centimeter (qualifier</a:t>
                      </a:r>
                      <a:r>
                        <a:rPr sz="1400" spc="-95" dirty="0">
                          <a:latin typeface="Arial"/>
                          <a:cs typeface="Arial"/>
                        </a:rPr>
                        <a:t> </a:t>
                      </a:r>
                      <a:r>
                        <a:rPr sz="1400" spc="-5" dirty="0">
                          <a:latin typeface="Arial"/>
                          <a:cs typeface="Arial"/>
                        </a:rPr>
                        <a:t>value))</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305435">
                <a:tc>
                  <a:txBody>
                    <a:bodyPr/>
                    <a:lstStyle/>
                    <a:p>
                      <a:pPr marL="10160">
                        <a:lnSpc>
                          <a:spcPct val="100000"/>
                        </a:lnSpc>
                        <a:spcBef>
                          <a:spcPts val="320"/>
                        </a:spcBef>
                      </a:pPr>
                      <a:r>
                        <a:rPr sz="1400" dirty="0">
                          <a:solidFill>
                            <a:srgbClr val="3B3B3A"/>
                          </a:solidFill>
                          <a:latin typeface="Arial"/>
                          <a:cs typeface="Arial"/>
                        </a:rPr>
                        <a:t>Question</a:t>
                      </a:r>
                      <a:r>
                        <a:rPr sz="1400" spc="-55" dirty="0">
                          <a:solidFill>
                            <a:srgbClr val="3B3B3A"/>
                          </a:solidFill>
                          <a:latin typeface="Arial"/>
                          <a:cs typeface="Arial"/>
                        </a:rPr>
                        <a:t> </a:t>
                      </a:r>
                      <a:r>
                        <a:rPr sz="1400" dirty="0">
                          <a:solidFill>
                            <a:srgbClr val="3B3B3A"/>
                          </a:solidFill>
                          <a:latin typeface="Arial"/>
                          <a:cs typeface="Arial"/>
                        </a:rPr>
                        <a:t>2</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Wound</a:t>
                      </a:r>
                      <a:r>
                        <a:rPr sz="1400" spc="-55" dirty="0">
                          <a:solidFill>
                            <a:srgbClr val="3B3B3A"/>
                          </a:solidFill>
                          <a:latin typeface="Arial"/>
                          <a:cs typeface="Arial"/>
                        </a:rPr>
                        <a:t> </a:t>
                      </a:r>
                      <a:r>
                        <a:rPr sz="1400" dirty="0">
                          <a:solidFill>
                            <a:srgbClr val="3B3B3A"/>
                          </a:solidFill>
                          <a:latin typeface="Arial"/>
                          <a:cs typeface="Arial"/>
                        </a:rPr>
                        <a:t>Length</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5" dirty="0">
                          <a:solidFill>
                            <a:srgbClr val="3B3B3A"/>
                          </a:solidFill>
                          <a:latin typeface="Arial"/>
                          <a:cs typeface="Arial"/>
                        </a:rPr>
                        <a:t>39126-8</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10" dirty="0">
                          <a:solidFill>
                            <a:srgbClr val="3B3B3A"/>
                          </a:solidFill>
                          <a:latin typeface="Arial"/>
                          <a:cs typeface="Arial"/>
                        </a:rPr>
                        <a:t>Length:Len:PT:Wound:Qn::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extLst>
                  <a:ext uri="{0D108BD9-81ED-4DB2-BD59-A6C34878D82A}">
                    <a16:rowId xmlns:a16="http://schemas.microsoft.com/office/drawing/2014/main" val="10009"/>
                  </a:ext>
                </a:extLst>
              </a:tr>
              <a:tr h="305435">
                <a:tc>
                  <a:txBody>
                    <a:bodyPr/>
                    <a:lstStyle/>
                    <a:p>
                      <a:pPr marL="10160">
                        <a:lnSpc>
                          <a:spcPct val="100000"/>
                        </a:lnSpc>
                        <a:spcBef>
                          <a:spcPts val="320"/>
                        </a:spcBef>
                      </a:pPr>
                      <a:r>
                        <a:rPr sz="1400" dirty="0">
                          <a:solidFill>
                            <a:srgbClr val="3B3B3A"/>
                          </a:solidFill>
                          <a:latin typeface="Arial"/>
                          <a:cs typeface="Arial"/>
                        </a:rPr>
                        <a:t>Question</a:t>
                      </a:r>
                      <a:r>
                        <a:rPr sz="1400" spc="-55" dirty="0">
                          <a:solidFill>
                            <a:srgbClr val="3B3B3A"/>
                          </a:solidFill>
                          <a:latin typeface="Arial"/>
                          <a:cs typeface="Arial"/>
                        </a:rPr>
                        <a:t> </a:t>
                      </a:r>
                      <a:r>
                        <a:rPr sz="1400" dirty="0">
                          <a:solidFill>
                            <a:srgbClr val="3B3B3A"/>
                          </a:solidFill>
                          <a:latin typeface="Arial"/>
                          <a:cs typeface="Arial"/>
                        </a:rPr>
                        <a:t>3</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Wound</a:t>
                      </a:r>
                      <a:r>
                        <a:rPr sz="1400" spc="-55" dirty="0">
                          <a:solidFill>
                            <a:srgbClr val="3B3B3A"/>
                          </a:solidFill>
                          <a:latin typeface="Arial"/>
                          <a:cs typeface="Arial"/>
                        </a:rPr>
                        <a:t> </a:t>
                      </a:r>
                      <a:r>
                        <a:rPr sz="1400" dirty="0">
                          <a:solidFill>
                            <a:srgbClr val="3B3B3A"/>
                          </a:solidFill>
                          <a:latin typeface="Arial"/>
                          <a:cs typeface="Arial"/>
                        </a:rPr>
                        <a:t>Depth</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dirty="0">
                          <a:solidFill>
                            <a:srgbClr val="3B3B3A"/>
                          </a:solidFill>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5" dirty="0">
                          <a:solidFill>
                            <a:srgbClr val="3B3B3A"/>
                          </a:solidFill>
                          <a:latin typeface="Arial"/>
                          <a:cs typeface="Arial"/>
                        </a:rPr>
                        <a:t>39127-6</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tc>
                  <a:txBody>
                    <a:bodyPr/>
                    <a:lstStyle/>
                    <a:p>
                      <a:pPr marL="10795">
                        <a:lnSpc>
                          <a:spcPct val="100000"/>
                        </a:lnSpc>
                        <a:spcBef>
                          <a:spcPts val="320"/>
                        </a:spcBef>
                      </a:pPr>
                      <a:r>
                        <a:rPr sz="1400" spc="-10" dirty="0">
                          <a:solidFill>
                            <a:srgbClr val="3B3B3A"/>
                          </a:solidFill>
                          <a:latin typeface="Arial"/>
                          <a:cs typeface="Arial"/>
                        </a:rPr>
                        <a:t>Depth:Len:PT:Wound:Qn::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AEBD2"/>
                    </a:solidFill>
                  </a:tcPr>
                </a:tc>
                <a:extLst>
                  <a:ext uri="{0D108BD9-81ED-4DB2-BD59-A6C34878D82A}">
                    <a16:rowId xmlns:a16="http://schemas.microsoft.com/office/drawing/2014/main" val="10010"/>
                  </a:ext>
                </a:extLst>
              </a:tr>
              <a:tr h="305435">
                <a:tc>
                  <a:txBody>
                    <a:bodyPr/>
                    <a:lstStyle/>
                    <a:p>
                      <a:pPr marL="10160">
                        <a:lnSpc>
                          <a:spcPct val="100000"/>
                        </a:lnSpc>
                        <a:spcBef>
                          <a:spcPts val="320"/>
                        </a:spcBef>
                      </a:pPr>
                      <a:r>
                        <a:rPr sz="1400" dirty="0">
                          <a:latin typeface="Arial"/>
                          <a:cs typeface="Arial"/>
                        </a:rPr>
                        <a:t>Question</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3175">
                        <a:lnSpc>
                          <a:spcPct val="100000"/>
                        </a:lnSpc>
                        <a:spcBef>
                          <a:spcPts val="295"/>
                        </a:spcBef>
                      </a:pPr>
                      <a:r>
                        <a:rPr sz="1400" spc="-5" dirty="0">
                          <a:latin typeface="Arial"/>
                          <a:cs typeface="Arial"/>
                        </a:rPr>
                        <a:t>Periwound</a:t>
                      </a:r>
                      <a:r>
                        <a:rPr sz="1400" spc="-45" dirty="0">
                          <a:latin typeface="Arial"/>
                          <a:cs typeface="Arial"/>
                        </a:rPr>
                        <a:t> </a:t>
                      </a:r>
                      <a:r>
                        <a:rPr sz="1400" dirty="0">
                          <a:latin typeface="Arial"/>
                          <a:cs typeface="Arial"/>
                        </a:rPr>
                        <a:t>Condition</a:t>
                      </a:r>
                      <a:endParaRPr sz="1400">
                        <a:latin typeface="Arial"/>
                        <a:cs typeface="Arial"/>
                      </a:endParaRPr>
                    </a:p>
                  </a:txBody>
                  <a:tcPr marL="0" marR="0" marT="374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20"/>
                        </a:spcBef>
                      </a:pPr>
                      <a:r>
                        <a:rPr sz="1400" dirty="0">
                          <a:latin typeface="Arial"/>
                          <a:cs typeface="Arial"/>
                        </a:rPr>
                        <a:t>LOINC</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20"/>
                        </a:spcBef>
                      </a:pPr>
                      <a:r>
                        <a:rPr sz="1400" spc="-5" dirty="0">
                          <a:latin typeface="Arial"/>
                          <a:cs typeface="Arial"/>
                        </a:rPr>
                        <a:t>72301-5</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tc>
                  <a:txBody>
                    <a:bodyPr/>
                    <a:lstStyle/>
                    <a:p>
                      <a:pPr marL="10795">
                        <a:lnSpc>
                          <a:spcPct val="100000"/>
                        </a:lnSpc>
                        <a:spcBef>
                          <a:spcPts val="320"/>
                        </a:spcBef>
                      </a:pPr>
                      <a:r>
                        <a:rPr sz="1400" dirty="0">
                          <a:solidFill>
                            <a:srgbClr val="3B3B3A"/>
                          </a:solidFill>
                          <a:latin typeface="Arial"/>
                          <a:cs typeface="Arial"/>
                        </a:rPr>
                        <a:t>Description of</a:t>
                      </a:r>
                      <a:r>
                        <a:rPr sz="1400" spc="-65" dirty="0">
                          <a:solidFill>
                            <a:srgbClr val="3B3B3A"/>
                          </a:solidFill>
                          <a:latin typeface="Arial"/>
                          <a:cs typeface="Arial"/>
                        </a:rPr>
                        <a:t> </a:t>
                      </a:r>
                      <a:r>
                        <a:rPr sz="1400" spc="-5" dirty="0">
                          <a:solidFill>
                            <a:srgbClr val="3B3B3A"/>
                          </a:solidFill>
                          <a:latin typeface="Arial"/>
                          <a:cs typeface="Arial"/>
                        </a:rPr>
                        <a:t>Periwound</a:t>
                      </a:r>
                      <a:endParaRPr sz="1400">
                        <a:latin typeface="Arial"/>
                        <a:cs typeface="Arial"/>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7F8F5"/>
                    </a:solidFill>
                  </a:tcPr>
                </a:tc>
                <a:extLst>
                  <a:ext uri="{0D108BD9-81ED-4DB2-BD59-A6C34878D82A}">
                    <a16:rowId xmlns:a16="http://schemas.microsoft.com/office/drawing/2014/main" val="10011"/>
                  </a:ext>
                </a:extLst>
              </a:tr>
              <a:tr h="382270">
                <a:tc>
                  <a:txBody>
                    <a:bodyPr/>
                    <a:lstStyle/>
                    <a:p>
                      <a:pPr marL="10160">
                        <a:lnSpc>
                          <a:spcPct val="100000"/>
                        </a:lnSpc>
                        <a:spcBef>
                          <a:spcPts val="620"/>
                        </a:spcBef>
                      </a:pPr>
                      <a:r>
                        <a:rPr sz="1400" spc="-25" dirty="0">
                          <a:latin typeface="Arial"/>
                          <a:cs typeface="Arial"/>
                        </a:rPr>
                        <a:t>Value</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spc="-5" dirty="0">
                          <a:latin typeface="Arial"/>
                          <a:cs typeface="Arial"/>
                        </a:rPr>
                        <a:t>Boggy</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spc="-5" dirty="0">
                          <a:latin typeface="Arial"/>
                          <a:cs typeface="Arial"/>
                        </a:rPr>
                        <a:t>SNOMED</a:t>
                      </a:r>
                      <a:r>
                        <a:rPr sz="1400" spc="-40" dirty="0">
                          <a:latin typeface="Arial"/>
                          <a:cs typeface="Arial"/>
                        </a:rPr>
                        <a:t> </a:t>
                      </a:r>
                      <a:r>
                        <a:rPr sz="1400" spc="-5" dirty="0">
                          <a:latin typeface="Arial"/>
                          <a:cs typeface="Arial"/>
                        </a:rPr>
                        <a:t>CT</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spc="-5" dirty="0">
                          <a:latin typeface="Arial"/>
                          <a:cs typeface="Arial"/>
                        </a:rPr>
                        <a:t>449737008</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620"/>
                        </a:spcBef>
                      </a:pPr>
                      <a:r>
                        <a:rPr sz="1400" dirty="0">
                          <a:latin typeface="Arial"/>
                          <a:cs typeface="Arial"/>
                        </a:rPr>
                        <a:t>Boggy </a:t>
                      </a:r>
                      <a:r>
                        <a:rPr sz="1400" spc="-5" dirty="0">
                          <a:latin typeface="Arial"/>
                          <a:cs typeface="Arial"/>
                        </a:rPr>
                        <a:t>periwound </a:t>
                      </a:r>
                      <a:r>
                        <a:rPr sz="1400" dirty="0">
                          <a:latin typeface="Arial"/>
                          <a:cs typeface="Arial"/>
                        </a:rPr>
                        <a:t>skin</a:t>
                      </a:r>
                      <a:r>
                        <a:rPr sz="1400" spc="-70" dirty="0">
                          <a:latin typeface="Arial"/>
                          <a:cs typeface="Arial"/>
                        </a:rPr>
                        <a:t> </a:t>
                      </a:r>
                      <a:r>
                        <a:rPr sz="1400" dirty="0">
                          <a:latin typeface="Arial"/>
                          <a:cs typeface="Arial"/>
                        </a:rPr>
                        <a:t>(finding)</a:t>
                      </a:r>
                      <a:endParaRPr sz="1400">
                        <a:latin typeface="Arial"/>
                        <a:cs typeface="Arial"/>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bl>
          </a:graphicData>
        </a:graphic>
      </p:graphicFrame>
      <p:sp>
        <p:nvSpPr>
          <p:cNvPr id="7" name="object 7"/>
          <p:cNvSpPr txBox="1">
            <a:spLocks noGrp="1"/>
          </p:cNvSpPr>
          <p:nvPr>
            <p:ph type="title" idx="4294967295"/>
          </p:nvPr>
        </p:nvSpPr>
        <p:spPr>
          <a:xfrm>
            <a:off x="459740" y="178765"/>
            <a:ext cx="4501515" cy="520065"/>
          </a:xfrm>
          <a:prstGeom prst="rect">
            <a:avLst/>
          </a:prstGeom>
        </p:spPr>
        <p:txBody>
          <a:bodyPr vert="horz" wrap="square" lIns="0" tIns="11430" rIns="0" bIns="0" rtlCol="0">
            <a:spAutoFit/>
          </a:bodyPr>
          <a:lstStyle/>
          <a:p>
            <a:pPr marL="12700">
              <a:lnSpc>
                <a:spcPct val="100000"/>
              </a:lnSpc>
              <a:spcBef>
                <a:spcPts val="90"/>
              </a:spcBef>
            </a:pPr>
            <a:r>
              <a:rPr sz="3250" b="0" spc="-15" dirty="0">
                <a:solidFill>
                  <a:srgbClr val="FFFFFF"/>
                </a:solidFill>
                <a:latin typeface="Calibri"/>
                <a:cs typeface="Calibri"/>
              </a:rPr>
              <a:t>Encoding </a:t>
            </a:r>
            <a:r>
              <a:rPr sz="3250" b="0" spc="-10" dirty="0">
                <a:solidFill>
                  <a:srgbClr val="FFFFFF"/>
                </a:solidFill>
                <a:latin typeface="Calibri"/>
                <a:cs typeface="Calibri"/>
              </a:rPr>
              <a:t>The </a:t>
            </a:r>
            <a:r>
              <a:rPr sz="3250" b="0" spc="-30" dirty="0">
                <a:solidFill>
                  <a:srgbClr val="FFFFFF"/>
                </a:solidFill>
                <a:latin typeface="Calibri"/>
                <a:cs typeface="Calibri"/>
              </a:rPr>
              <a:t>Patient</a:t>
            </a:r>
            <a:r>
              <a:rPr sz="3250" b="0" spc="-5" dirty="0">
                <a:solidFill>
                  <a:srgbClr val="FFFFFF"/>
                </a:solidFill>
                <a:latin typeface="Calibri"/>
                <a:cs typeface="Calibri"/>
              </a:rPr>
              <a:t> </a:t>
            </a:r>
            <a:r>
              <a:rPr sz="3250" b="0" spc="-20" dirty="0">
                <a:solidFill>
                  <a:srgbClr val="FFFFFF"/>
                </a:solidFill>
                <a:latin typeface="Calibri"/>
                <a:cs typeface="Calibri"/>
              </a:rPr>
              <a:t>Story</a:t>
            </a:r>
            <a:endParaRPr sz="325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D05A-863F-4CAE-9713-810FC40238F6}"/>
              </a:ext>
            </a:extLst>
          </p:cNvPr>
          <p:cNvSpPr>
            <a:spLocks noGrp="1"/>
          </p:cNvSpPr>
          <p:nvPr>
            <p:ph type="title"/>
          </p:nvPr>
        </p:nvSpPr>
        <p:spPr>
          <a:xfrm>
            <a:off x="381000" y="381000"/>
            <a:ext cx="8382000" cy="553998"/>
          </a:xfrm>
        </p:spPr>
        <p:txBody>
          <a:bodyPr/>
          <a:lstStyle/>
          <a:p>
            <a:r>
              <a:rPr lang="en-US" sz="4000" dirty="0"/>
              <a:t>ISA Timeline and Comment Process </a:t>
            </a:r>
          </a:p>
        </p:txBody>
      </p:sp>
      <p:sp>
        <p:nvSpPr>
          <p:cNvPr id="3" name="Content Placeholder 2">
            <a:extLst>
              <a:ext uri="{FF2B5EF4-FFF2-40B4-BE49-F238E27FC236}">
                <a16:creationId xmlns:a16="http://schemas.microsoft.com/office/drawing/2014/main" id="{DA7B24AA-55BC-4244-A4C2-67F609645610}"/>
              </a:ext>
            </a:extLst>
          </p:cNvPr>
          <p:cNvSpPr>
            <a:spLocks noGrp="1"/>
          </p:cNvSpPr>
          <p:nvPr>
            <p:ph idx="1"/>
          </p:nvPr>
        </p:nvSpPr>
        <p:spPr>
          <a:xfrm>
            <a:off x="370114" y="1066800"/>
            <a:ext cx="8382000" cy="5478423"/>
          </a:xfrm>
        </p:spPr>
        <p:txBody>
          <a:bodyPr/>
          <a:lstStyle/>
          <a:p>
            <a:r>
              <a:rPr lang="en-US" sz="2200" dirty="0"/>
              <a:t>Comments on the ISA are accepted year-round, and changes are made to the web version of the ISA frequently throughout the year, based on comments and other changes to the health IT standards environment as ONC becomes aware of them. </a:t>
            </a:r>
          </a:p>
          <a:p>
            <a:r>
              <a:rPr lang="en-US" sz="2200" dirty="0"/>
              <a:t>An annual Review and Comment period also occurs each summer-fall, when a majority of comments are received. </a:t>
            </a:r>
          </a:p>
          <a:p>
            <a:pPr lvl="1"/>
            <a:r>
              <a:rPr lang="en-US" sz="2000" dirty="0"/>
              <a:t>Annual ISA Process Timeline:	</a:t>
            </a:r>
          </a:p>
          <a:p>
            <a:pPr lvl="2"/>
            <a:r>
              <a:rPr lang="en-US" sz="1800" dirty="0"/>
              <a:t>January: Current Year Reference Edition is published, web version of ISA is available for ongoing review and comments.</a:t>
            </a:r>
          </a:p>
          <a:p>
            <a:pPr lvl="2"/>
            <a:r>
              <a:rPr lang="en-US" sz="1800" dirty="0"/>
              <a:t>Winter/Spring/Summer: Changes may be made to the web-version of the ISA throughout the year, while the ISA Reference Edition remains static.</a:t>
            </a:r>
          </a:p>
          <a:p>
            <a:pPr lvl="2"/>
            <a:r>
              <a:rPr lang="en-US" sz="1800" dirty="0"/>
              <a:t>Late Summer/Early Fall: Annual Review and Comment Period opens for sixty days - site changes are on hold so all reviewers are seeing the same content. </a:t>
            </a:r>
          </a:p>
          <a:p>
            <a:pPr lvl="2"/>
            <a:r>
              <a:rPr lang="en-US" sz="1800" dirty="0"/>
              <a:t>Fall: Fall: ONC and HHS staff review comments received, make site updates and prepare the following year's Reference Edition for publication by early January.</a:t>
            </a:r>
          </a:p>
          <a:p>
            <a:pPr marL="119063" lvl="2" indent="163513" algn="ctr">
              <a:buNone/>
            </a:pPr>
            <a:r>
              <a:rPr lang="en-US" sz="1600" dirty="0"/>
              <a:t>https://www.healthit.gov/isa/isa-timeline-and-comment-process   </a:t>
            </a:r>
            <a:r>
              <a:rPr lang="en-US" sz="1800" dirty="0"/>
              <a:t> </a:t>
            </a:r>
          </a:p>
          <a:p>
            <a:endParaRPr lang="en-US" dirty="0"/>
          </a:p>
        </p:txBody>
      </p:sp>
    </p:spTree>
    <p:extLst>
      <p:ext uri="{BB962C8B-B14F-4D97-AF65-F5344CB8AC3E}">
        <p14:creationId xmlns:p14="http://schemas.microsoft.com/office/powerpoint/2010/main" val="36885934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AA6E-4ED3-4F73-85BF-B9CAB1272C8D}"/>
              </a:ext>
            </a:extLst>
          </p:cNvPr>
          <p:cNvSpPr>
            <a:spLocks noGrp="1"/>
          </p:cNvSpPr>
          <p:nvPr>
            <p:ph type="title"/>
          </p:nvPr>
        </p:nvSpPr>
        <p:spPr>
          <a:xfrm>
            <a:off x="0" y="381000"/>
            <a:ext cx="9144000" cy="734879"/>
          </a:xfrm>
        </p:spPr>
        <p:txBody>
          <a:bodyPr/>
          <a:lstStyle/>
          <a:p>
            <a:r>
              <a:rPr lang="en-US" sz="3600" dirty="0"/>
              <a:t>United States Core Data for Interoperability (USCDI)</a:t>
            </a:r>
          </a:p>
        </p:txBody>
      </p:sp>
      <p:sp>
        <p:nvSpPr>
          <p:cNvPr id="3" name="Content Placeholder 2">
            <a:extLst>
              <a:ext uri="{FF2B5EF4-FFF2-40B4-BE49-F238E27FC236}">
                <a16:creationId xmlns:a16="http://schemas.microsoft.com/office/drawing/2014/main" id="{4F7EFF58-EF6C-4F4D-A896-07A355DCCDD7}"/>
              </a:ext>
            </a:extLst>
          </p:cNvPr>
          <p:cNvSpPr>
            <a:spLocks noGrp="1"/>
          </p:cNvSpPr>
          <p:nvPr>
            <p:ph idx="1"/>
          </p:nvPr>
        </p:nvSpPr>
        <p:spPr>
          <a:xfrm>
            <a:off x="382929" y="1223344"/>
            <a:ext cx="6183086" cy="1163395"/>
          </a:xfrm>
        </p:spPr>
        <p:txBody>
          <a:bodyPr/>
          <a:lstStyle/>
          <a:p>
            <a:r>
              <a:rPr lang="en-US" dirty="0"/>
              <a:t>The USCDI is a standardized set of health data classes and constituent data elements for nationwide, interoperable health information exchange. </a:t>
            </a:r>
          </a:p>
        </p:txBody>
      </p:sp>
      <p:sp>
        <p:nvSpPr>
          <p:cNvPr id="4" name="Content Placeholder 2">
            <a:extLst>
              <a:ext uri="{FF2B5EF4-FFF2-40B4-BE49-F238E27FC236}">
                <a16:creationId xmlns:a16="http://schemas.microsoft.com/office/drawing/2014/main" id="{4F7EFF58-EF6C-4F4D-A896-07A355DCCDD7}"/>
              </a:ext>
            </a:extLst>
          </p:cNvPr>
          <p:cNvSpPr txBox="1">
            <a:spLocks/>
          </p:cNvSpPr>
          <p:nvPr/>
        </p:nvSpPr>
        <p:spPr>
          <a:xfrm>
            <a:off x="228600" y="3276600"/>
            <a:ext cx="8382000" cy="2634567"/>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 USCDI “Data Class” is an aggregation of various Data Elements by a common theme or use case.</a:t>
            </a:r>
          </a:p>
          <a:p>
            <a:pPr lvl="1"/>
            <a:r>
              <a:rPr lang="en-US" dirty="0"/>
              <a:t>A USCDI “Data Element” is the most granular level at which a piece of data is exchanged. </a:t>
            </a:r>
          </a:p>
          <a:p>
            <a:pPr lvl="2"/>
            <a:r>
              <a:rPr lang="en-US" dirty="0"/>
              <a:t>For example, date of birth is a data element rather than its component day, month, or year, because date of birth is the unit of exchange</a:t>
            </a:r>
          </a:p>
          <a:p>
            <a:pPr marL="282575" lvl="2" indent="0" algn="ctr">
              <a:buFontTx/>
              <a:buNone/>
            </a:pPr>
            <a:r>
              <a:rPr lang="en-US" dirty="0">
                <a:hlinkClick r:id="rId4"/>
              </a:rPr>
              <a:t>https://www.healthit.gov/isa/united-states-core-data-interoperability-uscdi</a:t>
            </a:r>
            <a:r>
              <a:rPr lang="en-US" dirty="0"/>
              <a:t> </a:t>
            </a:r>
          </a:p>
        </p:txBody>
      </p:sp>
      <p:pic>
        <p:nvPicPr>
          <p:cNvPr id="6" name="Picture 5" descr="A picture containing text&#10;&#10;Description generated with very high confidence">
            <a:extLst>
              <a:ext uri="{FF2B5EF4-FFF2-40B4-BE49-F238E27FC236}">
                <a16:creationId xmlns:a16="http://schemas.microsoft.com/office/drawing/2014/main" id="{7EBC1384-D8DE-4504-A106-AB18AB321C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4003" y="1115258"/>
            <a:ext cx="1438998" cy="1834068"/>
          </a:xfrm>
          <a:prstGeom prst="rect">
            <a:avLst/>
          </a:prstGeom>
        </p:spPr>
      </p:pic>
      <p:sp>
        <p:nvSpPr>
          <p:cNvPr id="5" name="TextBox 4"/>
          <p:cNvSpPr txBox="1"/>
          <p:nvPr/>
        </p:nvSpPr>
        <p:spPr>
          <a:xfrm>
            <a:off x="6324600" y="2743631"/>
            <a:ext cx="2209800" cy="369332"/>
          </a:xfrm>
          <a:prstGeom prst="rect">
            <a:avLst/>
          </a:prstGeom>
          <a:noFill/>
        </p:spPr>
        <p:txBody>
          <a:bodyPr wrap="square" rtlCol="0">
            <a:spAutoFit/>
          </a:bodyPr>
          <a:lstStyle/>
          <a:p>
            <a:r>
              <a:rPr lang="en-US" dirty="0" smtClean="0"/>
              <a:t>V3 – current version</a:t>
            </a:r>
            <a:endParaRPr lang="en-US" dirty="0"/>
          </a:p>
        </p:txBody>
      </p:sp>
    </p:spTree>
    <p:extLst>
      <p:ext uri="{BB962C8B-B14F-4D97-AF65-F5344CB8AC3E}">
        <p14:creationId xmlns:p14="http://schemas.microsoft.com/office/powerpoint/2010/main" val="19631368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3A231E-F077-4440-9C2A-3097A2ED05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4888085"/>
            <a:ext cx="2401177" cy="1114079"/>
          </a:xfrm>
          <a:prstGeom prst="rect">
            <a:avLst/>
          </a:prstGeom>
        </p:spPr>
      </p:pic>
      <p:sp>
        <p:nvSpPr>
          <p:cNvPr id="2" name="Title 1">
            <a:extLst>
              <a:ext uri="{FF2B5EF4-FFF2-40B4-BE49-F238E27FC236}">
                <a16:creationId xmlns:a16="http://schemas.microsoft.com/office/drawing/2014/main" id="{CD6D6D47-781F-42AE-ACE5-36AED8D6F87B}"/>
              </a:ext>
            </a:extLst>
          </p:cNvPr>
          <p:cNvSpPr>
            <a:spLocks noGrp="1"/>
          </p:cNvSpPr>
          <p:nvPr>
            <p:ph type="title"/>
          </p:nvPr>
        </p:nvSpPr>
        <p:spPr>
          <a:xfrm>
            <a:off x="381000" y="381000"/>
            <a:ext cx="8382000" cy="609398"/>
          </a:xfrm>
        </p:spPr>
        <p:txBody>
          <a:bodyPr/>
          <a:lstStyle/>
          <a:p>
            <a:r>
              <a:rPr lang="en-US" dirty="0"/>
              <a:t>USCDI (Cont.)</a:t>
            </a:r>
          </a:p>
        </p:txBody>
      </p:sp>
      <p:sp>
        <p:nvSpPr>
          <p:cNvPr id="3" name="Content Placeholder 2">
            <a:extLst>
              <a:ext uri="{FF2B5EF4-FFF2-40B4-BE49-F238E27FC236}">
                <a16:creationId xmlns:a16="http://schemas.microsoft.com/office/drawing/2014/main" id="{D396E341-9535-41AD-B116-F4C66692F3E6}"/>
              </a:ext>
            </a:extLst>
          </p:cNvPr>
          <p:cNvSpPr>
            <a:spLocks noGrp="1"/>
          </p:cNvSpPr>
          <p:nvPr>
            <p:ph idx="1"/>
          </p:nvPr>
        </p:nvSpPr>
        <p:spPr>
          <a:xfrm>
            <a:off x="381000" y="1143000"/>
            <a:ext cx="8382000" cy="3681008"/>
          </a:xfrm>
        </p:spPr>
        <p:txBody>
          <a:bodyPr/>
          <a:lstStyle/>
          <a:p>
            <a:r>
              <a:rPr lang="en-US" dirty="0"/>
              <a:t>With the publication of USCDI v3, ONC is accepting submissions for new data elements through the ONDEC system and comments on existing data elements until September 30, 2022</a:t>
            </a:r>
            <a:r>
              <a:rPr lang="en-US" dirty="0" smtClean="0"/>
              <a:t>.</a:t>
            </a:r>
          </a:p>
          <a:p>
            <a:r>
              <a:rPr lang="en-US" dirty="0" smtClean="0"/>
              <a:t>ONC </a:t>
            </a:r>
            <a:r>
              <a:rPr lang="en-US" dirty="0"/>
              <a:t>plans on releasing Draft USCDI v4 in January 2023</a:t>
            </a:r>
            <a:r>
              <a:rPr lang="en-US" dirty="0" smtClean="0"/>
              <a:t>.</a:t>
            </a:r>
          </a:p>
          <a:p>
            <a:r>
              <a:rPr lang="en-US" dirty="0" smtClean="0"/>
              <a:t>ONC </a:t>
            </a:r>
            <a:r>
              <a:rPr lang="en-US" dirty="0"/>
              <a:t>launches a public website to solicit recommendations from the public for changes and additions to the USCDI. </a:t>
            </a:r>
          </a:p>
          <a:p>
            <a:pPr marL="517525" lvl="1" indent="0">
              <a:buNone/>
            </a:pPr>
            <a:r>
              <a:rPr lang="en-US" dirty="0"/>
              <a:t> </a:t>
            </a:r>
          </a:p>
        </p:txBody>
      </p:sp>
    </p:spTree>
    <p:extLst>
      <p:ext uri="{BB962C8B-B14F-4D97-AF65-F5344CB8AC3E}">
        <p14:creationId xmlns:p14="http://schemas.microsoft.com/office/powerpoint/2010/main" val="27532128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978B-9BAA-4A94-BB65-276DB6E2A815}"/>
              </a:ext>
            </a:extLst>
          </p:cNvPr>
          <p:cNvSpPr>
            <a:spLocks noGrp="1"/>
          </p:cNvSpPr>
          <p:nvPr>
            <p:ph type="title"/>
          </p:nvPr>
        </p:nvSpPr>
        <p:spPr>
          <a:xfrm>
            <a:off x="381000" y="381000"/>
            <a:ext cx="8382000" cy="609398"/>
          </a:xfrm>
        </p:spPr>
        <p:txBody>
          <a:bodyPr/>
          <a:lstStyle/>
          <a:p>
            <a:r>
              <a:rPr lang="en-US" dirty="0" smtClean="0"/>
              <a:t>USCDI V3 </a:t>
            </a:r>
            <a:endParaRPr lang="en-US" dirty="0"/>
          </a:p>
        </p:txBody>
      </p:sp>
      <p:sp>
        <p:nvSpPr>
          <p:cNvPr id="3" name="Content Placeholder 2">
            <a:extLst>
              <a:ext uri="{FF2B5EF4-FFF2-40B4-BE49-F238E27FC236}">
                <a16:creationId xmlns:a16="http://schemas.microsoft.com/office/drawing/2014/main" id="{9DB0F530-26EB-40A0-BE74-8E30F69A0C04}"/>
              </a:ext>
            </a:extLst>
          </p:cNvPr>
          <p:cNvSpPr>
            <a:spLocks noGrp="1"/>
          </p:cNvSpPr>
          <p:nvPr>
            <p:ph idx="1"/>
          </p:nvPr>
        </p:nvSpPr>
        <p:spPr>
          <a:xfrm>
            <a:off x="385864" y="1014717"/>
            <a:ext cx="8382000" cy="1735860"/>
          </a:xfrm>
        </p:spPr>
        <p:txBody>
          <a:bodyPr/>
          <a:lstStyle/>
          <a:p>
            <a:r>
              <a:rPr lang="en-US" sz="2400" dirty="0"/>
              <a:t>USCDI v3 contains data classes and elements from USCDI v2 and new data classes and elements submitted through the ONDEC </a:t>
            </a:r>
            <a:r>
              <a:rPr lang="en-US" sz="2400" dirty="0" smtClean="0"/>
              <a:t>system.</a:t>
            </a:r>
            <a:r>
              <a:rPr lang="en-US" sz="2400" dirty="0"/>
              <a:t> https://www.healthit.gov/isa/united-states-core-data-interoperability-uscdi#uscdi-v3</a:t>
            </a:r>
          </a:p>
          <a:p>
            <a:endParaRPr lang="en-US" sz="2400"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286000"/>
            <a:ext cx="6395766" cy="4498121"/>
          </a:xfrm>
          <a:prstGeom prst="rect">
            <a:avLst/>
          </a:prstGeom>
        </p:spPr>
      </p:pic>
    </p:spTree>
    <p:extLst>
      <p:ext uri="{BB962C8B-B14F-4D97-AF65-F5344CB8AC3E}">
        <p14:creationId xmlns:p14="http://schemas.microsoft.com/office/powerpoint/2010/main" val="781567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978B-9BAA-4A94-BB65-276DB6E2A815}"/>
              </a:ext>
            </a:extLst>
          </p:cNvPr>
          <p:cNvSpPr>
            <a:spLocks noGrp="1"/>
          </p:cNvSpPr>
          <p:nvPr>
            <p:ph type="title"/>
          </p:nvPr>
        </p:nvSpPr>
        <p:spPr>
          <a:xfrm>
            <a:off x="381000" y="381000"/>
            <a:ext cx="8382000" cy="609398"/>
          </a:xfrm>
        </p:spPr>
        <p:txBody>
          <a:bodyPr/>
          <a:lstStyle/>
          <a:p>
            <a:r>
              <a:rPr lang="en-US" dirty="0" smtClean="0"/>
              <a:t>USCDI V3 (cont.) </a:t>
            </a:r>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282" t="-935" r="-1282" b="23419"/>
          <a:stretch/>
        </p:blipFill>
        <p:spPr>
          <a:xfrm>
            <a:off x="744620" y="990398"/>
            <a:ext cx="7654759" cy="5562802"/>
          </a:xfrm>
          <a:prstGeom prst="rect">
            <a:avLst/>
          </a:prstGeom>
        </p:spPr>
      </p:pic>
    </p:spTree>
    <p:extLst>
      <p:ext uri="{BB962C8B-B14F-4D97-AF65-F5344CB8AC3E}">
        <p14:creationId xmlns:p14="http://schemas.microsoft.com/office/powerpoint/2010/main" val="246221644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10286789">
  <a:themeElements>
    <a:clrScheme name="Custom 3">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1454DF3619C945841F80672A35D3B3" ma:contentTypeVersion="15" ma:contentTypeDescription="Create a new document." ma:contentTypeScope="" ma:versionID="56a8eb172c26c12464cecec59c006e25">
  <xsd:schema xmlns:xsd="http://www.w3.org/2001/XMLSchema" xmlns:xs="http://www.w3.org/2001/XMLSchema" xmlns:p="http://schemas.microsoft.com/office/2006/metadata/properties" xmlns:ns1="http://schemas.microsoft.com/sharepoint/v3" xmlns:ns3="b3d41704-8abb-41e5-8666-8d691977512f" xmlns:ns4="c4927f56-ec0f-4c20-ad81-a79847d0a088" targetNamespace="http://schemas.microsoft.com/office/2006/metadata/properties" ma:root="true" ma:fieldsID="e7a1ab457cf2de9197771af044e74015" ns1:_="" ns3:_="" ns4:_="">
    <xsd:import namespace="http://schemas.microsoft.com/sharepoint/v3"/>
    <xsd:import namespace="b3d41704-8abb-41e5-8666-8d691977512f"/>
    <xsd:import namespace="c4927f56-ec0f-4c20-ad81-a79847d0a088"/>
    <xsd:element name="properties">
      <xsd:complexType>
        <xsd:sequence>
          <xsd:element name="documentManagement">
            <xsd:complexType>
              <xsd:all>
                <xsd:element ref="ns3:MediaServiceMetadata" minOccurs="0"/>
                <xsd:element ref="ns3:MediaServiceFastMetadata"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41704-8abb-41e5-8666-8d691977512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927f56-ec0f-4c20-ad81-a79847d0a08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6F4EE-99AF-4A9A-A7B1-CB0682A3D7A3}">
  <ds:schemaRefs>
    <ds:schemaRef ds:uri="http://schemas.microsoft.com/office/2006/metadata/properties"/>
    <ds:schemaRef ds:uri="http://schemas.microsoft.com/sharepoint/v3"/>
    <ds:schemaRef ds:uri="http://purl.org/dc/terms/"/>
    <ds:schemaRef ds:uri="http://schemas.openxmlformats.org/package/2006/metadata/core-properties"/>
    <ds:schemaRef ds:uri="c4927f56-ec0f-4c20-ad81-a79847d0a088"/>
    <ds:schemaRef ds:uri="http://purl.org/dc/dcmitype/"/>
    <ds:schemaRef ds:uri="http://schemas.microsoft.com/office/infopath/2007/PartnerControls"/>
    <ds:schemaRef ds:uri="http://schemas.microsoft.com/office/2006/documentManagement/types"/>
    <ds:schemaRef ds:uri="b3d41704-8abb-41e5-8666-8d691977512f"/>
    <ds:schemaRef ds:uri="http://www.w3.org/XML/1998/namespace"/>
    <ds:schemaRef ds:uri="http://purl.org/dc/elements/1.1/"/>
  </ds:schemaRefs>
</ds:datastoreItem>
</file>

<file path=customXml/itemProps2.xml><?xml version="1.0" encoding="utf-8"?>
<ds:datastoreItem xmlns:ds="http://schemas.openxmlformats.org/officeDocument/2006/customXml" ds:itemID="{BFEF768A-4F11-4A86-979E-235ED381F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d41704-8abb-41e5-8666-8d691977512f"/>
    <ds:schemaRef ds:uri="c4927f56-ec0f-4c20-ad81-a79847d0a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BA9509-7B61-43E8-9242-3FDEE2B404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244</TotalTime>
  <Words>2683</Words>
  <Application>Microsoft Office PowerPoint</Application>
  <PresentationFormat>On-screen Show (4:3)</PresentationFormat>
  <Paragraphs>471</Paragraphs>
  <Slides>44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Times New Roman</vt:lpstr>
      <vt:lpstr>Wingdings</vt:lpstr>
      <vt:lpstr>Office Theme</vt:lpstr>
      <vt:lpstr>TS010286789</vt:lpstr>
      <vt:lpstr>Advancing Nursing Terminology  </vt:lpstr>
      <vt:lpstr>Content </vt:lpstr>
      <vt:lpstr>National Interoperability Standards </vt:lpstr>
      <vt:lpstr>Interoperability Standards Advisory (ISA)</vt:lpstr>
      <vt:lpstr>ISA Timeline and Comment Process </vt:lpstr>
      <vt:lpstr>United States Core Data for Interoperability (USCDI)</vt:lpstr>
      <vt:lpstr>USCDI (Cont.)</vt:lpstr>
      <vt:lpstr>USCDI V3 </vt:lpstr>
      <vt:lpstr>USCDI V3 (cont.) </vt:lpstr>
      <vt:lpstr>USCDI V3 (cont.) </vt:lpstr>
      <vt:lpstr>NLM Nursing Resources for Standards and Interoperability</vt:lpstr>
      <vt:lpstr>NLM Nursing Resources for Standards and Interoperability</vt:lpstr>
      <vt:lpstr>NLM Nursing Resources for Standards and Interoperability</vt:lpstr>
      <vt:lpstr>PowerPoint Presentation</vt:lpstr>
      <vt:lpstr>Purpose:</vt:lpstr>
      <vt:lpstr>4. </vt:lpstr>
      <vt:lpstr>4. </vt:lpstr>
      <vt:lpstr>PowerPoint Presentation</vt:lpstr>
      <vt:lpstr>PowerPoint Presentation</vt:lpstr>
      <vt:lpstr>Standardizing Nursing Data Utilizing Terminologies</vt:lpstr>
      <vt:lpstr>Currently supported nursing terminologies/structures</vt:lpstr>
      <vt:lpstr>How are we increasing use of standard terminologies</vt:lpstr>
      <vt:lpstr>Vision for greater integration</vt:lpstr>
      <vt:lpstr>Challenges</vt:lpstr>
      <vt:lpstr>Vital Signs – FHIR Profile</vt:lpstr>
      <vt:lpstr>Challenges</vt:lpstr>
      <vt:lpstr>Vital Signs – FHIR Profile</vt:lpstr>
      <vt:lpstr>Challenges</vt:lpstr>
      <vt:lpstr>LOINC – Heart Rate</vt:lpstr>
      <vt:lpstr>All Heart Rates</vt:lpstr>
      <vt:lpstr>PowerPoint Presentation</vt:lpstr>
      <vt:lpstr>Example “heart rates” NICU patient</vt:lpstr>
      <vt:lpstr>Example “heart rates” NICU patient</vt:lpstr>
      <vt:lpstr>Example “heart rates” NICU patient</vt:lpstr>
      <vt:lpstr>PowerPoint Presentation</vt:lpstr>
      <vt:lpstr>Current Situation</vt:lpstr>
      <vt:lpstr>Use Case: Peter Pepper</vt:lpstr>
      <vt:lpstr>PowerPoint Presentation</vt:lpstr>
      <vt:lpstr>Goal = Interoperable Wound Data</vt:lpstr>
      <vt:lpstr>Skin Assessment LOINC Panel (partial)</vt:lpstr>
      <vt:lpstr>Wound Assessment LOINC Panel (partial)</vt:lpstr>
      <vt:lpstr>Encoding The Patient Story</vt:lpstr>
      <vt:lpstr>Encoding The Patient Story</vt:lpstr>
      <vt:lpstr>Encoding The Patient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Nahm, Eun-Shim</dc:creator>
  <cp:lastModifiedBy>White, Rachel</cp:lastModifiedBy>
  <cp:revision>34</cp:revision>
  <dcterms:created xsi:type="dcterms:W3CDTF">2019-07-25T18:17:58Z</dcterms:created>
  <dcterms:modified xsi:type="dcterms:W3CDTF">2022-08-15T15:20:11Z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2018-01-16T00:00:00Z</vt:filetime>
  </property>
  <property fmtid="{D5CDD505-2E9C-101B-9397-08002B2CF9AE}" pid="3" name="LastSaved">
    <vt:filetime>2019-07-25T00:00:00Z</vt:filetime>
  </property>
  <property fmtid="{D5CDD505-2E9C-101B-9397-08002B2CF9AE}" pid="4" name="ContentTypeId">
    <vt:lpwstr>0x0101002B1454DF3619C945841F80672A35D3B3</vt:lpwstr>
  </property>
</Properties>
</file>