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56" r:id="rId2"/>
  </p:sldMasterIdLst>
  <p:notesMasterIdLst>
    <p:notesMasterId r:id="rId30"/>
  </p:notesMasterIdLst>
  <p:handoutMasterIdLst>
    <p:handoutMasterId r:id="rId31"/>
  </p:handoutMasterIdLst>
  <p:sldIdLst>
    <p:sldId id="289" r:id="rId3"/>
    <p:sldId id="258" r:id="rId4"/>
    <p:sldId id="259" r:id="rId5"/>
    <p:sldId id="260" r:id="rId6"/>
    <p:sldId id="290" r:id="rId7"/>
    <p:sldId id="261" r:id="rId8"/>
    <p:sldId id="291" r:id="rId9"/>
    <p:sldId id="262" r:id="rId10"/>
    <p:sldId id="263" r:id="rId11"/>
    <p:sldId id="264" r:id="rId12"/>
    <p:sldId id="265" r:id="rId13"/>
    <p:sldId id="266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92" r:id="rId27"/>
    <p:sldId id="294" r:id="rId28"/>
    <p:sldId id="29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FD566D-1D05-4DE6-BFD8-88C1AEE19E8B}" v="2" dt="2020-06-29T18:12:14.062"/>
  </p1510:revLst>
</p1510:revInfo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121" autoAdjust="0"/>
    <p:restoredTop sz="76000" autoAdjust="0"/>
  </p:normalViewPr>
  <p:slideViewPr>
    <p:cSldViewPr>
      <p:cViewPr varScale="1">
        <p:scale>
          <a:sx n="79" d="100"/>
          <a:sy n="79" d="100"/>
        </p:scale>
        <p:origin x="846" y="90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174" y="32076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commentAuthors" Target="commentAuthors.xml"/><Relationship Id="rId37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592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645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3B89E6-E504-46F6-A356-A8265FFD8354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6941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850F59-C564-46F6-8945-971F13B9547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571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071007-1ADC-4B47-B6AD-A1920736B84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10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B45D6D-78C2-44BC-B5F5-B64E4A7C5F4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7780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7962E6-F5DF-4152-B883-213251984DD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891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89263D-E9EE-41A8-A988-5281E0679D5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738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AD3D5F-675C-4E63-8105-36FCA46D490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3524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3F9CAC-D945-41FA-B991-93EC00A024A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eaLnBrk="1" hangingPunct="1"/>
            <a:r>
              <a:rPr lang="en-US" sz="2400" dirty="0"/>
              <a:t>Done by professional team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>
                <a:solidFill>
                  <a:srgbClr val="FF0000"/>
                </a:solidFill>
              </a:rPr>
              <a:t>**Singular use for “usability test”, “performance test”, etc. works fine.</a:t>
            </a:r>
          </a:p>
        </p:txBody>
      </p:sp>
    </p:spTree>
    <p:extLst>
      <p:ext uri="{BB962C8B-B14F-4D97-AF65-F5344CB8AC3E}">
        <p14:creationId xmlns:p14="http://schemas.microsoft.com/office/powerpoint/2010/main" val="32396735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028C4C-A7C4-4BF0-85A3-65B6DAC21FE3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lvl="1" eaLnBrk="1" hangingPunct="1"/>
            <a:r>
              <a:rPr lang="en-US" sz="2400"/>
              <a:t>Done by professional team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7728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760574-DCC8-42C9-A9DC-E4291C27A34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7768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E9AA57-2DBE-4A6A-B773-B76350D55D63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769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718C85-2A77-4658-9944-812BF754DB99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13283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14DCAE-F2C2-4510-832C-8B969F843734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5622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2DE356-C276-4100-BBBA-C22BACB648FC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/>
              <a:t>CBT – computer-based training</a:t>
            </a:r>
          </a:p>
        </p:txBody>
      </p:sp>
    </p:spTree>
    <p:extLst>
      <p:ext uri="{BB962C8B-B14F-4D97-AF65-F5344CB8AC3E}">
        <p14:creationId xmlns:p14="http://schemas.microsoft.com/office/powerpoint/2010/main" val="2691413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DAE503-6DEF-42CD-9233-4BF5BFCED036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7221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5CEDCF-C9AA-44B6-A436-19D6DBA3F56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804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3989C2-58BE-407D-9E4B-EBF7F0247B5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181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7701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CBCFC3-BB2E-4ECE-AB06-1E0BA3D19F2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5536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EA8D35-984A-4DD5-AB55-1B3FFFF67FC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42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8A6D93-DD5C-419D-BC60-A8E43FE33BA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3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4669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1450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5606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359465"/>
            <a:ext cx="8229600" cy="1143000"/>
          </a:xfrm>
          <a:prstGeom prst="rect">
            <a:avLst/>
          </a:prstGeom>
        </p:spPr>
        <p:txBody>
          <a:bodyPr anchor="b" anchorCtr="0">
            <a:normAutofit/>
          </a:bodyPr>
          <a:lstStyle/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n-US" smtClean="0"/>
              <a:pPr/>
              <a:t>7/15/2025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01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4FD69-4A85-4715-A222-ABB225B63BC6}" type="datetimeFigureOut">
              <a:rPr lang="en-US" smtClean="0"/>
              <a:pPr/>
              <a:t>7/15/2025</a:t>
            </a:fld>
            <a:endParaRPr lang="en-US" sz="1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ctr"/>
            <a:endParaRPr lang="en-US" sz="10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fld id="{D4C49B74-5DB2-4B03-B1D2-7F6A3C51C318}" type="slidenum">
              <a:rPr lang="en-US" smtClean="0"/>
              <a:pPr algn="r"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542924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ealthit.gov/providers-professionals/health-information-exchange/what-hi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healthit.gov/topic/health-it-and-health-information-exchange-basics/medical-practice-efficiencies-cost-savings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300" y="1066800"/>
            <a:ext cx="8382000" cy="1524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en-US" sz="2700" b="1" dirty="0">
                <a:solidFill>
                  <a:schemeClr val="tx1"/>
                </a:solidFill>
                <a:cs typeface="Calibri" panose="020F0502020204030204" pitchFamily="34" charset="0"/>
              </a:rPr>
              <a:t>NURS 737: Nursing Informatics Concepts and Practice in System Adoption</a:t>
            </a:r>
            <a:br>
              <a:rPr lang="en-US" altLang="en-US" sz="2700" b="1" dirty="0">
                <a:solidFill>
                  <a:schemeClr val="tx1"/>
                </a:solidFill>
                <a:cs typeface="Calibri" panose="020F0502020204030204" pitchFamily="34" charset="0"/>
              </a:rPr>
            </a:br>
            <a:br>
              <a:rPr lang="en-US" sz="2700" b="1" dirty="0">
                <a:solidFill>
                  <a:schemeClr val="tx1"/>
                </a:solidFill>
                <a:cs typeface="Calibri" panose="020F0502020204030204" pitchFamily="34" charset="0"/>
              </a:rPr>
            </a:br>
            <a:r>
              <a:rPr lang="en-US" sz="2700" b="1" dirty="0">
                <a:solidFill>
                  <a:schemeClr val="tx1"/>
                </a:solidFill>
                <a:cs typeface="Calibri" panose="020F0502020204030204" pitchFamily="34" charset="0"/>
              </a:rPr>
              <a:t>Module 6, Topic 1</a:t>
            </a:r>
            <a:br>
              <a:rPr lang="en-US" sz="2800" dirty="0">
                <a:solidFill>
                  <a:schemeClr val="tx2"/>
                </a:solidFill>
              </a:rPr>
            </a:br>
            <a:endParaRPr lang="en-US" sz="2800" dirty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47700" y="2743200"/>
            <a:ext cx="8077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000" b="1" dirty="0">
                <a:latin typeface="+mj-lt"/>
              </a:rPr>
              <a:t>Implementation of Nursing/Health Care Informatics Solutions (Part I)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181100" y="5906947"/>
            <a:ext cx="67818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600" b="1" dirty="0">
                <a:latin typeface="+mj-lt"/>
              </a:rPr>
              <a:t>This document is intended solely for the use of N737. Not for distribution</a:t>
            </a:r>
            <a:r>
              <a:rPr lang="en-US" sz="1600" b="1" dirty="0"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5278"/>
            <a:ext cx="7543800" cy="4165922"/>
          </a:xfrm>
        </p:spPr>
        <p:txBody>
          <a:bodyPr/>
          <a:lstStyle/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Planning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Hardware/software installation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Implementation task force training &amp; education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Customization/Modification</a:t>
            </a:r>
          </a:p>
          <a:p>
            <a:pPr marL="461963" indent="-461963" eaLnBrk="1" hangingPunct="1">
              <a:buFont typeface="Wingdings" pitchFamily="2" charset="2"/>
              <a:buAutoNum type="arabicPeriod"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System testing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14300" y="808613"/>
            <a:ext cx="89154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Steps in Implementation Process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23576"/>
            <a:ext cx="8185150" cy="4067624"/>
          </a:xfrm>
        </p:spPr>
        <p:txBody>
          <a:bodyPr/>
          <a:lstStyle/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Documentation development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User education and training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Parallel testing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“Go Live”</a:t>
            </a:r>
          </a:p>
          <a:p>
            <a:pPr marL="609600" indent="-609600" eaLnBrk="1" hangingPunct="1">
              <a:buFont typeface="Wingdings" pitchFamily="2" charset="2"/>
              <a:buAutoNum type="arabicPeriod" startAt="6"/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Post-implementation review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52400" y="745330"/>
            <a:ext cx="89916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Steps in Implementation Process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620000" cy="4114800"/>
          </a:xfrm>
        </p:spPr>
        <p:txBody>
          <a:bodyPr>
            <a:normAutofit lnSpcReduction="10000"/>
          </a:bodyPr>
          <a:lstStyle/>
          <a:p>
            <a:pPr marL="338138" indent="-338138" eaLnBrk="1" hangingPunct="1"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1. Communication plan</a:t>
            </a:r>
          </a:p>
          <a:p>
            <a:pPr marL="914400" lvl="1" indent="-339725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Stakeholders, including users, need frequent communication to facilitate buy-in </a:t>
            </a:r>
          </a:p>
          <a:p>
            <a:pPr marL="914400" lvl="1" indent="-339725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Presentations, posters, newsletters, e-mails, etc. </a:t>
            </a:r>
          </a:p>
          <a:p>
            <a:pPr marL="914400" lvl="1" indent="-339725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Other creative approaches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  </a:t>
            </a:r>
          </a:p>
          <a:p>
            <a:pPr marL="338138" indent="-338138" eaLnBrk="1" hangingPunct="1"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2. Policy and Procedure  development </a:t>
            </a:r>
          </a:p>
          <a:p>
            <a:pPr marL="609600" indent="-609600">
              <a:buNone/>
            </a:pPr>
            <a:r>
              <a:rPr lang="en-US" sz="2800" dirty="0">
                <a:cs typeface="Arial" pitchFamily="34" charset="0"/>
              </a:rPr>
              <a:t>3. Training plan</a:t>
            </a:r>
          </a:p>
          <a:p>
            <a:pPr marL="609600" indent="-609600">
              <a:buNone/>
            </a:pPr>
            <a:r>
              <a:rPr lang="en-US" sz="2800" dirty="0">
                <a:cs typeface="Arial" pitchFamily="34" charset="0"/>
              </a:rPr>
              <a:t>4. Resource management plan</a:t>
            </a:r>
          </a:p>
          <a:p>
            <a:pPr marL="609600" indent="-609600">
              <a:buNone/>
            </a:pPr>
            <a:r>
              <a:rPr lang="en-US" sz="2800" dirty="0">
                <a:cs typeface="Arial" pitchFamily="34" charset="0"/>
              </a:rPr>
              <a:t>5. Plans for implementation outcome assessment   </a:t>
            </a:r>
          </a:p>
          <a:p>
            <a:pPr marL="338138" indent="-338138" eaLnBrk="1" hangingPunct="1"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838200" y="783535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cs typeface="Arial" pitchFamily="34" charset="0"/>
              </a:rPr>
              <a:t>Planning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4"/>
            <a:ext cx="7543800" cy="3983935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Location and types of existing hardware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Outlets, lighting, ambient noise, privacy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Walk-through with installers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Re-evaluate safety and proper location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Ask for a system demo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39119" y="914399"/>
            <a:ext cx="73152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/>
            <a:r>
              <a:rPr lang="en-US" sz="3600" b="1" dirty="0">
                <a:latin typeface="Calibri" pitchFamily="34" charset="0"/>
                <a:cs typeface="Arial" pitchFamily="34" charset="0"/>
              </a:rPr>
              <a:t>Hardware/Software Installation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83464"/>
            <a:ext cx="7543800" cy="428873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Training and Education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Team </a:t>
            </a:r>
            <a:r>
              <a:rPr lang="en-US" sz="2800" i="1" dirty="0">
                <a:solidFill>
                  <a:schemeClr val="tx1"/>
                </a:solidFill>
                <a:cs typeface="Arial" pitchFamily="34" charset="0"/>
              </a:rPr>
              <a:t>educated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 about mission of system, how it fits with strategy, system limitations, individual duties, disaster recovery, etc.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i="1" dirty="0">
                <a:solidFill>
                  <a:schemeClr val="tx1"/>
                </a:solidFill>
                <a:cs typeface="Arial" pitchFamily="34" charset="0"/>
              </a:rPr>
              <a:t>Initial training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 is usually done by the vendor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Depending on contract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Selected implementation team members and Super users must understand and be comfortable with overall functionalities so that they can teach/support other users.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62000" y="685800"/>
            <a:ext cx="77724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14300" y="661686"/>
            <a:ext cx="8839200" cy="1197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Training and Education of the Implementation Team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0456"/>
            <a:ext cx="7543800" cy="4704144"/>
          </a:xfrm>
          <a:noFill/>
        </p:spPr>
        <p:txBody>
          <a:bodyPr bIns="0"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Beginning phases require formative evaluations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May spawn the need for customization or modification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Team is responsible for reviewing the requested changes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Are they sensible?  Utility?  80% rule?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Are there any opportunities for changes in workflow for better outcomes? 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Remember, too much customization may require a higher maintenance fee (or potential issues) in the future when the system needs updates.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14300" y="803791"/>
            <a:ext cx="89154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Customization/Modification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4"/>
            <a:ext cx="7620000" cy="4822135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Change management – use formalized request forms for customization requests and document follow ups </a:t>
            </a:r>
            <a:r>
              <a:rPr lang="en-US" sz="2800" i="1" dirty="0">
                <a:solidFill>
                  <a:schemeClr val="tx1"/>
                </a:solidFill>
                <a:cs typeface="Arial" pitchFamily="34" charset="0"/>
              </a:rPr>
              <a:t>(see change management slides in Section II of this module)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Often vendors require some time period  before changes can be done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Change management procedures must be included in the contract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914400"/>
            <a:ext cx="9144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Customization/Modification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543800" cy="4648200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Who tests the systems?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 team comprised of users, technical experts, quality assurance personnel, etc. </a:t>
            </a:r>
          </a:p>
          <a:p>
            <a:pPr lvl="1" eaLnBrk="1" hangingPunct="1"/>
            <a:endParaRPr lang="en-US" sz="1000" dirty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Several types of testing, including: 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Usability test (before and/or after go-live)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Performance test  (before go-live)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pitchFamily="34" charset="0"/>
              </a:rPr>
              <a:t>Response time requirement 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pitchFamily="34" charset="0"/>
              </a:rPr>
              <a:t>Throughput requirement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Acceptance test (final product acceptance after go-live) 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000" dirty="0">
              <a:solidFill>
                <a:schemeClr val="tx1"/>
              </a:solidFill>
              <a:cs typeface="Arial" pitchFamily="34" charset="0"/>
            </a:endParaRPr>
          </a:p>
          <a:p>
            <a:pPr lvl="1" eaLnBrk="1" hangingPunct="1"/>
            <a:endParaRPr lang="en-US" sz="2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04335" y="6858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System Testing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5"/>
            <a:ext cx="7543800" cy="4343400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The final full system-level test before go-live</a:t>
            </a:r>
          </a:p>
          <a:p>
            <a:pPr lvl="1" eaLnBrk="1" hangingPunct="1"/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 dry run in the test system prior to go-live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Tests the entire hardware and software</a:t>
            </a:r>
          </a:p>
          <a:p>
            <a:pPr lvl="1" eaLnBrk="1" hangingPunct="1">
              <a:buFont typeface="Wingdings" pitchFamily="2" charset="2"/>
              <a:buNone/>
            </a:pPr>
            <a:endParaRPr lang="en-US" sz="1000" dirty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Deployment testing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Tests full functionality in the live system 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Can be accomplished carefully by preloading the first small set of data</a:t>
            </a:r>
          </a:p>
          <a:p>
            <a:pPr marL="457200" lvl="1" indent="0" eaLnBrk="1" hangingPunct="1">
              <a:buNone/>
            </a:pPr>
            <a:endParaRPr lang="en-US" sz="24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14400" y="9144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+mj-lt"/>
                <a:cs typeface="Arial" pitchFamily="34" charset="0"/>
              </a:rPr>
              <a:t>System Testing </a:t>
            </a:r>
            <a:r>
              <a:rPr lang="en-US" sz="3600" dirty="0">
                <a:latin typeface="+mj-lt"/>
                <a:cs typeface="Arial" pitchFamily="34" charset="0"/>
              </a:rPr>
              <a:t>(cont.)</a:t>
            </a:r>
            <a:endParaRPr kumimoji="0" lang="en-US" sz="36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616974" y="1675168"/>
            <a:ext cx="7620000" cy="381123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Acceptance testing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Verification of operating procedures using checklists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Done by users with developers / vendors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Simulates real world loading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Data entry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Data Retrieval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Accessing connected modules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Trying to get it to break</a:t>
            </a:r>
          </a:p>
        </p:txBody>
      </p:sp>
      <p:sp>
        <p:nvSpPr>
          <p:cNvPr id="5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914400" y="5257800"/>
            <a:ext cx="7315200" cy="757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lvl="1" algn="ctr">
              <a:lnSpc>
                <a:spcPct val="90000"/>
              </a:lnSpc>
              <a:spcBef>
                <a:spcPct val="20000"/>
              </a:spcBef>
              <a:buClr>
                <a:schemeClr val="folHlink"/>
              </a:buClr>
              <a:buSzPct val="70000"/>
              <a:buFont typeface="Wingdings" pitchFamily="2" charset="2"/>
              <a:buNone/>
            </a:pPr>
            <a:r>
              <a:rPr lang="en-US" sz="2400" i="1" dirty="0">
                <a:latin typeface="Arial" pitchFamily="34" charset="0"/>
                <a:cs typeface="Arial" pitchFamily="34" charset="0"/>
              </a:rPr>
              <a:t>Major milestone - if passed, system now “belongs” to organization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907026" y="858503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+mj-lt"/>
                <a:cs typeface="Arial" pitchFamily="34" charset="0"/>
              </a:rPr>
              <a:t>System Testing </a:t>
            </a:r>
            <a:r>
              <a:rPr lang="en-US" sz="3600" dirty="0">
                <a:latin typeface="+mj-lt"/>
                <a:cs typeface="Arial" pitchFamily="34" charset="0"/>
              </a:rPr>
              <a:t>(cont.)</a:t>
            </a:r>
            <a:endParaRPr kumimoji="0" lang="en-US" sz="360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010856"/>
            <a:ext cx="73914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What is an Implementation?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65313"/>
            <a:ext cx="7543800" cy="4495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An implementation includes more than the </a:t>
            </a:r>
            <a:r>
              <a:rPr lang="en-US" sz="2800" b="1" i="1" dirty="0">
                <a:solidFill>
                  <a:schemeClr val="tx1"/>
                </a:solidFill>
                <a:cs typeface="Arial" pitchFamily="34" charset="0"/>
              </a:rPr>
              <a:t>installation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 of a new system. 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It also includes the </a:t>
            </a:r>
            <a:r>
              <a:rPr lang="en-US" sz="2800" b="1" i="1" dirty="0">
                <a:solidFill>
                  <a:schemeClr val="tx1"/>
                </a:solidFill>
                <a:cs typeface="Arial" pitchFamily="34" charset="0"/>
              </a:rPr>
              <a:t>changes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 in workflow processes and organizational structures necessary to support the new technology and correct the business processes for which new technology is designed. 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sz="2800" i="1" dirty="0">
                <a:solidFill>
                  <a:schemeClr val="tx1"/>
                </a:solidFill>
                <a:cs typeface="Arial" pitchFamily="34" charset="0"/>
              </a:rPr>
              <a:t>(For change management, see Module 7)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4"/>
            <a:ext cx="7620000" cy="3983935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Actually ongoing - but delivered during this phase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System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Program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Educational materials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Operator guides (technical)</a:t>
            </a:r>
          </a:p>
          <a:p>
            <a:pPr lvl="2" eaLnBrk="1" hangingPunct="1"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cs typeface="Arial" pitchFamily="34" charset="0"/>
              </a:rPr>
              <a:t>Flow charts, table &amp; record layouts, operational procedures, dictionary of terms, backup and recovery procedures, etc.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User guides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914400"/>
            <a:ext cx="9144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System Documentation Development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54865"/>
            <a:ext cx="7620000" cy="4471298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600"/>
              </a:spcBef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Training begins </a:t>
            </a:r>
            <a:r>
              <a:rPr lang="en-US" sz="2800" u="sng" dirty="0">
                <a:solidFill>
                  <a:schemeClr val="tx1"/>
                </a:solidFill>
                <a:cs typeface="Calibri" panose="020F0502020204030204" pitchFamily="34" charset="0"/>
              </a:rPr>
              <a:t>BEFORE</a:t>
            </a: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 Go-Live (timing may vary, but 2-3 weeks prior to go-live)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Assessment of training needs 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Needs assessments (e.g., gap analysis; setting priorities; identification of training methods and barriers)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Training methods (e.g., CBT, e-training, paper-versions)</a:t>
            </a:r>
          </a:p>
          <a:p>
            <a:pPr eaLnBrk="1" hangingPunct="1">
              <a:spcBef>
                <a:spcPts val="600"/>
              </a:spcBef>
            </a:pPr>
            <a:r>
              <a:rPr lang="en-US" sz="2800" dirty="0">
                <a:solidFill>
                  <a:schemeClr val="tx1"/>
                </a:solidFill>
                <a:cs typeface="Calibri" panose="020F0502020204030204" pitchFamily="34" charset="0"/>
              </a:rPr>
              <a:t>Development of materials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21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66700" y="838200"/>
            <a:ext cx="86106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User Education and Training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5"/>
            <a:ext cx="7620000" cy="4395098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Scheduling / Budgets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Application of adult learning theories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Evaluation plans for training</a:t>
            </a:r>
          </a:p>
          <a:p>
            <a:pPr eaLnBrk="1" hangingPunct="1"/>
            <a:endParaRPr lang="en-US" sz="2800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22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990600" y="914400"/>
            <a:ext cx="7620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Arial" pitchFamily="34" charset="0"/>
                <a:cs typeface="Arial" pitchFamily="34" charset="0"/>
              </a:rPr>
              <a:t>User </a:t>
            </a:r>
            <a:r>
              <a:rPr lang="en-US" sz="3600" b="1" dirty="0">
                <a:latin typeface="Calibri" pitchFamily="34" charset="0"/>
                <a:cs typeface="Arial" pitchFamily="34" charset="0"/>
              </a:rPr>
              <a:t>Education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and Training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620000" cy="4114800"/>
          </a:xfrm>
        </p:spPr>
        <p:txBody>
          <a:bodyPr/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Not just the hands-on training, but influencing and preparing for change</a:t>
            </a:r>
          </a:p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General guidance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Quiet area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Good lighting and comfortable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Multiple sessions of short (1-2 hours) segments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Food helps to improve attendance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23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2539" y="783535"/>
            <a:ext cx="9144000" cy="816665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User Education and Training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5058"/>
            <a:ext cx="7543800" cy="3889941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2800" u="sng" dirty="0">
                <a:solidFill>
                  <a:schemeClr val="tx1"/>
                </a:solidFill>
                <a:cs typeface="Arial" pitchFamily="34" charset="0"/>
              </a:rPr>
              <a:t>Approaches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: 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Train-the-trainer approaches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Just-in-Time training </a:t>
            </a:r>
          </a:p>
          <a:p>
            <a:pPr eaLnBrk="1" hangingPunct="1"/>
            <a:endParaRPr lang="en-US" sz="1000" dirty="0">
              <a:solidFill>
                <a:schemeClr val="tx1"/>
              </a:solidFill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800" u="sng" dirty="0">
                <a:solidFill>
                  <a:schemeClr val="tx1"/>
                </a:solidFill>
                <a:cs typeface="Arial" pitchFamily="34" charset="0"/>
              </a:rPr>
              <a:t>Methods</a:t>
            </a: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: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 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CBT (Computer-Based Training)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E-training 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Print-Based Training</a:t>
            </a:r>
          </a:p>
          <a:p>
            <a:pPr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Audio- and/or Video-based training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24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228600" y="609600"/>
            <a:ext cx="8686800" cy="1215459"/>
          </a:xfrm>
          <a:prstGeom prst="rect">
            <a:avLst/>
          </a:prstGeom>
        </p:spPr>
        <p:txBody>
          <a:bodyPr anchor="b" anchorCtr="0">
            <a:noAutofit/>
          </a:bodyPr>
          <a:lstStyle/>
          <a:p>
            <a:pPr lvl="0" algn="ctr"/>
            <a:r>
              <a:rPr lang="en-US" sz="3600" b="1" dirty="0">
                <a:latin typeface="Calibri" pitchFamily="34" charset="0"/>
                <a:cs typeface="Arial" pitchFamily="34" charset="0"/>
              </a:rPr>
              <a:t>Training and Education: Approaches/Methods</a:t>
            </a: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785464"/>
            <a:ext cx="9144000" cy="81666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cs typeface="Arial" panose="020B0604020202020204" pitchFamily="34" charset="0"/>
              </a:rPr>
              <a:t>Go-Live (Activation) Plans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cs typeface="Arial" panose="020B0604020202020204" pitchFamily="34" charset="0"/>
              </a:rPr>
              <a:t>Now it’s time to turn-on the switch. </a:t>
            </a:r>
          </a:p>
          <a:p>
            <a:r>
              <a:rPr lang="en-US" sz="2800" dirty="0">
                <a:cs typeface="Arial" panose="020B0604020202020204" pitchFamily="34" charset="0"/>
              </a:rPr>
              <a:t>Expect the unexpected</a:t>
            </a:r>
          </a:p>
          <a:p>
            <a:pPr lvl="1"/>
            <a:r>
              <a:rPr lang="en-US" sz="2400" b="1" dirty="0">
                <a:solidFill>
                  <a:srgbClr val="FF0000"/>
                </a:solidFill>
                <a:cs typeface="Arial" panose="020B0604020202020204" pitchFamily="34" charset="0"/>
              </a:rPr>
              <a:t>Need plans to prevent issues and manage situations.</a:t>
            </a:r>
          </a:p>
          <a:p>
            <a:r>
              <a:rPr lang="en-US" sz="2800" dirty="0">
                <a:cs typeface="Arial" panose="020B0604020202020204" pitchFamily="34" charset="0"/>
              </a:rPr>
              <a:t>The implementation team must have specific plans to manage go-live activities.</a:t>
            </a:r>
          </a:p>
          <a:p>
            <a:r>
              <a:rPr lang="en-US" sz="2800" dirty="0">
                <a:cs typeface="Arial" panose="020B0604020202020204" pitchFamily="34" charset="0"/>
              </a:rPr>
              <a:t>Plans may vary depending on systems.</a:t>
            </a:r>
          </a:p>
          <a:p>
            <a:r>
              <a:rPr lang="en-US" sz="2800" dirty="0">
                <a:cs typeface="Arial" panose="020B0604020202020204" pitchFamily="34" charset="0"/>
              </a:rPr>
              <a:t>You may not want to think about this – What if the system fails? </a:t>
            </a:r>
          </a:p>
          <a:p>
            <a:pPr lvl="1"/>
            <a:r>
              <a:rPr lang="en-US" sz="2400" dirty="0">
                <a:cs typeface="Arial" panose="020B0604020202020204" pitchFamily="34" charset="0"/>
              </a:rPr>
              <a:t>Have a back-up plan (Remember, “it’s not the end of the world</a:t>
            </a:r>
            <a:r>
              <a:rPr lang="en-US" sz="2400" i="1" dirty="0">
                <a:cs typeface="Arial" panose="020B0604020202020204" pitchFamily="34" charset="0"/>
              </a:rPr>
              <a:t>……”</a:t>
            </a:r>
            <a:r>
              <a:rPr lang="en-US" sz="2400" dirty="0"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3621971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81666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cs typeface="Arial" panose="020B0604020202020204" pitchFamily="34" charset="0"/>
              </a:rPr>
              <a:t>Go-Live (Activation) Plans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31065"/>
            <a:ext cx="8229600" cy="4395098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Develop Go-Live plans  for: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Decision making (if something happens how will the team </a:t>
            </a:r>
            <a:r>
              <a:rPr lang="en-US" sz="2400" dirty="0">
                <a:cs typeface="Arial" panose="020B0604020202020204" pitchFamily="34" charset="0"/>
              </a:rPr>
              <a:t>make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decisions?)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Communication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Risk management 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List of tasks that need to occur before, on the day, and after the go-live date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Contingencies</a:t>
            </a:r>
          </a:p>
          <a:p>
            <a:pPr lvl="1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End use support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1809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808037"/>
            <a:ext cx="8229600" cy="81666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cs typeface="Arial" panose="020B0604020202020204" pitchFamily="34" charset="0"/>
              </a:rPr>
              <a:t>Go-Live (Activation) Plans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4702"/>
            <a:ext cx="8229600" cy="4425261"/>
          </a:xfrm>
        </p:spPr>
        <p:txBody>
          <a:bodyPr>
            <a:normAutofit/>
          </a:bodyPr>
          <a:lstStyle/>
          <a:p>
            <a:r>
              <a:rPr lang="en-US" sz="2800" dirty="0">
                <a:cs typeface="Arial" panose="020B0604020202020204" pitchFamily="34" charset="0"/>
              </a:rPr>
              <a:t>Examples of Go-Live plans:</a:t>
            </a:r>
          </a:p>
          <a:p>
            <a:pPr lvl="1"/>
            <a:r>
              <a:rPr lang="en-US" sz="2400" dirty="0">
                <a:cs typeface="Arial" panose="020B0604020202020204" pitchFamily="34" charset="0"/>
              </a:rPr>
              <a:t>Communication: </a:t>
            </a:r>
            <a:r>
              <a:rPr lang="en-US" sz="2400" dirty="0" err="1">
                <a:cs typeface="Arial" panose="020B0604020202020204" pitchFamily="34" charset="0"/>
              </a:rPr>
              <a:t>Ch</a:t>
            </a:r>
            <a:r>
              <a:rPr lang="en-US" sz="2400" dirty="0">
                <a:cs typeface="Arial" panose="020B0604020202020204" pitchFamily="34" charset="0"/>
              </a:rPr>
              <a:t> 6. Table 6.1 (</a:t>
            </a:r>
            <a:r>
              <a:rPr lang="en-US" sz="2400" dirty="0" err="1">
                <a:cs typeface="Arial" panose="020B0604020202020204" pitchFamily="34" charset="0"/>
              </a:rPr>
              <a:t>Sengstack</a:t>
            </a:r>
            <a:r>
              <a:rPr lang="en-US" sz="2400" dirty="0">
                <a:cs typeface="Arial" panose="020B0604020202020204" pitchFamily="34" charset="0"/>
              </a:rPr>
              <a:t> &amp; </a:t>
            </a:r>
            <a:r>
              <a:rPr lang="en-US" sz="2400" dirty="0" err="1">
                <a:cs typeface="Arial" panose="020B0604020202020204" pitchFamily="34" charset="0"/>
              </a:rPr>
              <a:t>Boicey</a:t>
            </a:r>
            <a:r>
              <a:rPr lang="en-US" sz="2400" dirty="0">
                <a:cs typeface="Arial" panose="020B0604020202020204" pitchFamily="34" charset="0"/>
              </a:rPr>
              <a:t>, 2015)</a:t>
            </a:r>
          </a:p>
          <a:p>
            <a:pPr lvl="1"/>
            <a:r>
              <a:rPr lang="en-US" sz="2400" dirty="0">
                <a:cs typeface="Arial" panose="020B0604020202020204" pitchFamily="34" charset="0"/>
              </a:rPr>
              <a:t>Operational Readiness Review Document: Table 6.4</a:t>
            </a:r>
          </a:p>
          <a:p>
            <a:pPr lvl="1"/>
            <a:r>
              <a:rPr lang="en-US" sz="2400" dirty="0">
                <a:cs typeface="Arial" panose="020B0604020202020204" pitchFamily="34" charset="0"/>
              </a:rPr>
              <a:t>Go-live checklist: Table 6.5</a:t>
            </a:r>
          </a:p>
        </p:txBody>
      </p:sp>
    </p:spTree>
    <p:extLst>
      <p:ext uri="{BB962C8B-B14F-4D97-AF65-F5344CB8AC3E}">
        <p14:creationId xmlns:p14="http://schemas.microsoft.com/office/powerpoint/2010/main" val="2338141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079500"/>
            <a:ext cx="7315200" cy="609600"/>
          </a:xfrm>
        </p:spPr>
        <p:txBody>
          <a:bodyPr>
            <a:noAutofit/>
          </a:bodyPr>
          <a:lstStyle/>
          <a:p>
            <a:pPr eaLnBrk="1" hangingPunct="1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Implementation Strategies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8001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6" descr="j0250900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781300" y="2133600"/>
            <a:ext cx="3581400" cy="3187700"/>
          </a:xfr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990600"/>
            <a:ext cx="86868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The Systems Life Cycle(SLC): Review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543801" cy="44958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Eight Phases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Planning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 Analysis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System Design/Selection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Development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Testing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Training</a:t>
            </a:r>
          </a:p>
          <a:p>
            <a:pPr lvl="1" eaLnBrk="1" hangingPunct="1"/>
            <a:r>
              <a:rPr lang="en-US" sz="2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Implementation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Evaluation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935935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cs typeface="Arial" panose="020B0604020202020204" pitchFamily="34" charset="0"/>
              </a:rPr>
              <a:t>How To Implement EHRs?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cs typeface="Arial" panose="020B0604020202020204" pitchFamily="34" charset="0"/>
              </a:rPr>
              <a:t>Assess Your Practice Readiness</a:t>
            </a:r>
          </a:p>
          <a:p>
            <a:r>
              <a:rPr lang="en-US" sz="2800" dirty="0">
                <a:cs typeface="Arial" panose="020B0604020202020204" pitchFamily="34" charset="0"/>
              </a:rPr>
              <a:t>Plan Your Approach</a:t>
            </a:r>
          </a:p>
          <a:p>
            <a:r>
              <a:rPr lang="en-US" sz="2800" dirty="0">
                <a:cs typeface="Arial" panose="020B0604020202020204" pitchFamily="34" charset="0"/>
              </a:rPr>
              <a:t>Select or Upgrade to a Certified EHR</a:t>
            </a:r>
          </a:p>
          <a:p>
            <a:r>
              <a:rPr lang="en-US" sz="2800" dirty="0">
                <a:cs typeface="Arial" panose="020B0604020202020204" pitchFamily="34" charset="0"/>
              </a:rPr>
              <a:t>Conduct Training &amp; Implement an EHR System</a:t>
            </a:r>
          </a:p>
          <a:p>
            <a:r>
              <a:rPr lang="en-US" sz="2800" dirty="0">
                <a:cs typeface="Arial" panose="020B0604020202020204" pitchFamily="34" charset="0"/>
              </a:rPr>
              <a:t>Achieve Meaningful Use</a:t>
            </a:r>
          </a:p>
          <a:p>
            <a:r>
              <a:rPr lang="en-US" sz="2800" dirty="0">
                <a:cs typeface="Arial" panose="020B0604020202020204" pitchFamily="34" charset="0"/>
              </a:rPr>
              <a:t>Continue Quality Improvement</a:t>
            </a:r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dirty="0">
                <a:cs typeface="Arial" panose="020B0604020202020204" pitchFamily="34" charset="0"/>
              </a:rPr>
              <a:t>(</a:t>
            </a:r>
            <a:r>
              <a:rPr lang="en-US" sz="2800" dirty="0">
                <a:cs typeface="Arial" panose="020B0604020202020204" pitchFamily="34" charset="0"/>
              </a:rPr>
              <a:t>https://www.healthit.gov/playbook/electronic-health-records/#Adopt-Implement-summary</a:t>
            </a:r>
            <a:r>
              <a:rPr lang="en-US" dirty="0"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141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Grp="1" noChangeArrowheads="1"/>
          </p:cNvSpPr>
          <p:nvPr>
            <p:ph type="title"/>
          </p:nvPr>
        </p:nvSpPr>
        <p:spPr>
          <a:xfrm>
            <a:off x="876300" y="990600"/>
            <a:ext cx="7391400" cy="6858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Extended Systems Life Cycle Model</a:t>
            </a:r>
          </a:p>
        </p:txBody>
      </p:sp>
      <p:pic>
        <p:nvPicPr>
          <p:cNvPr id="7171" name="Picture 9" descr="ESLC model"/>
          <p:cNvPicPr>
            <a:picLocks noGrp="1" noChangeAspect="1" noChangeArrowheads="1"/>
          </p:cNvPicPr>
          <p:nvPr>
            <p:ph idx="1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28800" y="1752600"/>
            <a:ext cx="5383086" cy="3955477"/>
          </a:xfrm>
          <a:noFill/>
        </p:spPr>
      </p:pic>
      <p:sp>
        <p:nvSpPr>
          <p:cNvPr id="5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2" name="Text Box 11"/>
          <p:cNvSpPr txBox="1">
            <a:spLocks noChangeArrowheads="1"/>
          </p:cNvSpPr>
          <p:nvPr/>
        </p:nvSpPr>
        <p:spPr bwMode="auto">
          <a:xfrm>
            <a:off x="457200" y="6172200"/>
            <a:ext cx="8229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i="1" dirty="0">
                <a:cs typeface="Arial" pitchFamily="34" charset="0"/>
              </a:rPr>
              <a:t>(Snyder-Halpern &amp; </a:t>
            </a:r>
            <a:r>
              <a:rPr lang="en-US" i="1" dirty="0" err="1">
                <a:cs typeface="Arial" pitchFamily="34" charset="0"/>
              </a:rPr>
              <a:t>Hoyman</a:t>
            </a:r>
            <a:r>
              <a:rPr lang="en-US" i="1" dirty="0">
                <a:cs typeface="Arial" pitchFamily="34" charset="0"/>
              </a:rPr>
              <a:t>, 2000 – old but depicts the concept well)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914400"/>
            <a:ext cx="7467600" cy="5334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>
                <a:cs typeface="Arial" panose="020B0604020202020204" pitchFamily="34" charset="0"/>
              </a:rPr>
              <a:t>Selected Considerations in EHR Implementation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600"/>
              </a:spcBef>
            </a:pPr>
            <a:r>
              <a:rPr lang="en-US" sz="4000" dirty="0">
                <a:cs typeface="Arial" panose="020B0604020202020204" pitchFamily="34" charset="0"/>
              </a:rPr>
              <a:t>Meaningful use : Make sure that the system meets the requirements. </a:t>
            </a:r>
          </a:p>
          <a:p>
            <a:pPr>
              <a:spcBef>
                <a:spcPts val="600"/>
              </a:spcBef>
            </a:pPr>
            <a:r>
              <a:rPr lang="en-US" sz="4000" dirty="0">
                <a:cs typeface="Arial" panose="020B0604020202020204" pitchFamily="34" charset="0"/>
              </a:rPr>
              <a:t>Electronic health information exchange (HIE) </a:t>
            </a:r>
          </a:p>
          <a:p>
            <a:pPr lvl="1">
              <a:spcBef>
                <a:spcPts val="600"/>
              </a:spcBef>
            </a:pPr>
            <a:r>
              <a:rPr lang="en-US" sz="3400" dirty="0">
                <a:cs typeface="Arial" panose="020B0604020202020204" pitchFamily="34" charset="0"/>
              </a:rPr>
              <a:t>Allows clinicians and patients to appropriately access and share information securely 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300" dirty="0">
                <a:cs typeface="Arial" panose="020B0604020202020204" pitchFamily="34" charset="0"/>
              </a:rPr>
              <a:t> (</a:t>
            </a:r>
            <a:r>
              <a:rPr lang="en-US" sz="2300" dirty="0">
                <a:cs typeface="Arial" panose="020B0604020202020204" pitchFamily="34" charset="0"/>
                <a:hlinkClick r:id="rId3"/>
              </a:rPr>
              <a:t>http://www.healthit.gov/providers-professionals/health-information-exchange/what-hie</a:t>
            </a:r>
            <a:r>
              <a:rPr lang="en-US" sz="2300" dirty="0"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cs typeface="Arial" panose="020B0604020202020204" pitchFamily="34" charset="0"/>
              </a:rPr>
              <a:t>Consumer engagement MU Stage 2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-"/>
            </a:pPr>
            <a:r>
              <a:rPr lang="en-US" sz="3400" dirty="0">
                <a:cs typeface="Arial" panose="020B0604020202020204" pitchFamily="34" charset="0"/>
              </a:rPr>
              <a:t>Requires eligible providers to give patients access to view EMR and use </a:t>
            </a:r>
            <a:r>
              <a:rPr lang="en-US" sz="3400" dirty="0" err="1">
                <a:cs typeface="Arial" panose="020B0604020202020204" pitchFamily="34" charset="0"/>
              </a:rPr>
              <a:t>eMessaging</a:t>
            </a:r>
            <a:r>
              <a:rPr lang="en-US" sz="3400" dirty="0">
                <a:cs typeface="Arial" panose="020B0604020202020204" pitchFamily="34" charset="0"/>
              </a:rPr>
              <a:t> </a:t>
            </a:r>
          </a:p>
          <a:p>
            <a:pPr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4000" dirty="0">
                <a:cs typeface="Arial" panose="020B0604020202020204" pitchFamily="34" charset="0"/>
              </a:rPr>
              <a:t>Cost savings</a:t>
            </a:r>
          </a:p>
          <a:p>
            <a:pPr lvl="1">
              <a:spcBef>
                <a:spcPts val="600"/>
              </a:spcBef>
              <a:buFont typeface="Arial" panose="020B0604020202020204" pitchFamily="34" charset="0"/>
              <a:buChar char="-"/>
            </a:pPr>
            <a:r>
              <a:rPr lang="en-US" sz="3400" dirty="0">
                <a:cs typeface="Arial" panose="020B0604020202020204" pitchFamily="34" charset="0"/>
              </a:rPr>
              <a:t>EHRs save money, paper and time. Assess if you need an EHR that will print </a:t>
            </a:r>
            <a:r>
              <a:rPr lang="en-US" sz="3400" dirty="0" err="1">
                <a:cs typeface="Arial" panose="020B0604020202020204" pitchFamily="34" charset="0"/>
              </a:rPr>
              <a:t>Rxs</a:t>
            </a:r>
            <a:r>
              <a:rPr lang="en-US" sz="3400" dirty="0">
                <a:cs typeface="Arial" panose="020B0604020202020204" pitchFamily="34" charset="0"/>
              </a:rPr>
              <a:t>, receive lab reports, link to insurance company formularies and/or public databases.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en-US" sz="2300" i="1" dirty="0">
                <a:solidFill>
                  <a:schemeClr val="tx1"/>
                </a:solidFill>
                <a:cs typeface="Arial" panose="020B0604020202020204" pitchFamily="34" charset="0"/>
              </a:rPr>
              <a:t>(</a:t>
            </a:r>
            <a:r>
              <a:rPr lang="en-US" sz="2300" dirty="0">
                <a:cs typeface="Arial" panose="020B06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https://www.healthit.gov/topic/health-it-and-health-information-exchange-basics/medical-practice-efficiencies-cost-savings</a:t>
            </a:r>
            <a:r>
              <a:rPr lang="en-US" sz="2300" dirty="0">
                <a:solidFill>
                  <a:schemeClr val="tx1"/>
                </a:solidFill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621575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914400"/>
            <a:ext cx="8915400" cy="81666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Project Teams for Implementation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731065"/>
            <a:ext cx="7620000" cy="4395098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Combines users, IT, and vendor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Users provide functional specifications and support implementation</a:t>
            </a:r>
          </a:p>
          <a:p>
            <a:pPr lvl="2" eaLnBrk="1" hangingPunct="1"/>
            <a:r>
              <a:rPr lang="en-US" sz="2200" dirty="0">
                <a:solidFill>
                  <a:schemeClr val="tx1"/>
                </a:solidFill>
                <a:cs typeface="Arial" pitchFamily="34" charset="0"/>
              </a:rPr>
              <a:t>Often PMs are from user community (if skilled)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IT handles technical implementation, wiring, protocols, hardware</a:t>
            </a:r>
          </a:p>
          <a:p>
            <a:pPr lvl="1" eaLnBrk="1" hangingPunct="1"/>
            <a:r>
              <a:rPr lang="en-US" sz="2400" dirty="0">
                <a:solidFill>
                  <a:schemeClr val="tx1"/>
                </a:solidFill>
                <a:cs typeface="Arial" pitchFamily="34" charset="0"/>
              </a:rPr>
              <a:t>Vendors</a:t>
            </a:r>
          </a:p>
          <a:p>
            <a:pPr lvl="2" eaLnBrk="1" hangingPunct="1"/>
            <a:r>
              <a:rPr lang="en-US" sz="2200" dirty="0">
                <a:solidFill>
                  <a:schemeClr val="tx1"/>
                </a:solidFill>
                <a:cs typeface="Arial" pitchFamily="34" charset="0"/>
              </a:rPr>
              <a:t>Joint project – Collaborators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-27008" y="787078"/>
            <a:ext cx="9144000" cy="8382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solidFill>
                  <a:schemeClr val="tx1"/>
                </a:solidFill>
                <a:cs typeface="Arial" pitchFamily="34" charset="0"/>
              </a:rPr>
              <a:t>Project Teams for Implementation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620000" cy="4724400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Executive Steering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Initiates the vision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CEO, CFO, CIO, Medical Director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Project Steering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Develops RFP, evaluates responses, submits finalists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Project Manager, physician champions, nurse champions, IS members, interface coder, consultant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solidFill>
                  <a:schemeClr val="tx1"/>
                </a:solidFill>
                <a:cs typeface="Arial" pitchFamily="34" charset="0"/>
              </a:rPr>
              <a:t>Project Work Team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Brings the technology to the users</a:t>
            </a:r>
          </a:p>
          <a:p>
            <a:pPr lvl="2" eaLnBrk="1" hangingPunct="1">
              <a:lnSpc>
                <a:spcPct val="80000"/>
              </a:lnSpc>
              <a:buFont typeface="Arial" panose="020B0604020202020204" pitchFamily="34" charset="0"/>
              <a:buChar char="-"/>
            </a:pP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Vendor, implementation team, trainers, Super users </a:t>
            </a:r>
          </a:p>
        </p:txBody>
      </p:sp>
      <p:sp>
        <p:nvSpPr>
          <p:cNvPr id="4" name="Rectangle 1129"/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763000" y="6361113"/>
            <a:ext cx="381000" cy="268287"/>
          </a:xfrm>
          <a:prstGeom prst="rect">
            <a:avLst/>
          </a:prstGeom>
          <a:noFill/>
        </p:spPr>
        <p:txBody>
          <a:bodyPr/>
          <a:lstStyle/>
          <a:p>
            <a:fld id="{3B9187AC-D90F-4249-9BF0-A150EC0FA289}" type="slidenum">
              <a:rPr lang="en-US" sz="1400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0B57212-D278-4F09-9602-9B26806117B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Theme8</Template>
  <TotalTime>0</TotalTime>
  <Words>1302</Words>
  <Application>Microsoft Office PowerPoint</Application>
  <PresentationFormat>On-screen Show (4:3)</PresentationFormat>
  <Paragraphs>231</Paragraphs>
  <Slides>27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Wingdings</vt:lpstr>
      <vt:lpstr>Theme8</vt:lpstr>
      <vt:lpstr>NURS 737: Nursing Informatics Concepts and Practice in System Adoption  Module 6, Topic 1 </vt:lpstr>
      <vt:lpstr>What is an Implementation?</vt:lpstr>
      <vt:lpstr>Implementation Strategies</vt:lpstr>
      <vt:lpstr>The Systems Life Cycle(SLC): Review </vt:lpstr>
      <vt:lpstr>How To Implement EHRs? </vt:lpstr>
      <vt:lpstr>Extended Systems Life Cycle Model</vt:lpstr>
      <vt:lpstr>Selected Considerations in EHR Implementation </vt:lpstr>
      <vt:lpstr>Project Teams for Implementation</vt:lpstr>
      <vt:lpstr>Project Teams for Implementation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Go-Live (Activation) Plans</vt:lpstr>
      <vt:lpstr>Go-Live (Activation) Plans</vt:lpstr>
      <vt:lpstr>Go-Live (Activation) Plans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NURS 737: Nursing Informatics Concepts and Practice in System Adoption  Module 6, Topic 1 </dc:title>
  <dc:creator/>
  <cp:lastModifiedBy/>
  <cp:revision>2</cp:revision>
  <dcterms:created xsi:type="dcterms:W3CDTF">2012-08-15T14:49:30Z</dcterms:created>
  <dcterms:modified xsi:type="dcterms:W3CDTF">2025-07-15T13:58:34Z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