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 id="2147483674" r:id="rId5"/>
    <p:sldMasterId id="2147483676" r:id="rId6"/>
  </p:sldMasterIdLst>
  <p:notesMasterIdLst>
    <p:notesMasterId r:id="rId25"/>
  </p:notesMasterIdLst>
  <p:sldIdLst>
    <p:sldId id="269" r:id="rId7"/>
    <p:sldId id="270" r:id="rId8"/>
    <p:sldId id="271" r:id="rId9"/>
    <p:sldId id="272" r:id="rId10"/>
    <p:sldId id="296" r:id="rId11"/>
    <p:sldId id="273" r:id="rId12"/>
    <p:sldId id="284" r:id="rId13"/>
    <p:sldId id="285" r:id="rId14"/>
    <p:sldId id="279" r:id="rId15"/>
    <p:sldId id="286" r:id="rId16"/>
    <p:sldId id="294" r:id="rId17"/>
    <p:sldId id="281" r:id="rId18"/>
    <p:sldId id="282" r:id="rId19"/>
    <p:sldId id="288" r:id="rId20"/>
    <p:sldId id="289" r:id="rId21"/>
    <p:sldId id="298" r:id="rId22"/>
    <p:sldId id="291" r:id="rId23"/>
    <p:sldId id="29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sher, Cheryl" initials="FC" lastIdx="3" clrIdx="0">
    <p:extLst>
      <p:ext uri="{19B8F6BF-5375-455C-9EA6-DF929625EA0E}">
        <p15:presenceInfo xmlns:p15="http://schemas.microsoft.com/office/powerpoint/2012/main" userId="S-1-5-21-57468623-3645874306-2879012173-1176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8E8188-3643-BC3D-8858-724F2D598272}" v="84" dt="2020-06-24T14:41:28.221"/>
    <p1510:client id="{DE057442-4B11-8A20-6CF8-8876B90A459B}" v="372" dt="2020-06-24T13:01:44.7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79021" autoAdjust="0"/>
  </p:normalViewPr>
  <p:slideViewPr>
    <p:cSldViewPr>
      <p:cViewPr varScale="1">
        <p:scale>
          <a:sx n="86" d="100"/>
          <a:sy n="86" d="100"/>
        </p:scale>
        <p:origin x="123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4CC63-BB92-4D14-86D8-8EB0869CFDC9}" type="datetimeFigureOut">
              <a:rPr lang="en-US" smtClean="0"/>
              <a:pPr/>
              <a:t>7/15/2025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4DF169-4C40-4DBA-899F-37A0542CE6F0}" type="slidenum">
              <a:rPr lang="en-US" smtClean="0"/>
              <a:pPr/>
              <a:t>‹#›</a:t>
            </a:fld>
            <a:endParaRPr lang="en-US"/>
          </a:p>
        </p:txBody>
      </p:sp>
    </p:spTree>
    <p:extLst>
      <p:ext uri="{BB962C8B-B14F-4D97-AF65-F5344CB8AC3E}">
        <p14:creationId xmlns:p14="http://schemas.microsoft.com/office/powerpoint/2010/main" val="3646148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629A7CA2-18F9-4A3E-97ED-10A8D260AB6F}" type="slidenum">
              <a:rPr lang="en-US" smtClean="0"/>
              <a:pPr/>
              <a:t>1</a:t>
            </a:fld>
            <a:endParaRPr lang="en-US"/>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4DF169-4C40-4DBA-899F-37A0542CE6F0}" type="slidenum">
              <a:rPr lang="en-US" smtClean="0"/>
              <a:pPr/>
              <a:t>18</a:t>
            </a:fld>
            <a:endParaRPr lang="en-US"/>
          </a:p>
        </p:txBody>
      </p:sp>
    </p:spTree>
    <p:extLst>
      <p:ext uri="{BB962C8B-B14F-4D97-AF65-F5344CB8AC3E}">
        <p14:creationId xmlns:p14="http://schemas.microsoft.com/office/powerpoint/2010/main" val="1402329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DC6BA8B0-339D-4717-BBF3-D774319DEC15}" type="slidenum">
              <a:rPr lang="en-US" smtClean="0"/>
              <a:pPr/>
              <a:t>2</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1EA95D23-0918-4436-AA9C-143017CC2A4C}" type="slidenum">
              <a:rPr lang="en-US" smtClean="0"/>
              <a:pPr/>
              <a:t>3</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C86498A4-6D4A-4E7E-ABDF-761148FCBAFB}" type="slidenum">
              <a:rPr lang="en-US" smtClean="0"/>
              <a:pPr/>
              <a:t>6</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80C0FA83-5D2C-4429-A269-E07C0AD6EFDB}" type="slidenum">
              <a:rPr lang="en-US" smtClean="0">
                <a:solidFill>
                  <a:prstClr val="black"/>
                </a:solidFill>
              </a:rPr>
              <a:pPr/>
              <a:t>7</a:t>
            </a:fld>
            <a:endParaRPr lang="en-US">
              <a:solidFill>
                <a:prstClr val="black"/>
              </a:solidFill>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sz="2200" dirty="0">
              <a:solidFill>
                <a:srgbClr val="7030A0"/>
              </a:solidFill>
              <a:latin typeface="Arial" pitchFamily="34" charset="0"/>
              <a:cs typeface="Arial" pitchFamily="34" charset="0"/>
            </a:endParaRPr>
          </a:p>
          <a:p>
            <a:pPr eaLnBrk="1" hangingPunct="1"/>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89DDEDD2-A515-4765-A8FD-F90E762518EF}" type="slidenum">
              <a:rPr lang="en-US" smtClean="0">
                <a:solidFill>
                  <a:prstClr val="black"/>
                </a:solidFill>
              </a:rPr>
              <a:pPr/>
              <a:t>8</a:t>
            </a:fld>
            <a:endParaRPr lang="en-US">
              <a:solidFill>
                <a:prstClr val="black"/>
              </a:solidFill>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2A569F9-3493-475D-BAF2-15D4450F2171}" type="slidenum">
              <a:rPr lang="en-US" smtClean="0"/>
              <a:pPr/>
              <a:t>9</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F785CB71-7CB0-4ACB-B19E-F66ED8870690}" type="slidenum">
              <a:rPr lang="en-US" smtClean="0"/>
              <a:pPr/>
              <a:t>10</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r>
              <a:rPr lang="en-US" dirty="0"/>
              <a:t>https://amia.org/communities/working-groups</a:t>
            </a:r>
          </a:p>
        </p:txBody>
      </p:sp>
      <p:sp>
        <p:nvSpPr>
          <p:cNvPr id="29700" name="Slide Number Placeholder 3"/>
          <p:cNvSpPr>
            <a:spLocks noGrp="1"/>
          </p:cNvSpPr>
          <p:nvPr>
            <p:ph type="sldNum" sz="quarter" idx="5"/>
          </p:nvPr>
        </p:nvSpPr>
        <p:spPr>
          <a:noFill/>
        </p:spPr>
        <p:txBody>
          <a:bodyPr/>
          <a:lstStyle/>
          <a:p>
            <a:fld id="{B80C4FF2-51B7-4195-89C7-B9C03F938682}"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47C9B81F-C347-4BEF-BFDF-29C42F48304A}" type="datetimeFigureOut">
              <a:rPr lang="en-US" smtClean="0"/>
              <a:pPr/>
              <a:t>7/15/2025</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7/15/2025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7/15/2025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7/15/2025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pPr/>
              <a:t>7/15/2025</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47C9B81F-C347-4BEF-BFDF-29C42F48304A}" type="datetimeFigureOut">
              <a:rPr lang="en-US" smtClean="0"/>
              <a:pPr/>
              <a:t>7/15/2025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7/15/2025</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7/15/2025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7/15/2025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7/15/2025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7/15/2025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extLst>
              <a:ext uri="{28A0092B-C50C-407E-A947-70E740481C1C}">
                <a14:useLocalDpi xmlns:a14="http://schemas.microsoft.com/office/drawing/2010/main" val="0"/>
              </a:ext>
            </a:extLst>
          </a:blip>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7/15/2025</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ransition>
    <p:fad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hyperlink" Target="https://www.aacnnursing.org/AACN-Essentials" TargetMode="Externa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hyperlink" Target="https://www.amia.org/programs/working-groups/nursing-informatics"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hyperlink" Target="https://www.ania.or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hyperlink" Target="https://www.nursingworld.org/our-certifications/informatics-nurse/" TargetMode="Externa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noFill/>
        </p:spPr>
        <p:txBody>
          <a:bodyPr lIns="92075" tIns="46038" rIns="92075" bIns="46038" anchor="b">
            <a:normAutofit fontScale="90000"/>
          </a:bodyPr>
          <a:lstStyle/>
          <a:p>
            <a:pPr eaLnBrk="1" hangingPunct="1"/>
            <a:br>
              <a:rPr lang="en-US" sz="3200" dirty="0">
                <a:latin typeface="Arial" pitchFamily="34" charset="0"/>
                <a:cs typeface="Arial" pitchFamily="34" charset="0"/>
              </a:rPr>
            </a:br>
            <a:br>
              <a:rPr lang="en-US" sz="3200" dirty="0">
                <a:latin typeface="Arial" pitchFamily="34" charset="0"/>
                <a:cs typeface="Arial" pitchFamily="34" charset="0"/>
              </a:rPr>
            </a:br>
            <a:endParaRPr lang="en-US" sz="3200" dirty="0">
              <a:latin typeface="Arial" pitchFamily="34" charset="0"/>
              <a:cs typeface="Arial" pitchFamily="34" charset="0"/>
            </a:endParaRPr>
          </a:p>
        </p:txBody>
      </p:sp>
      <p:sp>
        <p:nvSpPr>
          <p:cNvPr id="3074" name="Slide Number Placeholder 4"/>
          <p:cNvSpPr>
            <a:spLocks noGrp="1"/>
          </p:cNvSpPr>
          <p:nvPr>
            <p:ph type="sldNum" sz="quarter" idx="12"/>
          </p:nvPr>
        </p:nvSpPr>
        <p:spPr>
          <a:xfrm>
            <a:off x="8153400" y="6172200"/>
            <a:ext cx="304800" cy="457200"/>
          </a:xfrm>
          <a:prstGeom prst="rect">
            <a:avLst/>
          </a:prstGeom>
          <a:noFill/>
        </p:spPr>
        <p:txBody>
          <a:bodyPr/>
          <a:lstStyle/>
          <a:p>
            <a:fld id="{1FABD0F2-65B9-4302-9358-5FF57C29CB04}" type="slidenum">
              <a:rPr lang="en-US" smtClean="0"/>
              <a:pPr/>
              <a:t>1</a:t>
            </a:fld>
            <a:endParaRPr lang="en-US" dirty="0"/>
          </a:p>
        </p:txBody>
      </p:sp>
      <p:sp>
        <p:nvSpPr>
          <p:cNvPr id="3076" name="Rectangle 3"/>
          <p:cNvSpPr>
            <a:spLocks noGrp="1" noChangeArrowheads="1"/>
          </p:cNvSpPr>
          <p:nvPr>
            <p:ph type="subTitle" idx="4294967295"/>
          </p:nvPr>
        </p:nvSpPr>
        <p:spPr>
          <a:xfrm>
            <a:off x="1219200" y="3128580"/>
            <a:ext cx="6781800" cy="881063"/>
          </a:xfrm>
          <a:noFill/>
        </p:spPr>
        <p:txBody>
          <a:bodyPr lIns="92075" tIns="46038" rIns="92075" bIns="46038">
            <a:noAutofit/>
          </a:bodyPr>
          <a:lstStyle/>
          <a:p>
            <a:pPr marL="0" indent="0" algn="ctr" eaLnBrk="1" hangingPunct="1">
              <a:lnSpc>
                <a:spcPct val="80000"/>
              </a:lnSpc>
              <a:buFontTx/>
              <a:buNone/>
            </a:pPr>
            <a:r>
              <a:rPr lang="en-US" sz="4800" b="1" dirty="0">
                <a:solidFill>
                  <a:srgbClr val="000000"/>
                </a:solidFill>
                <a:latin typeface="+mj-lt"/>
                <a:cs typeface="Arial" pitchFamily="34" charset="0"/>
              </a:rPr>
              <a:t>Scope of Nursing Informatics Practice</a:t>
            </a:r>
          </a:p>
          <a:p>
            <a:pPr marL="0" indent="0" algn="ctr" eaLnBrk="1" hangingPunct="1">
              <a:lnSpc>
                <a:spcPct val="80000"/>
              </a:lnSpc>
              <a:buFontTx/>
              <a:buNone/>
            </a:pPr>
            <a:endParaRPr lang="en-US" sz="2400" b="1" i="1" dirty="0">
              <a:solidFill>
                <a:srgbClr val="000000"/>
              </a:solidFill>
              <a:latin typeface="Arial" pitchFamily="34" charset="0"/>
              <a:cs typeface="Arial" pitchFamily="34" charset="0"/>
            </a:endParaRPr>
          </a:p>
        </p:txBody>
      </p:sp>
      <p:sp>
        <p:nvSpPr>
          <p:cNvPr id="3077" name="Text Box 4"/>
          <p:cNvSpPr txBox="1">
            <a:spLocks noChangeArrowheads="1"/>
          </p:cNvSpPr>
          <p:nvPr/>
        </p:nvSpPr>
        <p:spPr bwMode="auto">
          <a:xfrm>
            <a:off x="1219200" y="6019800"/>
            <a:ext cx="6781800" cy="336550"/>
          </a:xfrm>
          <a:prstGeom prst="rect">
            <a:avLst/>
          </a:prstGeom>
          <a:noFill/>
          <a:ln w="9525">
            <a:noFill/>
            <a:miter lim="800000"/>
            <a:headEnd/>
            <a:tailEnd/>
          </a:ln>
        </p:spPr>
        <p:txBody>
          <a:bodyPr>
            <a:spAutoFit/>
          </a:bodyPr>
          <a:lstStyle/>
          <a:p>
            <a:pPr algn="ctr" eaLnBrk="0" hangingPunct="0"/>
            <a:r>
              <a:rPr lang="en-US" sz="1600" b="1" dirty="0">
                <a:latin typeface="+mj-lt"/>
              </a:rPr>
              <a:t>This document is intended solely for the use of N737. Not for distribution</a:t>
            </a:r>
          </a:p>
        </p:txBody>
      </p:sp>
      <p:sp>
        <p:nvSpPr>
          <p:cNvPr id="3078" name="Text Box 5"/>
          <p:cNvSpPr txBox="1">
            <a:spLocks noChangeArrowheads="1"/>
          </p:cNvSpPr>
          <p:nvPr/>
        </p:nvSpPr>
        <p:spPr bwMode="auto">
          <a:xfrm>
            <a:off x="838200" y="762000"/>
            <a:ext cx="7543800" cy="2462213"/>
          </a:xfrm>
          <a:prstGeom prst="rect">
            <a:avLst/>
          </a:prstGeom>
          <a:noFill/>
          <a:ln w="9525">
            <a:noFill/>
            <a:miter lim="800000"/>
            <a:headEnd/>
            <a:tailEnd/>
          </a:ln>
        </p:spPr>
        <p:txBody>
          <a:bodyPr wrap="square">
            <a:spAutoFit/>
          </a:bodyPr>
          <a:lstStyle/>
          <a:p>
            <a:pPr algn="ctr">
              <a:spcBef>
                <a:spcPct val="50000"/>
              </a:spcBef>
            </a:pPr>
            <a:r>
              <a:rPr lang="en-US" sz="2400" b="1" dirty="0">
                <a:latin typeface="+mj-lt"/>
              </a:rPr>
              <a:t>NURS 737: </a:t>
            </a:r>
            <a:r>
              <a:rPr lang="en-US" altLang="en-US" sz="2400" b="1" dirty="0">
                <a:latin typeface="+mj-lt"/>
              </a:rPr>
              <a:t>Nursing Informatics Concepts and Practice in System Adoption</a:t>
            </a:r>
          </a:p>
          <a:p>
            <a:pPr algn="ctr">
              <a:spcBef>
                <a:spcPct val="50000"/>
              </a:spcBef>
            </a:pPr>
            <a:r>
              <a:rPr lang="en-US" altLang="en-US" sz="2400" b="1" dirty="0">
                <a:latin typeface="+mj-lt"/>
              </a:rPr>
              <a:t>Module 1, Topic 2</a:t>
            </a:r>
          </a:p>
          <a:p>
            <a:pPr algn="ctr">
              <a:spcBef>
                <a:spcPct val="50000"/>
              </a:spcBef>
            </a:pPr>
            <a:br>
              <a:rPr lang="en-US" sz="2800" dirty="0">
                <a:solidFill>
                  <a:schemeClr val="tx2"/>
                </a:solidFill>
                <a:latin typeface="Arial" charset="0"/>
              </a:rPr>
            </a:br>
            <a:endParaRPr lang="en-US" sz="2800" dirty="0">
              <a:solidFill>
                <a:schemeClr val="tx2"/>
              </a:solidFill>
              <a:latin typeface="Arial" charset="0"/>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57200" y="457200"/>
            <a:ext cx="8382000" cy="838200"/>
          </a:xfrm>
        </p:spPr>
        <p:txBody>
          <a:bodyPr anchor="ctr">
            <a:noAutofit/>
          </a:bodyPr>
          <a:lstStyle/>
          <a:p>
            <a:pPr algn="ctr" eaLnBrk="1" hangingPunct="1"/>
            <a:r>
              <a:rPr lang="en-US" sz="3200" b="1" dirty="0">
                <a:solidFill>
                  <a:schemeClr val="tx1"/>
                </a:solidFill>
                <a:effectLst/>
                <a:latin typeface="Arial" panose="020B0604020202020204" pitchFamily="34" charset="0"/>
                <a:cs typeface="Arial" panose="020B0604020202020204" pitchFamily="34" charset="0"/>
              </a:rPr>
              <a:t>Functional Areas for Nursing Informatics</a:t>
            </a:r>
          </a:p>
        </p:txBody>
      </p:sp>
      <p:sp>
        <p:nvSpPr>
          <p:cNvPr id="6148" name="Rectangle 3"/>
          <p:cNvSpPr>
            <a:spLocks noGrp="1" noChangeArrowheads="1"/>
          </p:cNvSpPr>
          <p:nvPr>
            <p:ph idx="1"/>
          </p:nvPr>
        </p:nvSpPr>
        <p:spPr>
          <a:xfrm>
            <a:off x="609600" y="1219200"/>
            <a:ext cx="8153400" cy="4800600"/>
          </a:xfrm>
        </p:spPr>
        <p:txBody>
          <a:bodyPr>
            <a:noAutofit/>
          </a:bodyPr>
          <a:lstStyle/>
          <a:p>
            <a:pPr marL="0" indent="0">
              <a:buNone/>
            </a:pPr>
            <a:r>
              <a:rPr lang="en-US" sz="2000" dirty="0">
                <a:solidFill>
                  <a:srgbClr val="0000FF"/>
                </a:solidFill>
                <a:latin typeface="Arial" panose="020B0604020202020204" pitchFamily="34" charset="0"/>
                <a:cs typeface="Arial" panose="020B0604020202020204" pitchFamily="34" charset="0"/>
              </a:rPr>
              <a:t>ANA Scope and Standards of Practice (2015)</a:t>
            </a:r>
          </a:p>
          <a:p>
            <a:r>
              <a:rPr lang="en-US" sz="2000" dirty="0">
                <a:latin typeface="Arial" panose="020B0604020202020204" pitchFamily="34" charset="0"/>
                <a:cs typeface="Arial" panose="020B0604020202020204" pitchFamily="34" charset="0"/>
              </a:rPr>
              <a:t>Administration, leadership, and management</a:t>
            </a:r>
          </a:p>
          <a:p>
            <a:r>
              <a:rPr lang="en-US" sz="2000" dirty="0">
                <a:latin typeface="Arial" panose="020B0604020202020204" pitchFamily="34" charset="0"/>
                <a:cs typeface="Arial" panose="020B0604020202020204" pitchFamily="34" charset="0"/>
              </a:rPr>
              <a:t>Systems analysis and design</a:t>
            </a:r>
          </a:p>
          <a:p>
            <a:r>
              <a:rPr lang="en-US" sz="2000" dirty="0">
                <a:latin typeface="Arial" panose="020B0604020202020204" pitchFamily="34" charset="0"/>
                <a:cs typeface="Arial" panose="020B0604020202020204" pitchFamily="34" charset="0"/>
              </a:rPr>
              <a:t>Compliance and integrity</a:t>
            </a:r>
          </a:p>
          <a:p>
            <a:r>
              <a:rPr lang="en-US" sz="2000" dirty="0">
                <a:latin typeface="Arial" panose="020B0604020202020204" pitchFamily="34" charset="0"/>
                <a:cs typeface="Arial" panose="020B0604020202020204" pitchFamily="34" charset="0"/>
              </a:rPr>
              <a:t>Consultation</a:t>
            </a:r>
          </a:p>
          <a:p>
            <a:r>
              <a:rPr lang="en-US" sz="2000" dirty="0">
                <a:latin typeface="Arial" panose="020B0604020202020204" pitchFamily="34" charset="0"/>
                <a:cs typeface="Arial" panose="020B0604020202020204" pitchFamily="34" charset="0"/>
              </a:rPr>
              <a:t>Coordination, facilitation and integration</a:t>
            </a:r>
          </a:p>
          <a:p>
            <a:r>
              <a:rPr lang="en-US" sz="2000" dirty="0">
                <a:latin typeface="Arial" panose="020B0604020202020204" pitchFamily="34" charset="0"/>
                <a:cs typeface="Arial" panose="020B0604020202020204" pitchFamily="34" charset="0"/>
              </a:rPr>
              <a:t>Development of systems, products and resources</a:t>
            </a:r>
          </a:p>
          <a:p>
            <a:r>
              <a:rPr lang="en-US" sz="2000" dirty="0">
                <a:latin typeface="Arial" panose="020B0604020202020204" pitchFamily="34" charset="0"/>
                <a:cs typeface="Arial" panose="020B0604020202020204" pitchFamily="34" charset="0"/>
              </a:rPr>
              <a:t>Educational and professional development</a:t>
            </a:r>
          </a:p>
          <a:p>
            <a:r>
              <a:rPr lang="en-US" sz="2000" dirty="0">
                <a:latin typeface="Arial" panose="020B0604020202020204" pitchFamily="34" charset="0"/>
                <a:cs typeface="Arial" panose="020B0604020202020204" pitchFamily="34" charset="0"/>
              </a:rPr>
              <a:t>Genetics and genomics</a:t>
            </a:r>
          </a:p>
          <a:p>
            <a:r>
              <a:rPr lang="en-US" sz="2000" dirty="0">
                <a:latin typeface="Arial" panose="020B0604020202020204" pitchFamily="34" charset="0"/>
                <a:cs typeface="Arial" panose="020B0604020202020204" pitchFamily="34" charset="0"/>
              </a:rPr>
              <a:t>Information management/operational architecture</a:t>
            </a:r>
          </a:p>
          <a:p>
            <a:r>
              <a:rPr lang="en-US" sz="2000" dirty="0">
                <a:latin typeface="Arial" panose="020B0604020202020204" pitchFamily="34" charset="0"/>
                <a:cs typeface="Arial" panose="020B0604020202020204" pitchFamily="34" charset="0"/>
              </a:rPr>
              <a:t>Policy development and advocacy</a:t>
            </a:r>
          </a:p>
          <a:p>
            <a:r>
              <a:rPr lang="en-US" sz="2000" dirty="0">
                <a:latin typeface="Arial" panose="020B0604020202020204" pitchFamily="34" charset="0"/>
                <a:cs typeface="Arial" panose="020B0604020202020204" pitchFamily="34" charset="0"/>
              </a:rPr>
              <a:t>Quality and performance improvement</a:t>
            </a:r>
          </a:p>
          <a:p>
            <a:r>
              <a:rPr lang="en-US" sz="2000" dirty="0">
                <a:latin typeface="Arial" panose="020B0604020202020204" pitchFamily="34" charset="0"/>
                <a:cs typeface="Arial" panose="020B0604020202020204" pitchFamily="34" charset="0"/>
              </a:rPr>
              <a:t>Research and evaluation</a:t>
            </a:r>
          </a:p>
          <a:p>
            <a:r>
              <a:rPr lang="en-US" sz="2000" dirty="0">
                <a:latin typeface="Arial" panose="020B0604020202020204" pitchFamily="34" charset="0"/>
                <a:cs typeface="Arial" panose="020B0604020202020204" pitchFamily="34" charset="0"/>
              </a:rPr>
              <a:t>Safety, security, and environment</a:t>
            </a:r>
          </a:p>
          <a:p>
            <a:r>
              <a:rPr lang="en-US" sz="2000" dirty="0">
                <a:latin typeface="Arial" panose="020B0604020202020204" pitchFamily="34" charset="0"/>
                <a:cs typeface="Arial" panose="020B0604020202020204" pitchFamily="34" charset="0"/>
              </a:rPr>
              <a:t>Integrated Functional Areas: </a:t>
            </a:r>
            <a:r>
              <a:rPr lang="en-US" sz="2000" dirty="0" err="1">
                <a:latin typeface="Arial" panose="020B0604020202020204" pitchFamily="34" charset="0"/>
                <a:cs typeface="Arial" panose="020B0604020202020204" pitchFamily="34" charset="0"/>
              </a:rPr>
              <a:t>Telehealth</a:t>
            </a:r>
            <a:r>
              <a:rPr lang="en-US" sz="2000" dirty="0">
                <a:latin typeface="Arial" panose="020B0604020202020204" pitchFamily="34" charset="0"/>
                <a:cs typeface="Arial" panose="020B0604020202020204" pitchFamily="34" charset="0"/>
              </a:rPr>
              <a:t> and Informatics </a:t>
            </a:r>
          </a:p>
          <a:p>
            <a:endParaRPr lang="en-US" sz="2000" dirty="0">
              <a:latin typeface="Arial" panose="020B0604020202020204" pitchFamily="34" charset="0"/>
              <a:cs typeface="Arial" panose="020B0604020202020204" pitchFamily="34" charset="0"/>
            </a:endParaRPr>
          </a:p>
        </p:txBody>
      </p:sp>
      <p:sp>
        <p:nvSpPr>
          <p:cNvPr id="5" name="Slide Number Placeholder 4"/>
          <p:cNvSpPr txBox="1">
            <a:spLocks/>
          </p:cNvSpPr>
          <p:nvPr/>
        </p:nvSpPr>
        <p:spPr>
          <a:xfrm>
            <a:off x="8382000" y="6356350"/>
            <a:ext cx="762000" cy="365125"/>
          </a:xfrm>
          <a:prstGeom prst="rect">
            <a:avLst/>
          </a:prstGeom>
          <a:noFill/>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FA5AA476-10FE-48A2-B708-32C7306A6AE5}" type="slidenum">
              <a:rPr lang="en-US" sz="1100" smtClean="0">
                <a:solidFill>
                  <a:schemeClr val="tx1"/>
                </a:solidFill>
              </a:rPr>
              <a:pPr algn="ctr"/>
              <a:t>10</a:t>
            </a:fld>
            <a:endParaRPr lang="en-US" sz="1100" dirty="0">
              <a:solidFill>
                <a:schemeClr val="tx1"/>
              </a:solidFill>
            </a:endParaRPr>
          </a:p>
        </p:txBody>
      </p:sp>
    </p:spTree>
    <p:extLst>
      <p:ext uri="{BB962C8B-B14F-4D97-AF65-F5344CB8AC3E}">
        <p14:creationId xmlns:p14="http://schemas.microsoft.com/office/powerpoint/2010/main" val="358470603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pPr algn="ctr"/>
            <a:r>
              <a:rPr lang="en-US" sz="3200" b="1" dirty="0">
                <a:solidFill>
                  <a:schemeClr val="tx1"/>
                </a:solidFill>
                <a:latin typeface="Arial" panose="020B0604020202020204" pitchFamily="34" charset="0"/>
                <a:cs typeface="Arial" panose="020B0604020202020204" pitchFamily="34" charset="0"/>
              </a:rPr>
              <a:t>NI New Position Trend: Examples </a:t>
            </a:r>
          </a:p>
        </p:txBody>
      </p:sp>
      <p:sp>
        <p:nvSpPr>
          <p:cNvPr id="3" name="Content Placeholder 2"/>
          <p:cNvSpPr>
            <a:spLocks noGrp="1"/>
          </p:cNvSpPr>
          <p:nvPr>
            <p:ph idx="1"/>
          </p:nvPr>
        </p:nvSpPr>
        <p:spPr>
          <a:xfrm>
            <a:off x="457200" y="1447800"/>
            <a:ext cx="8229600" cy="4876800"/>
          </a:xfrm>
        </p:spPr>
        <p:txBody>
          <a:bodyPr vert="horz" anchor="t">
            <a:normAutofit/>
          </a:bodyPr>
          <a:lstStyle/>
          <a:p>
            <a:endParaRPr lang="en-US" dirty="0"/>
          </a:p>
          <a:p>
            <a:endParaRPr lang="en-US" dirty="0"/>
          </a:p>
        </p:txBody>
      </p:sp>
      <p:graphicFrame>
        <p:nvGraphicFramePr>
          <p:cNvPr id="5" name="Table 5">
            <a:extLst>
              <a:ext uri="{FF2B5EF4-FFF2-40B4-BE49-F238E27FC236}">
                <a16:creationId xmlns:a16="http://schemas.microsoft.com/office/drawing/2014/main" id="{1E044ACF-86E6-4A10-879F-8B644EAD9384}"/>
              </a:ext>
            </a:extLst>
          </p:cNvPr>
          <p:cNvGraphicFramePr>
            <a:graphicFrameLocks noGrp="1"/>
          </p:cNvGraphicFramePr>
          <p:nvPr>
            <p:extLst>
              <p:ext uri="{D42A27DB-BD31-4B8C-83A1-F6EECF244321}">
                <p14:modId xmlns:p14="http://schemas.microsoft.com/office/powerpoint/2010/main" val="1528058717"/>
              </p:ext>
            </p:extLst>
          </p:nvPr>
        </p:nvGraphicFramePr>
        <p:xfrm>
          <a:off x="733245" y="1544128"/>
          <a:ext cx="7717188" cy="4986067"/>
        </p:xfrm>
        <a:graphic>
          <a:graphicData uri="http://schemas.openxmlformats.org/drawingml/2006/table">
            <a:tbl>
              <a:tblPr firstRow="1" bandRow="1">
                <a:tableStyleId>{5C22544A-7EE6-4342-B048-85BDC9FD1C3A}</a:tableStyleId>
              </a:tblPr>
              <a:tblGrid>
                <a:gridCol w="3858594">
                  <a:extLst>
                    <a:ext uri="{9D8B030D-6E8A-4147-A177-3AD203B41FA5}">
                      <a16:colId xmlns:a16="http://schemas.microsoft.com/office/drawing/2014/main" val="2415457385"/>
                    </a:ext>
                  </a:extLst>
                </a:gridCol>
                <a:gridCol w="3858594">
                  <a:extLst>
                    <a:ext uri="{9D8B030D-6E8A-4147-A177-3AD203B41FA5}">
                      <a16:colId xmlns:a16="http://schemas.microsoft.com/office/drawing/2014/main" val="2601495591"/>
                    </a:ext>
                  </a:extLst>
                </a:gridCol>
              </a:tblGrid>
              <a:tr h="4986067">
                <a:tc>
                  <a:txBody>
                    <a:bodyPr/>
                    <a:lstStyle/>
                    <a:p>
                      <a:pPr marL="285750" lvl="0" indent="-285750" algn="l">
                        <a:lnSpc>
                          <a:spcPct val="100000"/>
                        </a:lnSpc>
                        <a:spcBef>
                          <a:spcPts val="0"/>
                        </a:spcBef>
                        <a:spcAft>
                          <a:spcPts val="0"/>
                        </a:spcAft>
                        <a:buFont typeface="Arial"/>
                        <a:buChar char="•"/>
                      </a:pPr>
                      <a:r>
                        <a:rPr lang="en-US" sz="2000" b="0" i="0" u="none" strike="noStrike" noProof="0" dirty="0">
                          <a:solidFill>
                            <a:schemeClr val="tx1"/>
                          </a:solidFill>
                          <a:latin typeface="Arial"/>
                        </a:rPr>
                        <a:t>Chief Nursing Informatics Officer</a:t>
                      </a:r>
                      <a:endParaRPr lang="en-US" sz="2000" b="0" dirty="0">
                        <a:solidFill>
                          <a:schemeClr val="tx1"/>
                        </a:solidFill>
                        <a:latin typeface="Arial"/>
                      </a:endParaRPr>
                    </a:p>
                    <a:p>
                      <a:pPr marL="285750" lvl="0" indent="-285750" algn="l">
                        <a:lnSpc>
                          <a:spcPct val="100000"/>
                        </a:lnSpc>
                        <a:spcBef>
                          <a:spcPts val="0"/>
                        </a:spcBef>
                        <a:spcAft>
                          <a:spcPts val="0"/>
                        </a:spcAft>
                        <a:buFont typeface="Arial"/>
                        <a:buChar char="•"/>
                      </a:pPr>
                      <a:r>
                        <a:rPr lang="en-US" sz="2000" b="0" i="0" u="none" strike="noStrike" noProof="0" dirty="0">
                          <a:solidFill>
                            <a:schemeClr val="tx1"/>
                          </a:solidFill>
                          <a:latin typeface="Arial"/>
                        </a:rPr>
                        <a:t>Clinical Transformation Analyst</a:t>
                      </a:r>
                      <a:endParaRPr lang="en-US" sz="2000" b="0" dirty="0">
                        <a:solidFill>
                          <a:schemeClr val="tx1"/>
                        </a:solidFill>
                        <a:latin typeface="Arial"/>
                      </a:endParaRPr>
                    </a:p>
                    <a:p>
                      <a:pPr marL="285750" lvl="0" indent="-285750" algn="l">
                        <a:lnSpc>
                          <a:spcPct val="100000"/>
                        </a:lnSpc>
                        <a:spcBef>
                          <a:spcPts val="0"/>
                        </a:spcBef>
                        <a:spcAft>
                          <a:spcPts val="0"/>
                        </a:spcAft>
                        <a:buFont typeface="Arial"/>
                        <a:buChar char="•"/>
                      </a:pPr>
                      <a:r>
                        <a:rPr lang="en-US" sz="2000" b="0" i="0" u="none" strike="noStrike" noProof="0" dirty="0">
                          <a:solidFill>
                            <a:schemeClr val="tx1"/>
                          </a:solidFill>
                          <a:latin typeface="Arial"/>
                        </a:rPr>
                        <a:t>Data Analyst</a:t>
                      </a:r>
                    </a:p>
                    <a:p>
                      <a:pPr marL="285750" lvl="0" indent="-285750" algn="l">
                        <a:buFont typeface="Arial,Sans-Serif"/>
                        <a:buChar char="•"/>
                      </a:pPr>
                      <a:r>
                        <a:rPr lang="en-US" sz="2000" b="0" i="0" u="none" strike="noStrike" noProof="0" dirty="0">
                          <a:solidFill>
                            <a:schemeClr val="tx1"/>
                          </a:solidFill>
                          <a:latin typeface="Arial"/>
                        </a:rPr>
                        <a:t>Clinical Safety Analyst</a:t>
                      </a:r>
                    </a:p>
                    <a:p>
                      <a:pPr marL="285750" lvl="0" indent="-285750" algn="l">
                        <a:buFont typeface="Arial,Sans-Serif"/>
                        <a:buChar char="•"/>
                      </a:pPr>
                      <a:r>
                        <a:rPr lang="en-US" sz="2000" b="0" i="0" u="none" strike="noStrike" noProof="0" dirty="0">
                          <a:solidFill>
                            <a:schemeClr val="tx1"/>
                          </a:solidFill>
                          <a:latin typeface="Arial"/>
                        </a:rPr>
                        <a:t>EHR Regulatory Compliance Specialist </a:t>
                      </a:r>
                    </a:p>
                    <a:p>
                      <a:pPr marL="285750" lvl="0" indent="-285750" algn="l">
                        <a:buFont typeface="Arial,Sans-Serif"/>
                        <a:buChar char="•"/>
                      </a:pPr>
                      <a:r>
                        <a:rPr lang="en-US" sz="2000" b="0" i="0" u="none" strike="noStrike" noProof="0" dirty="0">
                          <a:solidFill>
                            <a:schemeClr val="tx1"/>
                          </a:solidFill>
                          <a:latin typeface="Arial"/>
                        </a:rPr>
                        <a:t>Health Informaticist/Analyst</a:t>
                      </a:r>
                    </a:p>
                    <a:p>
                      <a:pPr marL="285750" lvl="0" indent="-285750" algn="l">
                        <a:buFont typeface="Arial,Sans-Serif"/>
                        <a:buChar char="•"/>
                      </a:pPr>
                      <a:endParaRPr lang="en-US" sz="2000" b="0" i="0" u="none" strike="noStrike" noProof="0" dirty="0">
                        <a:solidFill>
                          <a:schemeClr val="tx1"/>
                        </a:solidFill>
                        <a:latin typeface="Arial"/>
                      </a:endParaRPr>
                    </a:p>
                  </a:txBody>
                  <a:tcPr>
                    <a:solidFill>
                      <a:schemeClr val="bg1"/>
                    </a:solidFill>
                  </a:tcPr>
                </a:tc>
                <a:tc>
                  <a:txBody>
                    <a:bodyPr/>
                    <a:lstStyle/>
                    <a:p>
                      <a:pPr marL="285750" lvl="0" indent="-285750" algn="l">
                        <a:buFont typeface="Arial,Sans-Serif"/>
                        <a:buChar char="•"/>
                      </a:pPr>
                      <a:r>
                        <a:rPr lang="en-US" sz="2000" b="0" i="0" u="none" strike="noStrike" noProof="0" dirty="0">
                          <a:solidFill>
                            <a:schemeClr val="tx1"/>
                          </a:solidFill>
                          <a:latin typeface="Arial"/>
                        </a:rPr>
                        <a:t>Quality Measures Developer</a:t>
                      </a:r>
                      <a:endParaRPr lang="en-US" sz="2000" b="1" i="0" u="none" strike="noStrike" noProof="0"/>
                    </a:p>
                    <a:p>
                      <a:pPr marL="285750" lvl="0" indent="-285750" algn="l">
                        <a:lnSpc>
                          <a:spcPct val="100000"/>
                        </a:lnSpc>
                        <a:spcBef>
                          <a:spcPts val="0"/>
                        </a:spcBef>
                        <a:spcAft>
                          <a:spcPts val="0"/>
                        </a:spcAft>
                        <a:buFont typeface="Arial,Sans-Serif"/>
                        <a:buChar char="•"/>
                      </a:pPr>
                      <a:r>
                        <a:rPr lang="en-US" sz="2000" b="0" i="0" u="none" strike="noStrike" noProof="0" dirty="0">
                          <a:solidFill>
                            <a:schemeClr val="tx1"/>
                          </a:solidFill>
                          <a:latin typeface="Arial"/>
                        </a:rPr>
                        <a:t>Senior System Administrator</a:t>
                      </a:r>
                      <a:endParaRPr lang="en-US" sz="2000" b="1" i="0" u="none" strike="noStrike" noProof="0"/>
                    </a:p>
                    <a:p>
                      <a:pPr marL="285750" lvl="0" indent="-285750" algn="l">
                        <a:lnSpc>
                          <a:spcPct val="100000"/>
                        </a:lnSpc>
                        <a:spcBef>
                          <a:spcPts val="0"/>
                        </a:spcBef>
                        <a:spcAft>
                          <a:spcPts val="0"/>
                        </a:spcAft>
                        <a:buFont typeface="Arial,Sans-Serif"/>
                        <a:buChar char="•"/>
                      </a:pPr>
                      <a:r>
                        <a:rPr lang="en-US" sz="2000" b="0" i="0" u="none" strike="noStrike" noProof="0" dirty="0">
                          <a:solidFill>
                            <a:schemeClr val="tx1"/>
                          </a:solidFill>
                          <a:latin typeface="Arial"/>
                        </a:rPr>
                        <a:t>System Architect</a:t>
                      </a:r>
                      <a:endParaRPr lang="en-US" sz="2000" b="1" i="0" u="none" strike="noStrike" noProof="0"/>
                    </a:p>
                    <a:p>
                      <a:pPr marL="285750" lvl="0" indent="-285750" algn="l">
                        <a:lnSpc>
                          <a:spcPct val="100000"/>
                        </a:lnSpc>
                        <a:spcBef>
                          <a:spcPts val="0"/>
                        </a:spcBef>
                        <a:spcAft>
                          <a:spcPts val="0"/>
                        </a:spcAft>
                        <a:buFont typeface="Arial,Sans-Serif"/>
                        <a:buChar char="•"/>
                      </a:pPr>
                      <a:r>
                        <a:rPr lang="en-US" sz="2000" b="0" i="0" u="none" strike="noStrike" noProof="0" dirty="0">
                          <a:solidFill>
                            <a:schemeClr val="tx1"/>
                          </a:solidFill>
                          <a:latin typeface="Arial"/>
                        </a:rPr>
                        <a:t>Telemedicine/ Telehealth Nurse Coordinator </a:t>
                      </a:r>
                      <a:endParaRPr lang="en-US" sz="2000" b="1" i="0" u="none" strike="noStrike" noProof="0"/>
                    </a:p>
                    <a:p>
                      <a:pPr marL="285750" lvl="0" indent="-285750" algn="l">
                        <a:lnSpc>
                          <a:spcPct val="100000"/>
                        </a:lnSpc>
                        <a:spcBef>
                          <a:spcPts val="0"/>
                        </a:spcBef>
                        <a:spcAft>
                          <a:spcPts val="0"/>
                        </a:spcAft>
                        <a:buFont typeface="Arial,Sans-Serif"/>
                        <a:buChar char="•"/>
                      </a:pPr>
                      <a:r>
                        <a:rPr lang="en-US" sz="2000" b="0" i="0" u="none" strike="noStrike" noProof="0" dirty="0">
                          <a:solidFill>
                            <a:schemeClr val="tx1"/>
                          </a:solidFill>
                          <a:latin typeface="Arial"/>
                        </a:rPr>
                        <a:t>Vice President, Chief Information Officer</a:t>
                      </a:r>
                      <a:endParaRPr lang="en-US" sz="2000" b="1" i="0" u="none" strike="noStrike" noProof="0"/>
                    </a:p>
                    <a:p>
                      <a:pPr marL="285750" lvl="0" indent="-285750" algn="l">
                        <a:lnSpc>
                          <a:spcPct val="100000"/>
                        </a:lnSpc>
                        <a:spcBef>
                          <a:spcPts val="0"/>
                        </a:spcBef>
                        <a:spcAft>
                          <a:spcPts val="0"/>
                        </a:spcAft>
                        <a:buFont typeface="Arial,Sans-Serif"/>
                        <a:buChar char="•"/>
                      </a:pPr>
                      <a:r>
                        <a:rPr lang="en-US" sz="2000" b="0" i="0" u="none" strike="noStrike" noProof="0" dirty="0">
                          <a:solidFill>
                            <a:schemeClr val="tx1"/>
                          </a:solidFill>
                          <a:latin typeface="Arial"/>
                        </a:rPr>
                        <a:t>Vice President, IT Operations</a:t>
                      </a:r>
                      <a:endParaRPr lang="en-US" sz="2000" b="1" i="0" u="none" strike="noStrike" noProof="0"/>
                    </a:p>
                    <a:p>
                      <a:pPr marL="0" lvl="0" indent="0">
                        <a:buNone/>
                      </a:pPr>
                      <a:endParaRPr lang="en-US" sz="2000" b="0" dirty="0">
                        <a:solidFill>
                          <a:schemeClr val="tx1"/>
                        </a:solidFill>
                        <a:latin typeface="Arial"/>
                      </a:endParaRPr>
                    </a:p>
                  </a:txBody>
                  <a:tcPr>
                    <a:solidFill>
                      <a:schemeClr val="bg1"/>
                    </a:solidFill>
                  </a:tcPr>
                </a:tc>
                <a:extLst>
                  <a:ext uri="{0D108BD9-81ED-4DB2-BD59-A6C34878D82A}">
                    <a16:rowId xmlns:a16="http://schemas.microsoft.com/office/drawing/2014/main" val="1669792216"/>
                  </a:ext>
                </a:extLst>
              </a:tr>
            </a:tbl>
          </a:graphicData>
        </a:graphic>
      </p:graphicFrame>
    </p:spTree>
    <p:extLst>
      <p:ext uri="{BB962C8B-B14F-4D97-AF65-F5344CB8AC3E}">
        <p14:creationId xmlns:p14="http://schemas.microsoft.com/office/powerpoint/2010/main" val="252194164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3"/>
          <p:cNvSpPr>
            <a:spLocks noGrp="1" noChangeArrowheads="1"/>
          </p:cNvSpPr>
          <p:nvPr>
            <p:ph idx="1"/>
          </p:nvPr>
        </p:nvSpPr>
        <p:spPr>
          <a:xfrm>
            <a:off x="457200" y="1600200"/>
            <a:ext cx="8382000" cy="5139869"/>
          </a:xfrm>
        </p:spPr>
        <p:txBody>
          <a:bodyPr>
            <a:normAutofit/>
          </a:bodyPr>
          <a:lstStyle/>
          <a:p>
            <a:pPr eaLnBrk="1" hangingPunct="1">
              <a:defRPr/>
            </a:pPr>
            <a:r>
              <a:rPr lang="en-US" sz="2800" dirty="0">
                <a:latin typeface="Arial" pitchFamily="34" charset="0"/>
                <a:cs typeface="Arial" pitchFamily="34" charset="0"/>
              </a:rPr>
              <a:t>Varying nursing Roles in Informatics by HIMSS:</a:t>
            </a:r>
          </a:p>
          <a:p>
            <a:pPr lvl="1" eaLnBrk="1" hangingPunct="1">
              <a:defRPr/>
            </a:pPr>
            <a:r>
              <a:rPr lang="en-US" sz="2400" dirty="0">
                <a:latin typeface="Arial" pitchFamily="34" charset="0"/>
                <a:cs typeface="Arial" pitchFamily="34" charset="0"/>
              </a:rPr>
              <a:t>2020 HIMSS NI Workforce Survey  (N=1,359) includes findings on </a:t>
            </a:r>
          </a:p>
          <a:p>
            <a:pPr lvl="2">
              <a:defRPr/>
            </a:pPr>
            <a:r>
              <a:rPr lang="en-US" sz="2000" dirty="0">
                <a:latin typeface="Arial" pitchFamily="34" charset="0"/>
                <a:cs typeface="Arial" pitchFamily="34" charset="0"/>
              </a:rPr>
              <a:t>Workplace</a:t>
            </a:r>
          </a:p>
          <a:p>
            <a:pPr lvl="2">
              <a:defRPr/>
            </a:pPr>
            <a:r>
              <a:rPr lang="en-US" sz="2000" dirty="0">
                <a:latin typeface="Arial" pitchFamily="34" charset="0"/>
                <a:cs typeface="Arial" pitchFamily="34" charset="0"/>
              </a:rPr>
              <a:t>Title, Education, Training</a:t>
            </a:r>
          </a:p>
          <a:p>
            <a:pPr lvl="2">
              <a:defRPr/>
            </a:pPr>
            <a:r>
              <a:rPr lang="en-US" sz="2000" dirty="0">
                <a:latin typeface="Arial" pitchFamily="34" charset="0"/>
                <a:cs typeface="Arial" pitchFamily="34" charset="0"/>
              </a:rPr>
              <a:t>Salary and Satisfaction</a:t>
            </a:r>
          </a:p>
          <a:p>
            <a:pPr lvl="2">
              <a:defRPr/>
            </a:pPr>
            <a:r>
              <a:rPr lang="en-US" sz="2000" dirty="0">
                <a:latin typeface="Arial" pitchFamily="34" charset="0"/>
                <a:cs typeface="Arial" pitchFamily="34" charset="0"/>
              </a:rPr>
              <a:t>Education and Experience </a:t>
            </a:r>
          </a:p>
          <a:p>
            <a:pPr lvl="2">
              <a:defRPr/>
            </a:pPr>
            <a:r>
              <a:rPr lang="en-US" sz="2000" dirty="0">
                <a:latin typeface="Arial" pitchFamily="34" charset="0"/>
                <a:cs typeface="Arial" pitchFamily="34" charset="0"/>
              </a:rPr>
              <a:t>Job Details</a:t>
            </a:r>
          </a:p>
          <a:p>
            <a:pPr lvl="2">
              <a:defRPr/>
            </a:pPr>
            <a:r>
              <a:rPr lang="en-US" sz="2000" dirty="0">
                <a:latin typeface="Arial" pitchFamily="34" charset="0"/>
                <a:cs typeface="Arial" pitchFamily="34" charset="0"/>
              </a:rPr>
              <a:t>Organizational Structure </a:t>
            </a:r>
          </a:p>
          <a:p>
            <a:pPr lvl="3" indent="-685800">
              <a:buFont typeface="Wingdings" pitchFamily="2" charset="2"/>
              <a:buNone/>
              <a:defRPr/>
            </a:pPr>
            <a:r>
              <a:rPr lang="en-US" sz="1800" dirty="0">
                <a:latin typeface="Arial" pitchFamily="34" charset="0"/>
                <a:cs typeface="Arial" pitchFamily="34" charset="0"/>
              </a:rPr>
              <a:t>(</a:t>
            </a:r>
            <a:r>
              <a:rPr lang="en-US" dirty="0">
                <a:latin typeface="Arial" panose="020B0604020202020204" pitchFamily="34" charset="0"/>
                <a:cs typeface="Arial" panose="020B0604020202020204" pitchFamily="34" charset="0"/>
              </a:rPr>
              <a:t>https://www.himss.org/sites/hde/files/media/file/2020/05/15/himss_nursinginformaticssurvey2020_v4.pdf)</a:t>
            </a:r>
            <a:endParaRPr lang="en-US" strike="sngStrike" dirty="0">
              <a:latin typeface="Arial" pitchFamily="34" charset="0"/>
              <a:cs typeface="Arial" pitchFamily="34" charset="0"/>
            </a:endParaRPr>
          </a:p>
        </p:txBody>
      </p:sp>
      <p:sp>
        <p:nvSpPr>
          <p:cNvPr id="15362" name="Slide Number Placeholder 5"/>
          <p:cNvSpPr>
            <a:spLocks noGrp="1"/>
          </p:cNvSpPr>
          <p:nvPr>
            <p:ph type="sldNum" sz="quarter" idx="12"/>
          </p:nvPr>
        </p:nvSpPr>
        <p:spPr>
          <a:xfrm>
            <a:off x="8001000" y="6172200"/>
            <a:ext cx="457200" cy="457200"/>
          </a:xfrm>
          <a:prstGeom prst="rect">
            <a:avLst/>
          </a:prstGeom>
          <a:noFill/>
        </p:spPr>
        <p:txBody>
          <a:bodyPr/>
          <a:lstStyle/>
          <a:p>
            <a:fld id="{3C4C41E7-8F84-43A0-AE43-144D378259D7}" type="slidenum">
              <a:rPr lang="en-US" smtClean="0"/>
              <a:pPr/>
              <a:t>12</a:t>
            </a:fld>
            <a:endParaRPr lang="en-US" dirty="0"/>
          </a:p>
        </p:txBody>
      </p:sp>
      <p:sp>
        <p:nvSpPr>
          <p:cNvPr id="6" name="Rectangle 2"/>
          <p:cNvSpPr txBox="1">
            <a:spLocks noChangeArrowheads="1"/>
          </p:cNvSpPr>
          <p:nvPr/>
        </p:nvSpPr>
        <p:spPr>
          <a:xfrm>
            <a:off x="457200" y="762000"/>
            <a:ext cx="8229600" cy="498598"/>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Functional Areas for the INS </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cs typeface="Arial" pitchFamily="34" charset="0"/>
            </a:endParaRP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3"/>
          <p:cNvSpPr>
            <a:spLocks noGrp="1" noChangeArrowheads="1"/>
          </p:cNvSpPr>
          <p:nvPr>
            <p:ph idx="1"/>
          </p:nvPr>
        </p:nvSpPr>
        <p:spPr>
          <a:xfrm>
            <a:off x="457200" y="1600200"/>
            <a:ext cx="8305800" cy="4924425"/>
          </a:xfrm>
        </p:spPr>
        <p:txBody>
          <a:bodyPr>
            <a:normAutofit/>
          </a:bodyPr>
          <a:lstStyle/>
          <a:p>
            <a:pPr eaLnBrk="1" hangingPunct="1">
              <a:lnSpc>
                <a:spcPct val="120000"/>
              </a:lnSpc>
              <a:spcBef>
                <a:spcPts val="600"/>
              </a:spcBef>
              <a:spcAft>
                <a:spcPts val="600"/>
              </a:spcAft>
            </a:pPr>
            <a:r>
              <a:rPr lang="en-US" sz="2800" dirty="0">
                <a:latin typeface="Arial" panose="020B0604020202020204" pitchFamily="34" charset="0"/>
                <a:cs typeface="Arial" panose="020B0604020202020204" pitchFamily="34" charset="0"/>
              </a:rPr>
              <a:t>Informatics competencies are a requisite for all registered nurses. </a:t>
            </a:r>
          </a:p>
          <a:p>
            <a:pPr>
              <a:lnSpc>
                <a:spcPct val="120000"/>
              </a:lnSpc>
              <a:spcBef>
                <a:spcPts val="600"/>
              </a:spcBef>
              <a:spcAft>
                <a:spcPts val="600"/>
              </a:spcAft>
            </a:pPr>
            <a:r>
              <a:rPr lang="en-US" sz="2800" dirty="0">
                <a:latin typeface="Arial" panose="020B0604020202020204" pitchFamily="34" charset="0"/>
                <a:cs typeface="Arial" panose="020B0604020202020204" pitchFamily="34" charset="0"/>
              </a:rPr>
              <a:t>The AACN, QSEN, TIGER, and ANA recommend essentials and competencies for informatics</a:t>
            </a:r>
          </a:p>
          <a:p>
            <a:pPr lvl="1"/>
            <a:r>
              <a:rPr lang="en-CA" dirty="0">
                <a:latin typeface="Arial" panose="020B0604020202020204" pitchFamily="34" charset="0"/>
                <a:cs typeface="Arial" panose="020B0604020202020204" pitchFamily="34" charset="0"/>
              </a:rPr>
              <a:t>Quality and Safety Education for Nurses (QSEN)</a:t>
            </a:r>
            <a:endParaRPr lang="en-US" dirty="0">
              <a:latin typeface="Arial" panose="020B0604020202020204" pitchFamily="34" charset="0"/>
              <a:cs typeface="Arial" panose="020B0604020202020204" pitchFamily="34" charset="0"/>
            </a:endParaRPr>
          </a:p>
          <a:p>
            <a:pPr lvl="1"/>
            <a:r>
              <a:rPr lang="en-CA" dirty="0">
                <a:latin typeface="Arial" panose="020B0604020202020204" pitchFamily="34" charset="0"/>
                <a:cs typeface="Arial" panose="020B0604020202020204" pitchFamily="34" charset="0"/>
              </a:rPr>
              <a:t>American Association of Colleges of Nursing </a:t>
            </a:r>
            <a:r>
              <a:rPr lang="en-US" dirty="0">
                <a:latin typeface="Arial" panose="020B0604020202020204" pitchFamily="34" charset="0"/>
                <a:cs typeface="Arial" panose="020B0604020202020204" pitchFamily="34" charset="0"/>
              </a:rPr>
              <a:t>(AACN) </a:t>
            </a:r>
          </a:p>
          <a:p>
            <a:pPr lvl="1"/>
            <a:r>
              <a:rPr lang="en-CA" dirty="0">
                <a:latin typeface="Arial" panose="020B0604020202020204" pitchFamily="34" charset="0"/>
                <a:cs typeface="Arial" panose="020B0604020202020204" pitchFamily="34" charset="0"/>
              </a:rPr>
              <a:t>Technology Informatics Guiding Educational Reform (TIGER) Initiative</a:t>
            </a:r>
          </a:p>
          <a:p>
            <a:pPr lvl="1"/>
            <a:r>
              <a:rPr lang="en-CA" sz="2400" dirty="0">
                <a:latin typeface="Arial" panose="020B0604020202020204" pitchFamily="34" charset="0"/>
                <a:cs typeface="Arial" panose="020B0604020202020204" pitchFamily="34" charset="0"/>
              </a:rPr>
              <a:t>American Nurses Association </a:t>
            </a:r>
            <a:endParaRPr lang="en-US" sz="2400" dirty="0">
              <a:latin typeface="Arial" panose="020B0604020202020204" pitchFamily="34" charset="0"/>
              <a:cs typeface="Arial" panose="020B0604020202020204" pitchFamily="34" charset="0"/>
            </a:endParaRPr>
          </a:p>
        </p:txBody>
      </p:sp>
      <p:sp>
        <p:nvSpPr>
          <p:cNvPr id="16386" name="Slide Number Placeholder 5"/>
          <p:cNvSpPr>
            <a:spLocks noGrp="1"/>
          </p:cNvSpPr>
          <p:nvPr>
            <p:ph type="sldNum" sz="quarter" idx="12"/>
          </p:nvPr>
        </p:nvSpPr>
        <p:spPr>
          <a:xfrm>
            <a:off x="7924800" y="6172200"/>
            <a:ext cx="533400" cy="457200"/>
          </a:xfrm>
          <a:prstGeom prst="rect">
            <a:avLst/>
          </a:prstGeom>
          <a:noFill/>
        </p:spPr>
        <p:txBody>
          <a:bodyPr/>
          <a:lstStyle/>
          <a:p>
            <a:fld id="{A6F94B9F-BB02-4F4C-8A28-67CFFC9E7EE4}" type="slidenum">
              <a:rPr lang="en-US" smtClean="0"/>
              <a:pPr/>
              <a:t>13</a:t>
            </a:fld>
            <a:endParaRPr lang="en-US" dirty="0"/>
          </a:p>
        </p:txBody>
      </p:sp>
      <p:sp>
        <p:nvSpPr>
          <p:cNvPr id="5" name="Rectangle 2"/>
          <p:cNvSpPr txBox="1">
            <a:spLocks noChangeArrowheads="1"/>
          </p:cNvSpPr>
          <p:nvPr/>
        </p:nvSpPr>
        <p:spPr>
          <a:xfrm>
            <a:off x="533400" y="533400"/>
            <a:ext cx="8229600" cy="997196"/>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Evolution of Informatics Competencies</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cs typeface="Arial" pitchFamily="34" charset="0"/>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3"/>
          <p:cNvSpPr>
            <a:spLocks noGrp="1" noChangeArrowheads="1"/>
          </p:cNvSpPr>
          <p:nvPr>
            <p:ph idx="1"/>
          </p:nvPr>
        </p:nvSpPr>
        <p:spPr>
          <a:xfrm>
            <a:off x="457200" y="1524000"/>
            <a:ext cx="8305800" cy="5000625"/>
          </a:xfrm>
        </p:spPr>
        <p:txBody>
          <a:bodyPr>
            <a:normAutofit fontScale="85000" lnSpcReduction="20000"/>
          </a:bodyPr>
          <a:lstStyle/>
          <a:p>
            <a:pPr marL="0" indent="0">
              <a:lnSpc>
                <a:spcPct val="120000"/>
              </a:lnSpc>
              <a:spcBef>
                <a:spcPts val="600"/>
              </a:spcBef>
              <a:spcAft>
                <a:spcPts val="600"/>
              </a:spcAft>
              <a:buNone/>
            </a:pPr>
            <a:r>
              <a:rPr lang="en-US" sz="2800" b="1" dirty="0">
                <a:latin typeface="Arial" panose="020B0604020202020204" pitchFamily="34" charset="0"/>
                <a:cs typeface="Arial" panose="020B0604020202020204" pitchFamily="34" charset="0"/>
              </a:rPr>
              <a:t>Quality and Safety Education for Nurses (QSEN)</a:t>
            </a:r>
          </a:p>
          <a:p>
            <a:pPr>
              <a:lnSpc>
                <a:spcPct val="120000"/>
              </a:lnSpc>
              <a:spcBef>
                <a:spcPts val="600"/>
              </a:spcBef>
              <a:spcAft>
                <a:spcPts val="600"/>
              </a:spcAft>
            </a:pPr>
            <a:r>
              <a:rPr lang="en-US" sz="2800" dirty="0">
                <a:latin typeface="Arial" panose="020B0604020202020204" pitchFamily="34" charset="0"/>
                <a:cs typeface="Arial" panose="020B0604020202020204" pitchFamily="34" charset="0"/>
              </a:rPr>
              <a:t>The goal of the 3 phases of the QSEN project is to address the competencies necessary to continuously improve the quality and safety of the healthcare systems in which nurses work. The group also proposed clarified competencies in the areas of </a:t>
            </a:r>
            <a:r>
              <a:rPr lang="en-US" sz="2800" dirty="0">
                <a:solidFill>
                  <a:srgbClr val="0000FF"/>
                </a:solidFill>
                <a:latin typeface="Arial" panose="020B0604020202020204" pitchFamily="34" charset="0"/>
                <a:cs typeface="Arial" panose="020B0604020202020204" pitchFamily="34" charset="0"/>
              </a:rPr>
              <a:t>knowledge, skills, and attitudes (KSAs</a:t>
            </a:r>
            <a:r>
              <a:rPr lang="en-US" sz="2800" dirty="0">
                <a:latin typeface="Arial" panose="020B0604020202020204" pitchFamily="34" charset="0"/>
                <a:cs typeface="Arial" panose="020B0604020202020204" pitchFamily="34" charset="0"/>
              </a:rPr>
              <a:t>). </a:t>
            </a:r>
          </a:p>
          <a:p>
            <a:pPr>
              <a:lnSpc>
                <a:spcPct val="120000"/>
              </a:lnSpc>
              <a:spcBef>
                <a:spcPts val="600"/>
              </a:spcBef>
              <a:spcAft>
                <a:spcPts val="600"/>
              </a:spcAft>
            </a:pPr>
            <a:r>
              <a:rPr lang="en-US" sz="2800" dirty="0">
                <a:latin typeface="Arial" panose="020B0604020202020204" pitchFamily="34" charset="0"/>
                <a:cs typeface="Arial" panose="020B0604020202020204" pitchFamily="34" charset="0"/>
              </a:rPr>
              <a:t>Phase I: Competencies needed for pre-licensure nursing education</a:t>
            </a:r>
          </a:p>
          <a:p>
            <a:pPr>
              <a:lnSpc>
                <a:spcPct val="120000"/>
              </a:lnSpc>
              <a:spcBef>
                <a:spcPts val="600"/>
              </a:spcBef>
              <a:spcAft>
                <a:spcPts val="600"/>
              </a:spcAft>
            </a:pPr>
            <a:r>
              <a:rPr lang="en-US" sz="2800" dirty="0">
                <a:latin typeface="Arial" panose="020B0604020202020204" pitchFamily="34" charset="0"/>
                <a:cs typeface="Arial" panose="020B0604020202020204" pitchFamily="34" charset="0"/>
              </a:rPr>
              <a:t>Phase II: Competencies needed for graduate and advance practice nurses. </a:t>
            </a:r>
          </a:p>
          <a:p>
            <a:pPr>
              <a:lnSpc>
                <a:spcPct val="120000"/>
              </a:lnSpc>
              <a:spcBef>
                <a:spcPts val="600"/>
              </a:spcBef>
              <a:spcAft>
                <a:spcPts val="600"/>
              </a:spcAft>
            </a:pPr>
            <a:endParaRPr lang="en-US" sz="2400" dirty="0">
              <a:latin typeface="Arial" panose="020B0604020202020204" pitchFamily="34" charset="0"/>
              <a:cs typeface="Arial" panose="020B0604020202020204" pitchFamily="34" charset="0"/>
            </a:endParaRPr>
          </a:p>
          <a:p>
            <a:pPr>
              <a:lnSpc>
                <a:spcPct val="120000"/>
              </a:lnSpc>
              <a:spcBef>
                <a:spcPts val="600"/>
              </a:spcBef>
              <a:spcAft>
                <a:spcPts val="600"/>
              </a:spcAft>
            </a:pPr>
            <a:endParaRPr lang="en-US" sz="2400" dirty="0">
              <a:latin typeface="Arial" panose="020B0604020202020204" pitchFamily="34" charset="0"/>
              <a:cs typeface="Arial" panose="020B0604020202020204" pitchFamily="34" charset="0"/>
            </a:endParaRPr>
          </a:p>
        </p:txBody>
      </p:sp>
      <p:sp>
        <p:nvSpPr>
          <p:cNvPr id="16386" name="Slide Number Placeholder 5"/>
          <p:cNvSpPr>
            <a:spLocks noGrp="1"/>
          </p:cNvSpPr>
          <p:nvPr>
            <p:ph type="sldNum" sz="quarter" idx="12"/>
          </p:nvPr>
        </p:nvSpPr>
        <p:spPr>
          <a:xfrm>
            <a:off x="7924800" y="6172200"/>
            <a:ext cx="533400" cy="457200"/>
          </a:xfrm>
          <a:prstGeom prst="rect">
            <a:avLst/>
          </a:prstGeom>
          <a:noFill/>
        </p:spPr>
        <p:txBody>
          <a:bodyPr/>
          <a:lstStyle/>
          <a:p>
            <a:fld id="{A6F94B9F-BB02-4F4C-8A28-67CFFC9E7EE4}" type="slidenum">
              <a:rPr lang="en-US" smtClean="0"/>
              <a:pPr/>
              <a:t>14</a:t>
            </a:fld>
            <a:endParaRPr lang="en-US" dirty="0"/>
          </a:p>
        </p:txBody>
      </p:sp>
      <p:sp>
        <p:nvSpPr>
          <p:cNvPr id="5" name="Rectangle 2"/>
          <p:cNvSpPr txBox="1">
            <a:spLocks noChangeArrowheads="1"/>
          </p:cNvSpPr>
          <p:nvPr/>
        </p:nvSpPr>
        <p:spPr>
          <a:xfrm>
            <a:off x="495300" y="381000"/>
            <a:ext cx="8229600" cy="997196"/>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Evolution of Informatics Competencies</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cs typeface="Arial" pitchFamily="34" charset="0"/>
            </a:endParaRPr>
          </a:p>
        </p:txBody>
      </p:sp>
    </p:spTree>
    <p:extLst>
      <p:ext uri="{BB962C8B-B14F-4D97-AF65-F5344CB8AC3E}">
        <p14:creationId xmlns:p14="http://schemas.microsoft.com/office/powerpoint/2010/main" val="1204777047"/>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3"/>
          <p:cNvSpPr>
            <a:spLocks noGrp="1" noChangeArrowheads="1"/>
          </p:cNvSpPr>
          <p:nvPr>
            <p:ph idx="1"/>
          </p:nvPr>
        </p:nvSpPr>
        <p:spPr>
          <a:xfrm>
            <a:off x="457200" y="1600200"/>
            <a:ext cx="8534400" cy="4924425"/>
          </a:xfrm>
        </p:spPr>
        <p:txBody>
          <a:bodyPr>
            <a:normAutofit/>
          </a:bodyPr>
          <a:lstStyle/>
          <a:p>
            <a:pPr marL="0" indent="0">
              <a:lnSpc>
                <a:spcPct val="120000"/>
              </a:lnSpc>
              <a:spcBef>
                <a:spcPts val="600"/>
              </a:spcBef>
              <a:spcAft>
                <a:spcPts val="600"/>
              </a:spcAft>
              <a:buNone/>
            </a:pPr>
            <a:r>
              <a:rPr lang="en-US" b="1" dirty="0">
                <a:latin typeface="Arial" panose="020B0604020202020204" pitchFamily="34" charset="0"/>
                <a:cs typeface="Arial" panose="020B0604020202020204" pitchFamily="34" charset="0"/>
              </a:rPr>
              <a:t>The American Association of Colleges of </a:t>
            </a:r>
            <a:r>
              <a:rPr lang="en-US" b="1" dirty="0">
                <a:solidFill>
                  <a:srgbClr val="0000FF"/>
                </a:solidFill>
                <a:latin typeface="Arial" panose="020B0604020202020204" pitchFamily="34" charset="0"/>
                <a:cs typeface="Arial" panose="020B0604020202020204" pitchFamily="34" charset="0"/>
              </a:rPr>
              <a:t>Essentials for Nursing Education (2021)</a:t>
            </a:r>
            <a:r>
              <a:rPr lang="en-US" b="1" dirty="0">
                <a:latin typeface="Arial" panose="020B0604020202020204" pitchFamily="34" charset="0"/>
                <a:cs typeface="Arial" panose="020B0604020202020204" pitchFamily="34" charset="0"/>
              </a:rPr>
              <a:t>:</a:t>
            </a:r>
          </a:p>
          <a:p>
            <a:pPr marL="708660" lvl="1" indent="-342900">
              <a:lnSpc>
                <a:spcPct val="120000"/>
              </a:lnSpc>
              <a:spcBef>
                <a:spcPts val="600"/>
              </a:spcBef>
              <a:spcAft>
                <a:spcPts val="600"/>
              </a:spcAft>
            </a:pPr>
            <a:r>
              <a:rPr lang="en-US" b="1" dirty="0">
                <a:latin typeface="Arial" panose="020B0604020202020204" pitchFamily="34" charset="0"/>
                <a:cs typeface="Arial" panose="020B0604020202020204" pitchFamily="34" charset="0"/>
                <a:hlinkClick r:id="rId2"/>
              </a:rPr>
              <a:t>https://www.aacnnursing.org/AACN-Essentials</a:t>
            </a:r>
            <a:endParaRPr lang="en-US" b="1" dirty="0">
              <a:latin typeface="Arial" panose="020B0604020202020204" pitchFamily="34" charset="0"/>
              <a:cs typeface="Arial" panose="020B0604020202020204" pitchFamily="34" charset="0"/>
            </a:endParaRPr>
          </a:p>
          <a:p>
            <a:pPr marL="708660" lvl="1" indent="-342900">
              <a:lnSpc>
                <a:spcPct val="120000"/>
              </a:lnSpc>
              <a:spcBef>
                <a:spcPts val="600"/>
              </a:spcBef>
              <a:spcAft>
                <a:spcPts val="600"/>
              </a:spcAft>
            </a:pPr>
            <a:r>
              <a:rPr lang="en-US" b="1" dirty="0">
                <a:latin typeface="Arial" panose="020B0604020202020204" pitchFamily="34" charset="0"/>
                <a:cs typeface="Arial" panose="020B0604020202020204" pitchFamily="34" charset="0"/>
              </a:rPr>
              <a:t>Domain 8 (Level II) </a:t>
            </a:r>
          </a:p>
          <a:p>
            <a:pPr marL="982980" lvl="2" indent="-342900">
              <a:lnSpc>
                <a:spcPct val="120000"/>
              </a:lnSpc>
              <a:spcBef>
                <a:spcPts val="600"/>
              </a:spcBef>
              <a:spcAft>
                <a:spcPts val="600"/>
              </a:spcAft>
            </a:pPr>
            <a:r>
              <a:rPr lang="en-US" b="1" dirty="0">
                <a:latin typeface="Arial" panose="020B0604020202020204" pitchFamily="34" charset="0"/>
                <a:cs typeface="Arial" panose="020B0604020202020204" pitchFamily="34" charset="0"/>
              </a:rPr>
              <a:t>Competencies and </a:t>
            </a:r>
            <a:r>
              <a:rPr lang="en-US" b="1" dirty="0" err="1">
                <a:latin typeface="Arial" panose="020B0604020202020204" pitchFamily="34" charset="0"/>
                <a:cs typeface="Arial" panose="020B0604020202020204" pitchFamily="34" charset="0"/>
              </a:rPr>
              <a:t>subcompetencies</a:t>
            </a:r>
            <a:r>
              <a:rPr lang="en-US" b="1" dirty="0">
                <a:latin typeface="Arial" panose="020B0604020202020204" pitchFamily="34" charset="0"/>
                <a:cs typeface="Arial" panose="020B0604020202020204" pitchFamily="34" charset="0"/>
              </a:rPr>
              <a:t> </a:t>
            </a:r>
          </a:p>
          <a:p>
            <a:pPr marL="640080" lvl="2" indent="0">
              <a:lnSpc>
                <a:spcPct val="120000"/>
              </a:lnSpc>
              <a:spcBef>
                <a:spcPts val="600"/>
              </a:spcBef>
              <a:spcAft>
                <a:spcPts val="600"/>
              </a:spcAft>
              <a:buNone/>
            </a:pPr>
            <a:r>
              <a:rPr lang="en-US" b="1" dirty="0">
                <a:latin typeface="Arial" panose="020B0604020202020204" pitchFamily="34" charset="0"/>
                <a:cs typeface="Arial" panose="020B0604020202020204" pitchFamily="34" charset="0"/>
              </a:rPr>
              <a:t>     (see next page) </a:t>
            </a:r>
          </a:p>
          <a:p>
            <a:pPr marL="0" indent="0">
              <a:lnSpc>
                <a:spcPct val="120000"/>
              </a:lnSpc>
              <a:spcBef>
                <a:spcPts val="600"/>
              </a:spcBef>
              <a:spcAft>
                <a:spcPts val="600"/>
              </a:spcAft>
              <a:buNone/>
            </a:pPr>
            <a:endParaRPr lang="en-US" b="1" dirty="0">
              <a:latin typeface="Arial" panose="020B0604020202020204" pitchFamily="34" charset="0"/>
              <a:cs typeface="Arial" panose="020B0604020202020204" pitchFamily="34" charset="0"/>
            </a:endParaRPr>
          </a:p>
          <a:p>
            <a:pPr marL="0" indent="0">
              <a:lnSpc>
                <a:spcPct val="120000"/>
              </a:lnSpc>
              <a:spcBef>
                <a:spcPts val="600"/>
              </a:spcBef>
              <a:spcAft>
                <a:spcPts val="600"/>
              </a:spcAft>
              <a:buNone/>
            </a:pPr>
            <a:endParaRPr lang="en-US" b="1" dirty="0">
              <a:latin typeface="Arial" panose="020B0604020202020204" pitchFamily="34" charset="0"/>
              <a:cs typeface="Arial" panose="020B0604020202020204" pitchFamily="34" charset="0"/>
            </a:endParaRPr>
          </a:p>
        </p:txBody>
      </p:sp>
      <p:sp>
        <p:nvSpPr>
          <p:cNvPr id="16386" name="Slide Number Placeholder 5"/>
          <p:cNvSpPr>
            <a:spLocks noGrp="1"/>
          </p:cNvSpPr>
          <p:nvPr>
            <p:ph type="sldNum" sz="quarter" idx="12"/>
          </p:nvPr>
        </p:nvSpPr>
        <p:spPr>
          <a:xfrm>
            <a:off x="7924800" y="6172200"/>
            <a:ext cx="533400" cy="457200"/>
          </a:xfrm>
          <a:prstGeom prst="rect">
            <a:avLst/>
          </a:prstGeom>
          <a:noFill/>
        </p:spPr>
        <p:txBody>
          <a:bodyPr/>
          <a:lstStyle/>
          <a:p>
            <a:fld id="{A6F94B9F-BB02-4F4C-8A28-67CFFC9E7EE4}" type="slidenum">
              <a:rPr lang="en-US" smtClean="0"/>
              <a:pPr/>
              <a:t>15</a:t>
            </a:fld>
            <a:endParaRPr lang="en-US" dirty="0"/>
          </a:p>
        </p:txBody>
      </p:sp>
      <p:sp>
        <p:nvSpPr>
          <p:cNvPr id="5" name="Rectangle 2"/>
          <p:cNvSpPr txBox="1">
            <a:spLocks noChangeArrowheads="1"/>
          </p:cNvSpPr>
          <p:nvPr/>
        </p:nvSpPr>
        <p:spPr>
          <a:xfrm>
            <a:off x="533400" y="533400"/>
            <a:ext cx="8229600" cy="997196"/>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Evolution of Informatics Competencies</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cs typeface="Arial" pitchFamily="34" charset="0"/>
            </a:endParaRPr>
          </a:p>
        </p:txBody>
      </p:sp>
    </p:spTree>
    <p:extLst>
      <p:ext uri="{BB962C8B-B14F-4D97-AF65-F5344CB8AC3E}">
        <p14:creationId xmlns:p14="http://schemas.microsoft.com/office/powerpoint/2010/main" val="1204777047"/>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229600" cy="1143000"/>
          </a:xfrm>
        </p:spPr>
        <p:txBody>
          <a:bodyPr>
            <a:noAutofit/>
          </a:bodyPr>
          <a:lstStyle/>
          <a:p>
            <a:pPr algn="ctr"/>
            <a:r>
              <a:rPr lang="en-US" sz="3600" b="1" dirty="0">
                <a:solidFill>
                  <a:schemeClr val="tx1"/>
                </a:solidFill>
              </a:rPr>
              <a:t>Essential Domain 8: Informatics and Healthcare Technologies</a:t>
            </a:r>
          </a:p>
        </p:txBody>
      </p:sp>
      <p:sp>
        <p:nvSpPr>
          <p:cNvPr id="3" name="Content Placeholder 2"/>
          <p:cNvSpPr>
            <a:spLocks noGrp="1"/>
          </p:cNvSpPr>
          <p:nvPr>
            <p:ph idx="1"/>
          </p:nvPr>
        </p:nvSpPr>
        <p:spPr>
          <a:xfrm>
            <a:off x="457200" y="2057399"/>
            <a:ext cx="8229600" cy="4543425"/>
          </a:xfrm>
        </p:spPr>
        <p:txBody>
          <a:bodyPr/>
          <a:lstStyle/>
          <a:p>
            <a:r>
              <a:rPr lang="en-US" sz="2000" dirty="0">
                <a:latin typeface="Arial" panose="020B0604020202020204" pitchFamily="34" charset="0"/>
                <a:cs typeface="Arial" panose="020B0604020202020204" pitchFamily="34" charset="0"/>
              </a:rPr>
              <a:t>8.1 Describe the various information and communication technology tools used in the care of patients, communities, and populations. </a:t>
            </a:r>
          </a:p>
          <a:p>
            <a:r>
              <a:rPr lang="en-US" sz="2000" dirty="0">
                <a:latin typeface="Arial" panose="020B0604020202020204" pitchFamily="34" charset="0"/>
                <a:cs typeface="Arial" panose="020B0604020202020204" pitchFamily="34" charset="0"/>
              </a:rPr>
              <a:t>8.2 Use information and communication technology </a:t>
            </a:r>
            <a:r>
              <a:rPr lang="en-US" sz="2000" b="1" dirty="0">
                <a:latin typeface="Arial" panose="020B0604020202020204" pitchFamily="34" charset="0"/>
                <a:cs typeface="Arial" panose="020B0604020202020204" pitchFamily="34" charset="0"/>
              </a:rPr>
              <a:t>to gather data, create information, and generate knowledge</a:t>
            </a:r>
            <a:r>
              <a:rPr lang="en-US" sz="2000" dirty="0">
                <a:latin typeface="Arial" panose="020B0604020202020204" pitchFamily="34" charset="0"/>
                <a:cs typeface="Arial" panose="020B0604020202020204" pitchFamily="34" charset="0"/>
              </a:rPr>
              <a:t>. </a:t>
            </a:r>
          </a:p>
          <a:p>
            <a:r>
              <a:rPr lang="en-US" sz="2000" dirty="0">
                <a:latin typeface="Arial" panose="020B0604020202020204" pitchFamily="34" charset="0"/>
                <a:cs typeface="Arial" panose="020B0604020202020204" pitchFamily="34" charset="0"/>
              </a:rPr>
              <a:t>8.3 Use information and communication technologies and informatics processes </a:t>
            </a:r>
            <a:r>
              <a:rPr lang="en-US" sz="2000" b="1" dirty="0">
                <a:latin typeface="Arial" panose="020B0604020202020204" pitchFamily="34" charset="0"/>
                <a:cs typeface="Arial" panose="020B0604020202020204" pitchFamily="34" charset="0"/>
              </a:rPr>
              <a:t>to deliver safe nursing care to diverse populations in a variety of settings. </a:t>
            </a:r>
          </a:p>
          <a:p>
            <a:r>
              <a:rPr lang="en-US" sz="2000" dirty="0">
                <a:latin typeface="Arial" panose="020B0604020202020204" pitchFamily="34" charset="0"/>
                <a:cs typeface="Arial" panose="020B0604020202020204" pitchFamily="34" charset="0"/>
              </a:rPr>
              <a:t>8.4 Use information and communication technology </a:t>
            </a:r>
            <a:r>
              <a:rPr lang="en-US" sz="2000" b="1" dirty="0">
                <a:latin typeface="Arial" panose="020B0604020202020204" pitchFamily="34" charset="0"/>
                <a:cs typeface="Arial" panose="020B0604020202020204" pitchFamily="34" charset="0"/>
              </a:rPr>
              <a:t>to support documentation of care and communication among providers, patients, and all system levels. </a:t>
            </a:r>
          </a:p>
          <a:p>
            <a:r>
              <a:rPr lang="en-US" sz="2000" dirty="0">
                <a:latin typeface="Arial" panose="020B0604020202020204" pitchFamily="34" charset="0"/>
                <a:cs typeface="Arial" panose="020B0604020202020204" pitchFamily="34" charset="0"/>
              </a:rPr>
              <a:t>8.5 Use information and communication technologies </a:t>
            </a:r>
            <a:r>
              <a:rPr lang="en-US" sz="2000" b="1" dirty="0">
                <a:latin typeface="Arial" panose="020B0604020202020204" pitchFamily="34" charset="0"/>
                <a:cs typeface="Arial" panose="020B0604020202020204" pitchFamily="34" charset="0"/>
              </a:rPr>
              <a:t>in accordance with ethical, legal, professional, and regulatory standards, and workplace policies in the delivery of care. </a:t>
            </a:r>
          </a:p>
          <a:p>
            <a:endParaRPr lang="en-US" dirty="0"/>
          </a:p>
        </p:txBody>
      </p:sp>
    </p:spTree>
    <p:extLst>
      <p:ext uri="{BB962C8B-B14F-4D97-AF65-F5344CB8AC3E}">
        <p14:creationId xmlns:p14="http://schemas.microsoft.com/office/powerpoint/2010/main" val="1912856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3"/>
          <p:cNvSpPr>
            <a:spLocks noGrp="1" noChangeArrowheads="1"/>
          </p:cNvSpPr>
          <p:nvPr>
            <p:ph idx="1"/>
          </p:nvPr>
        </p:nvSpPr>
        <p:spPr>
          <a:xfrm>
            <a:off x="457200" y="1600200"/>
            <a:ext cx="8305800" cy="4924425"/>
          </a:xfrm>
        </p:spPr>
        <p:txBody>
          <a:bodyPr>
            <a:normAutofit/>
          </a:bodyPr>
          <a:lstStyle/>
          <a:p>
            <a:pPr marL="0" indent="0">
              <a:lnSpc>
                <a:spcPct val="120000"/>
              </a:lnSpc>
              <a:spcBef>
                <a:spcPts val="600"/>
              </a:spcBef>
              <a:spcAft>
                <a:spcPts val="600"/>
              </a:spcAft>
              <a:buNone/>
            </a:pPr>
            <a:r>
              <a:rPr lang="en-US" sz="2800" b="1" dirty="0">
                <a:latin typeface="Arial" panose="020B0604020202020204" pitchFamily="34" charset="0"/>
                <a:cs typeface="Arial" panose="020B0604020202020204" pitchFamily="34" charset="0"/>
              </a:rPr>
              <a:t>Synthesis of Evolution of NI Competencies </a:t>
            </a:r>
          </a:p>
          <a:p>
            <a:pPr marL="0" indent="0">
              <a:lnSpc>
                <a:spcPct val="120000"/>
              </a:lnSpc>
              <a:spcBef>
                <a:spcPts val="600"/>
              </a:spcBef>
              <a:spcAft>
                <a:spcPts val="600"/>
              </a:spcAft>
              <a:buNone/>
            </a:pPr>
            <a:endParaRPr lang="en-US" sz="2800" b="1" dirty="0">
              <a:latin typeface="Arial" panose="020B0604020202020204" pitchFamily="34" charset="0"/>
              <a:cs typeface="Arial" panose="020B0604020202020204" pitchFamily="34" charset="0"/>
            </a:endParaRPr>
          </a:p>
        </p:txBody>
      </p:sp>
      <p:sp>
        <p:nvSpPr>
          <p:cNvPr id="16386" name="Slide Number Placeholder 5"/>
          <p:cNvSpPr>
            <a:spLocks noGrp="1"/>
          </p:cNvSpPr>
          <p:nvPr>
            <p:ph type="sldNum" sz="quarter" idx="12"/>
          </p:nvPr>
        </p:nvSpPr>
        <p:spPr>
          <a:xfrm>
            <a:off x="7924800" y="6172200"/>
            <a:ext cx="533400" cy="457200"/>
          </a:xfrm>
          <a:prstGeom prst="rect">
            <a:avLst/>
          </a:prstGeom>
          <a:noFill/>
        </p:spPr>
        <p:txBody>
          <a:bodyPr/>
          <a:lstStyle/>
          <a:p>
            <a:fld id="{A6F94B9F-BB02-4F4C-8A28-67CFFC9E7EE4}" type="slidenum">
              <a:rPr lang="en-US" smtClean="0"/>
              <a:pPr/>
              <a:t>17</a:t>
            </a:fld>
            <a:endParaRPr lang="en-US" dirty="0"/>
          </a:p>
        </p:txBody>
      </p:sp>
      <p:sp>
        <p:nvSpPr>
          <p:cNvPr id="5" name="Rectangle 2"/>
          <p:cNvSpPr txBox="1">
            <a:spLocks noChangeArrowheads="1"/>
          </p:cNvSpPr>
          <p:nvPr/>
        </p:nvSpPr>
        <p:spPr>
          <a:xfrm>
            <a:off x="533400" y="533400"/>
            <a:ext cx="8229600" cy="997196"/>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ANA Scope and Standards of Practice (2022)</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cs typeface="Arial"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2150" y="2057400"/>
            <a:ext cx="5219700" cy="407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6057900" y="6324600"/>
            <a:ext cx="1600200"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(ANA, 2022, p. 53)</a:t>
            </a:r>
          </a:p>
        </p:txBody>
      </p:sp>
    </p:spTree>
    <p:extLst>
      <p:ext uri="{BB962C8B-B14F-4D97-AF65-F5344CB8AC3E}">
        <p14:creationId xmlns:p14="http://schemas.microsoft.com/office/powerpoint/2010/main" val="2400489434"/>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3"/>
          <p:cNvSpPr>
            <a:spLocks noGrp="1" noChangeArrowheads="1"/>
          </p:cNvSpPr>
          <p:nvPr>
            <p:ph idx="1"/>
          </p:nvPr>
        </p:nvSpPr>
        <p:spPr>
          <a:xfrm>
            <a:off x="495300" y="1981200"/>
            <a:ext cx="8305800" cy="4473821"/>
          </a:xfrm>
        </p:spPr>
        <p:txBody>
          <a:bodyPr>
            <a:normAutofit/>
          </a:bodyPr>
          <a:lstStyle/>
          <a:p>
            <a:pPr marL="0" indent="0">
              <a:lnSpc>
                <a:spcPct val="120000"/>
              </a:lnSpc>
              <a:spcBef>
                <a:spcPts val="600"/>
              </a:spcBef>
              <a:spcAft>
                <a:spcPts val="600"/>
              </a:spcAft>
              <a:buNone/>
            </a:pPr>
            <a:r>
              <a:rPr lang="en-US" sz="2800" b="1" dirty="0">
                <a:latin typeface="Arial" panose="020B0604020202020204" pitchFamily="34" charset="0"/>
                <a:cs typeface="Arial" panose="020B0604020202020204" pitchFamily="34" charset="0"/>
              </a:rPr>
              <a:t>Informatics Competencies for IN and INS</a:t>
            </a:r>
          </a:p>
          <a:p>
            <a:pPr lvl="1">
              <a:lnSpc>
                <a:spcPct val="120000"/>
              </a:lnSpc>
              <a:spcBef>
                <a:spcPts val="600"/>
              </a:spcBef>
              <a:spcAft>
                <a:spcPts val="600"/>
              </a:spcAft>
            </a:pPr>
            <a:r>
              <a:rPr lang="en-US" dirty="0">
                <a:latin typeface="Arial" panose="020B0604020202020204" pitchFamily="34" charset="0"/>
                <a:cs typeface="Arial" panose="020B0604020202020204" pitchFamily="34" charset="0"/>
              </a:rPr>
              <a:t>American Nurses Association (ANA)</a:t>
            </a:r>
          </a:p>
          <a:p>
            <a:pPr lvl="1">
              <a:lnSpc>
                <a:spcPct val="120000"/>
              </a:lnSpc>
              <a:spcBef>
                <a:spcPts val="600"/>
              </a:spcBef>
              <a:spcAft>
                <a:spcPts val="600"/>
              </a:spcAft>
            </a:pPr>
            <a:r>
              <a:rPr lang="en-US" dirty="0">
                <a:latin typeface="Arial" panose="020B0604020202020204" pitchFamily="34" charset="0"/>
                <a:cs typeface="Arial" panose="020B0604020202020204" pitchFamily="34" charset="0"/>
              </a:rPr>
              <a:t>American Medical Informatics Association (AMIA)</a:t>
            </a:r>
          </a:p>
          <a:p>
            <a:pPr lvl="1">
              <a:lnSpc>
                <a:spcPct val="120000"/>
              </a:lnSpc>
              <a:spcBef>
                <a:spcPts val="600"/>
              </a:spcBef>
              <a:spcAft>
                <a:spcPts val="600"/>
              </a:spcAft>
            </a:pPr>
            <a:r>
              <a:rPr lang="en-US" dirty="0">
                <a:latin typeface="Arial" panose="020B0604020202020204" pitchFamily="34" charset="0"/>
                <a:cs typeface="Arial" panose="020B0604020202020204" pitchFamily="34" charset="0"/>
              </a:rPr>
              <a:t>American Nursing Informatics Association (ANIA)</a:t>
            </a:r>
          </a:p>
          <a:p>
            <a:pPr lvl="1">
              <a:lnSpc>
                <a:spcPct val="120000"/>
              </a:lnSpc>
              <a:spcBef>
                <a:spcPts val="600"/>
              </a:spcBef>
              <a:spcAft>
                <a:spcPts val="600"/>
              </a:spcAft>
            </a:pPr>
            <a:r>
              <a:rPr lang="en-US" dirty="0">
                <a:latin typeface="Arial" panose="020B0604020202020204" pitchFamily="34" charset="0"/>
                <a:cs typeface="Arial" panose="020B0604020202020204" pitchFamily="34" charset="0"/>
              </a:rPr>
              <a:t>Health Information and Management Systems society (HIMSS) Nursing Informatics Working Group</a:t>
            </a:r>
          </a:p>
          <a:p>
            <a:pPr marL="0" indent="0">
              <a:lnSpc>
                <a:spcPct val="120000"/>
              </a:lnSpc>
              <a:spcBef>
                <a:spcPts val="600"/>
              </a:spcBef>
              <a:spcAft>
                <a:spcPts val="600"/>
              </a:spcAft>
              <a:buNone/>
            </a:pPr>
            <a:endParaRPr lang="en-US" sz="2800" b="1" dirty="0">
              <a:latin typeface="Arial" panose="020B0604020202020204" pitchFamily="34" charset="0"/>
              <a:cs typeface="Arial" panose="020B0604020202020204" pitchFamily="34" charset="0"/>
            </a:endParaRPr>
          </a:p>
        </p:txBody>
      </p:sp>
      <p:sp>
        <p:nvSpPr>
          <p:cNvPr id="16386" name="Slide Number Placeholder 5"/>
          <p:cNvSpPr>
            <a:spLocks noGrp="1"/>
          </p:cNvSpPr>
          <p:nvPr>
            <p:ph type="sldNum" sz="quarter" idx="12"/>
          </p:nvPr>
        </p:nvSpPr>
        <p:spPr>
          <a:xfrm>
            <a:off x="7924800" y="6172200"/>
            <a:ext cx="533400" cy="457200"/>
          </a:xfrm>
          <a:prstGeom prst="rect">
            <a:avLst/>
          </a:prstGeom>
          <a:noFill/>
        </p:spPr>
        <p:txBody>
          <a:bodyPr/>
          <a:lstStyle/>
          <a:p>
            <a:fld id="{A6F94B9F-BB02-4F4C-8A28-67CFFC9E7EE4}" type="slidenum">
              <a:rPr lang="en-US" smtClean="0"/>
              <a:pPr/>
              <a:t>18</a:t>
            </a:fld>
            <a:endParaRPr lang="en-US" dirty="0"/>
          </a:p>
        </p:txBody>
      </p:sp>
      <p:sp>
        <p:nvSpPr>
          <p:cNvPr id="5" name="Rectangle 2"/>
          <p:cNvSpPr txBox="1">
            <a:spLocks noChangeArrowheads="1"/>
          </p:cNvSpPr>
          <p:nvPr/>
        </p:nvSpPr>
        <p:spPr>
          <a:xfrm>
            <a:off x="381000" y="533400"/>
            <a:ext cx="8458200" cy="1495794"/>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Other Professional Organizations Contributing to NI Education and Competencies </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cs typeface="Arial" pitchFamily="34" charset="0"/>
            </a:endParaRPr>
          </a:p>
        </p:txBody>
      </p:sp>
    </p:spTree>
    <p:extLst>
      <p:ext uri="{BB962C8B-B14F-4D97-AF65-F5344CB8AC3E}">
        <p14:creationId xmlns:p14="http://schemas.microsoft.com/office/powerpoint/2010/main" val="105530540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609600" y="762000"/>
            <a:ext cx="8229600" cy="886397"/>
          </a:xfrm>
        </p:spPr>
        <p:txBody>
          <a:bodyPr>
            <a:noAutofit/>
          </a:bodyPr>
          <a:lstStyle/>
          <a:p>
            <a:pPr algn="ctr" eaLnBrk="1" hangingPunct="1"/>
            <a:r>
              <a:rPr lang="en-US" sz="3600" b="1" dirty="0">
                <a:solidFill>
                  <a:schemeClr val="tx1"/>
                </a:solidFill>
                <a:effectLst/>
                <a:latin typeface="Arial" pitchFamily="34" charset="0"/>
                <a:cs typeface="Arial" pitchFamily="34" charset="0"/>
              </a:rPr>
              <a:t>Before get to the content, consider the following questions:</a:t>
            </a:r>
          </a:p>
        </p:txBody>
      </p:sp>
      <p:sp>
        <p:nvSpPr>
          <p:cNvPr id="4100" name="Rectangle 3"/>
          <p:cNvSpPr>
            <a:spLocks noGrp="1" noChangeArrowheads="1"/>
          </p:cNvSpPr>
          <p:nvPr>
            <p:ph idx="1"/>
          </p:nvPr>
        </p:nvSpPr>
        <p:spPr>
          <a:xfrm>
            <a:off x="533400" y="1981200"/>
            <a:ext cx="7239000" cy="3962400"/>
          </a:xfrm>
        </p:spPr>
        <p:txBody>
          <a:bodyPr/>
          <a:lstStyle/>
          <a:p>
            <a:pPr eaLnBrk="1" hangingPunct="1">
              <a:lnSpc>
                <a:spcPct val="80000"/>
              </a:lnSpc>
            </a:pPr>
            <a:r>
              <a:rPr lang="en-US" sz="2800" dirty="0">
                <a:latin typeface="Arial" pitchFamily="34" charset="0"/>
                <a:cs typeface="Arial" pitchFamily="34" charset="0"/>
              </a:rPr>
              <a:t>All nurses handle data, information, and knowledge. Then, are all nurses informatics nurses? </a:t>
            </a:r>
          </a:p>
          <a:p>
            <a:pPr eaLnBrk="1" hangingPunct="1">
              <a:lnSpc>
                <a:spcPct val="80000"/>
              </a:lnSpc>
            </a:pPr>
            <a:endParaRPr lang="en-US" sz="1000" dirty="0">
              <a:latin typeface="Arial" pitchFamily="34" charset="0"/>
              <a:cs typeface="Arial" pitchFamily="34" charset="0"/>
            </a:endParaRPr>
          </a:p>
          <a:p>
            <a:pPr eaLnBrk="1" hangingPunct="1">
              <a:lnSpc>
                <a:spcPct val="80000"/>
              </a:lnSpc>
            </a:pPr>
            <a:r>
              <a:rPr lang="en-US" sz="2800" dirty="0">
                <a:latin typeface="Arial" pitchFamily="34" charset="0"/>
                <a:cs typeface="Arial" pitchFamily="34" charset="0"/>
              </a:rPr>
              <a:t>What makes us different from other nurses?</a:t>
            </a:r>
          </a:p>
          <a:p>
            <a:pPr lvl="1" eaLnBrk="1" hangingPunct="1">
              <a:lnSpc>
                <a:spcPct val="80000"/>
              </a:lnSpc>
            </a:pPr>
            <a:r>
              <a:rPr lang="en-US" sz="2400" dirty="0">
                <a:latin typeface="Arial" pitchFamily="34" charset="0"/>
                <a:cs typeface="Arial" pitchFamily="34" charset="0"/>
              </a:rPr>
              <a:t>INSs use computers, technology, and other NI tools and methods to “support” nursing work</a:t>
            </a:r>
          </a:p>
          <a:p>
            <a:pPr lvl="1" eaLnBrk="1" hangingPunct="1">
              <a:lnSpc>
                <a:spcPct val="80000"/>
              </a:lnSpc>
            </a:pPr>
            <a:r>
              <a:rPr lang="en-US" sz="2400" dirty="0">
                <a:latin typeface="Arial" pitchFamily="34" charset="0"/>
                <a:cs typeface="Arial" pitchFamily="34" charset="0"/>
              </a:rPr>
              <a:t>INSs focus on information structure, design, and presentation and on what that information can do to promote decision-making.</a:t>
            </a:r>
          </a:p>
        </p:txBody>
      </p:sp>
      <p:sp>
        <p:nvSpPr>
          <p:cNvPr id="4098" name="Slide Number Placeholder 5"/>
          <p:cNvSpPr>
            <a:spLocks noGrp="1"/>
          </p:cNvSpPr>
          <p:nvPr>
            <p:ph type="sldNum" sz="quarter" idx="12"/>
          </p:nvPr>
        </p:nvSpPr>
        <p:spPr>
          <a:xfrm>
            <a:off x="8153400" y="6172200"/>
            <a:ext cx="304800" cy="457200"/>
          </a:xfrm>
          <a:prstGeom prst="rect">
            <a:avLst/>
          </a:prstGeom>
          <a:noFill/>
        </p:spPr>
        <p:txBody>
          <a:bodyPr/>
          <a:lstStyle/>
          <a:p>
            <a:fld id="{16C0EB3C-EE72-4A40-8A60-BC25CFA8E5A5}" type="slidenum">
              <a:rPr lang="en-US" smtClean="0"/>
              <a:pPr/>
              <a:t>2</a:t>
            </a:fld>
            <a:endParaRPr lang="en-US"/>
          </a:p>
        </p:txBody>
      </p:sp>
      <p:pic>
        <p:nvPicPr>
          <p:cNvPr id="4101" name="Picture 4" descr="j00787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72400" y="2133600"/>
            <a:ext cx="868363" cy="2105025"/>
          </a:xfrm>
          <a:prstGeom prst="rect">
            <a:avLst/>
          </a:prstGeom>
          <a:noFill/>
          <a:ln w="9525">
            <a:noFill/>
            <a:miter lim="800000"/>
            <a:headEnd/>
            <a:tailEnd/>
          </a:ln>
        </p:spPr>
      </p:pic>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Grp="1" noChangeArrowheads="1"/>
          </p:cNvSpPr>
          <p:nvPr>
            <p:ph idx="1"/>
          </p:nvPr>
        </p:nvSpPr>
        <p:spPr>
          <a:xfrm>
            <a:off x="457200" y="1600200"/>
            <a:ext cx="7848600" cy="3657600"/>
          </a:xfrm>
        </p:spPr>
        <p:txBody>
          <a:bodyPr/>
          <a:lstStyle/>
          <a:p>
            <a:pPr eaLnBrk="1" hangingPunct="1"/>
            <a:r>
              <a:rPr lang="en-US" sz="2800" dirty="0">
                <a:latin typeface="Arial" pitchFamily="34" charset="0"/>
                <a:cs typeface="Arial" pitchFamily="34" charset="0"/>
              </a:rPr>
              <a:t>Specialty Attributes: What makes NI a specialty?</a:t>
            </a:r>
          </a:p>
          <a:p>
            <a:pPr eaLnBrk="1" hangingPunct="1"/>
            <a:r>
              <a:rPr lang="en-US" sz="2800" dirty="0">
                <a:latin typeface="Arial" pitchFamily="34" charset="0"/>
                <a:cs typeface="Arial" pitchFamily="34" charset="0"/>
              </a:rPr>
              <a:t>Functional areas: Roles of Informatics Nurse Specialists</a:t>
            </a:r>
          </a:p>
          <a:p>
            <a:pPr eaLnBrk="1" hangingPunct="1"/>
            <a:r>
              <a:rPr lang="en-US" sz="2800" dirty="0">
                <a:latin typeface="Arial" pitchFamily="34" charset="0"/>
                <a:cs typeface="Arial" pitchFamily="34" charset="0"/>
              </a:rPr>
              <a:t>Informatics Competencies</a:t>
            </a:r>
          </a:p>
          <a:p>
            <a:pPr eaLnBrk="1" hangingPunct="1"/>
            <a:r>
              <a:rPr lang="en-US" sz="2800" dirty="0">
                <a:latin typeface="Arial" pitchFamily="34" charset="0"/>
                <a:cs typeface="Arial" pitchFamily="34" charset="0"/>
              </a:rPr>
              <a:t>Standards of Nursing Informatics Practice </a:t>
            </a:r>
          </a:p>
          <a:p>
            <a:pPr eaLnBrk="1" hangingPunct="1"/>
            <a:r>
              <a:rPr lang="en-US" sz="2800" dirty="0">
                <a:latin typeface="Arial" pitchFamily="34" charset="0"/>
                <a:cs typeface="Arial" pitchFamily="34" charset="0"/>
              </a:rPr>
              <a:t>Professional Performance </a:t>
            </a:r>
          </a:p>
        </p:txBody>
      </p:sp>
      <p:sp>
        <p:nvSpPr>
          <p:cNvPr id="5122" name="Slide Number Placeholder 5"/>
          <p:cNvSpPr>
            <a:spLocks noGrp="1"/>
          </p:cNvSpPr>
          <p:nvPr>
            <p:ph type="sldNum" sz="quarter" idx="12"/>
          </p:nvPr>
        </p:nvSpPr>
        <p:spPr>
          <a:xfrm>
            <a:off x="8229600" y="6172200"/>
            <a:ext cx="228600" cy="457200"/>
          </a:xfrm>
          <a:prstGeom prst="rect">
            <a:avLst/>
          </a:prstGeom>
          <a:noFill/>
        </p:spPr>
        <p:txBody>
          <a:bodyPr/>
          <a:lstStyle/>
          <a:p>
            <a:fld id="{DAAA138A-3F19-445D-9603-4BF0C03E0B71}" type="slidenum">
              <a:rPr lang="en-US" smtClean="0"/>
              <a:pPr/>
              <a:t>3</a:t>
            </a:fld>
            <a:endParaRPr lang="en-US"/>
          </a:p>
        </p:txBody>
      </p:sp>
      <p:sp>
        <p:nvSpPr>
          <p:cNvPr id="5" name="Rectangle 2"/>
          <p:cNvSpPr txBox="1">
            <a:spLocks noChangeArrowheads="1"/>
          </p:cNvSpPr>
          <p:nvPr/>
        </p:nvSpPr>
        <p:spPr>
          <a:xfrm>
            <a:off x="457200" y="762000"/>
            <a:ext cx="8458200" cy="498598"/>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Scope of Nursing Informatics Practice</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ea typeface="+mn-ea"/>
              <a:cs typeface="Arial" pitchFamily="34" charset="0"/>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idx="1"/>
          </p:nvPr>
        </p:nvSpPr>
        <p:spPr>
          <a:xfrm>
            <a:off x="457200" y="1600200"/>
            <a:ext cx="7848600" cy="4419600"/>
          </a:xfrm>
        </p:spPr>
        <p:txBody>
          <a:bodyPr>
            <a:noAutofit/>
          </a:bodyPr>
          <a:lstStyle/>
          <a:p>
            <a:pPr eaLnBrk="1" hangingPunct="1"/>
            <a:r>
              <a:rPr lang="en-US" sz="2800" dirty="0">
                <a:latin typeface="Arial" pitchFamily="34" charset="0"/>
                <a:cs typeface="Arial" pitchFamily="34" charset="0"/>
              </a:rPr>
              <a:t>Nursing Informatics Specialists (INSs): “The INS is a registered nurse with formal graduate education in informatics.” </a:t>
            </a:r>
          </a:p>
          <a:p>
            <a:pPr eaLnBrk="1" hangingPunct="1"/>
            <a:endParaRPr lang="en-US" sz="1000" dirty="0">
              <a:latin typeface="Arial" pitchFamily="34" charset="0"/>
              <a:cs typeface="Arial" pitchFamily="34" charset="0"/>
            </a:endParaRPr>
          </a:p>
          <a:p>
            <a:pPr eaLnBrk="1" hangingPunct="1"/>
            <a:r>
              <a:rPr lang="en-US" sz="2800" dirty="0">
                <a:latin typeface="Arial" pitchFamily="34" charset="0"/>
                <a:cs typeface="Arial" pitchFamily="34" charset="0"/>
              </a:rPr>
              <a:t>Informatics Nurses (INs): “An IN is a registered nurses with an interest or experience in an informatics field, most often nursing informatics.” (ANA, 2022)</a:t>
            </a:r>
          </a:p>
        </p:txBody>
      </p:sp>
      <p:sp>
        <p:nvSpPr>
          <p:cNvPr id="6146" name="Slide Number Placeholder 5"/>
          <p:cNvSpPr>
            <a:spLocks noGrp="1"/>
          </p:cNvSpPr>
          <p:nvPr>
            <p:ph type="sldNum" sz="quarter" idx="12"/>
          </p:nvPr>
        </p:nvSpPr>
        <p:spPr>
          <a:xfrm>
            <a:off x="8229600" y="6172200"/>
            <a:ext cx="228600" cy="457200"/>
          </a:xfrm>
          <a:prstGeom prst="rect">
            <a:avLst/>
          </a:prstGeom>
          <a:noFill/>
        </p:spPr>
        <p:txBody>
          <a:bodyPr/>
          <a:lstStyle/>
          <a:p>
            <a:fld id="{C0C9381F-5975-43D3-A613-D7094270C05D}" type="slidenum">
              <a:rPr lang="en-US" smtClean="0"/>
              <a:pPr/>
              <a:t>4</a:t>
            </a:fld>
            <a:endParaRPr lang="en-US" dirty="0"/>
          </a:p>
        </p:txBody>
      </p:sp>
      <p:sp>
        <p:nvSpPr>
          <p:cNvPr id="5" name="Rectangle 2"/>
          <p:cNvSpPr txBox="1">
            <a:spLocks noChangeArrowheads="1"/>
          </p:cNvSpPr>
          <p:nvPr/>
        </p:nvSpPr>
        <p:spPr>
          <a:xfrm>
            <a:off x="457200" y="685800"/>
            <a:ext cx="8458200" cy="498598"/>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Scope of Nursing Informatics Practice</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ea typeface="+mn-ea"/>
              <a:cs typeface="Arial" pitchFamily="34" charset="0"/>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fontScale="92500" lnSpcReduction="10000"/>
          </a:bodyPr>
          <a:lstStyle/>
          <a:p>
            <a:r>
              <a:rPr lang="en-US" dirty="0">
                <a:latin typeface="Arial" panose="020B0604020202020204" pitchFamily="34" charset="0"/>
                <a:cs typeface="Arial" panose="020B0604020202020204" pitchFamily="34" charset="0"/>
              </a:rPr>
              <a:t>Using their continually evolving knowledge and skills, INs and INSs provide value in the following ways:</a:t>
            </a:r>
          </a:p>
          <a:p>
            <a:endParaRPr lang="en-US" sz="11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Unique combination of nursing and informatics practice expertise</a:t>
            </a:r>
          </a:p>
          <a:p>
            <a:pPr lvl="1"/>
            <a:r>
              <a:rPr lang="en-US" dirty="0">
                <a:latin typeface="Arial" panose="020B0604020202020204" pitchFamily="34" charset="0"/>
                <a:cs typeface="Arial" panose="020B0604020202020204" pitchFamily="34" charset="0"/>
              </a:rPr>
              <a:t>Unique combination of nursing and informatics practice expertise</a:t>
            </a:r>
          </a:p>
          <a:p>
            <a:pPr lvl="1"/>
            <a:r>
              <a:rPr lang="en-US" dirty="0">
                <a:latin typeface="Arial" panose="020B0604020202020204" pitchFamily="34" charset="0"/>
                <a:cs typeface="Arial" panose="020B0604020202020204" pitchFamily="34" charset="0"/>
              </a:rPr>
              <a:t>Data information, and knowledge management for</a:t>
            </a:r>
          </a:p>
          <a:p>
            <a:pPr lvl="1"/>
            <a:r>
              <a:rPr lang="en-US" dirty="0">
                <a:latin typeface="Arial" panose="020B0604020202020204" pitchFamily="34" charset="0"/>
                <a:cs typeface="Arial" panose="020B0604020202020204" pitchFamily="34" charset="0"/>
              </a:rPr>
              <a:t>individuals and populations</a:t>
            </a:r>
          </a:p>
          <a:p>
            <a:pPr lvl="1"/>
            <a:r>
              <a:rPr lang="en-US" dirty="0">
                <a:latin typeface="Arial" panose="020B0604020202020204" pitchFamily="34" charset="0"/>
                <a:cs typeface="Arial" panose="020B0604020202020204" pitchFamily="34" charset="0"/>
              </a:rPr>
              <a:t>Informatics leadership and organizational strategy</a:t>
            </a:r>
          </a:p>
          <a:p>
            <a:pPr lvl="1"/>
            <a:r>
              <a:rPr lang="en-US" dirty="0">
                <a:latin typeface="Arial" panose="020B0604020202020204" pitchFamily="34" charset="0"/>
                <a:cs typeface="Arial" panose="020B0604020202020204" pitchFamily="34" charset="0"/>
              </a:rPr>
              <a:t>Health  care policy influence</a:t>
            </a:r>
          </a:p>
          <a:p>
            <a:pPr lvl="1"/>
            <a:r>
              <a:rPr lang="en-US" dirty="0">
                <a:latin typeface="Arial" panose="020B0604020202020204" pitchFamily="34" charset="0"/>
                <a:cs typeface="Arial" panose="020B0604020202020204" pitchFamily="34" charset="0"/>
              </a:rPr>
              <a:t>Scientific research and discovery</a:t>
            </a:r>
          </a:p>
          <a:p>
            <a:pPr lvl="1"/>
            <a:r>
              <a:rPr lang="en-US" dirty="0">
                <a:latin typeface="Arial" panose="020B0604020202020204" pitchFamily="34" charset="0"/>
                <a:cs typeface="Arial" panose="020B0604020202020204" pitchFamily="34" charset="0"/>
              </a:rPr>
              <a:t>Integration of sociotechnical framework</a:t>
            </a:r>
          </a:p>
          <a:p>
            <a:pPr lvl="1"/>
            <a:r>
              <a:rPr lang="en-US" dirty="0">
                <a:latin typeface="Arial" panose="020B0604020202020204" pitchFamily="34" charset="0"/>
                <a:cs typeface="Arial" panose="020B0604020202020204" pitchFamily="34" charset="0"/>
              </a:rPr>
              <a:t>Education across the spectrum of healthcare systems</a:t>
            </a:r>
          </a:p>
        </p:txBody>
      </p:sp>
      <p:sp>
        <p:nvSpPr>
          <p:cNvPr id="4" name="Rectangle 2"/>
          <p:cNvSpPr txBox="1">
            <a:spLocks noChangeArrowheads="1"/>
          </p:cNvSpPr>
          <p:nvPr/>
        </p:nvSpPr>
        <p:spPr>
          <a:xfrm>
            <a:off x="228600" y="838200"/>
            <a:ext cx="8458200" cy="498598"/>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Value Statement </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06383080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3"/>
          <p:cNvSpPr>
            <a:spLocks noGrp="1" noChangeArrowheads="1"/>
          </p:cNvSpPr>
          <p:nvPr>
            <p:ph idx="1"/>
          </p:nvPr>
        </p:nvSpPr>
        <p:spPr>
          <a:xfrm>
            <a:off x="647700" y="1348839"/>
            <a:ext cx="7848600" cy="5257800"/>
          </a:xfrm>
        </p:spPr>
        <p:txBody>
          <a:bodyPr>
            <a:normAutofit/>
          </a:bodyPr>
          <a:lstStyle/>
          <a:p>
            <a:pPr eaLnBrk="1" hangingPunct="1"/>
            <a:r>
              <a:rPr lang="en-US" sz="2800" dirty="0">
                <a:latin typeface="Arial" pitchFamily="34" charset="0"/>
                <a:cs typeface="Arial" pitchFamily="34" charset="0"/>
              </a:rPr>
              <a:t>Management, Administration, and Leadership</a:t>
            </a:r>
          </a:p>
          <a:p>
            <a:pPr eaLnBrk="1" hangingPunct="1"/>
            <a:r>
              <a:rPr lang="en-US" sz="2800" dirty="0">
                <a:latin typeface="Arial" pitchFamily="34" charset="0"/>
                <a:cs typeface="Arial" pitchFamily="34" charset="0"/>
              </a:rPr>
              <a:t>Clinical Informatics</a:t>
            </a:r>
          </a:p>
          <a:p>
            <a:pPr eaLnBrk="1" hangingPunct="1"/>
            <a:r>
              <a:rPr lang="en-US" sz="2800" dirty="0">
                <a:latin typeface="Arial" pitchFamily="34" charset="0"/>
                <a:cs typeface="Arial" pitchFamily="34" charset="0"/>
              </a:rPr>
              <a:t>Data Management and Analytics</a:t>
            </a:r>
          </a:p>
          <a:p>
            <a:pPr eaLnBrk="1" hangingPunct="1"/>
            <a:r>
              <a:rPr lang="en-US" sz="2800" dirty="0">
                <a:latin typeface="Arial" pitchFamily="34" charset="0"/>
                <a:cs typeface="Arial" pitchFamily="34" charset="0"/>
              </a:rPr>
              <a:t>Patient Safety and Quality </a:t>
            </a:r>
          </a:p>
          <a:p>
            <a:pPr eaLnBrk="1" hangingPunct="1"/>
            <a:r>
              <a:rPr lang="en-US" sz="2800" dirty="0">
                <a:latin typeface="Arial" pitchFamily="34" charset="0"/>
                <a:cs typeface="Arial" pitchFamily="34" charset="0"/>
              </a:rPr>
              <a:t>Research and Evaluation </a:t>
            </a:r>
          </a:p>
          <a:p>
            <a:pPr eaLnBrk="1" hangingPunct="1"/>
            <a:r>
              <a:rPr lang="en-US" sz="2800" dirty="0">
                <a:latin typeface="Arial" pitchFamily="34" charset="0"/>
                <a:cs typeface="Arial" pitchFamily="34" charset="0"/>
              </a:rPr>
              <a:t>Compliance and Integrity Management</a:t>
            </a:r>
          </a:p>
          <a:p>
            <a:pPr eaLnBrk="1" hangingPunct="1"/>
            <a:r>
              <a:rPr lang="en-US" sz="2800" dirty="0">
                <a:latin typeface="Arial" pitchFamily="34" charset="0"/>
                <a:cs typeface="Arial" pitchFamily="34" charset="0"/>
              </a:rPr>
              <a:t>Coordination, Consultation, Facilitation, and Integration</a:t>
            </a:r>
          </a:p>
        </p:txBody>
      </p:sp>
      <p:sp>
        <p:nvSpPr>
          <p:cNvPr id="7170" name="Slide Number Placeholder 5"/>
          <p:cNvSpPr>
            <a:spLocks noGrp="1"/>
          </p:cNvSpPr>
          <p:nvPr>
            <p:ph type="sldNum" sz="quarter" idx="12"/>
          </p:nvPr>
        </p:nvSpPr>
        <p:spPr>
          <a:xfrm>
            <a:off x="8229600" y="6172200"/>
            <a:ext cx="228600" cy="457200"/>
          </a:xfrm>
          <a:prstGeom prst="rect">
            <a:avLst/>
          </a:prstGeom>
          <a:noFill/>
        </p:spPr>
        <p:txBody>
          <a:bodyPr/>
          <a:lstStyle/>
          <a:p>
            <a:fld id="{88979092-F1CC-49E9-972E-1E4B46199899}" type="slidenum">
              <a:rPr lang="en-US" smtClean="0"/>
              <a:pPr/>
              <a:t>6</a:t>
            </a:fld>
            <a:endParaRPr lang="en-US" dirty="0"/>
          </a:p>
        </p:txBody>
      </p:sp>
      <p:sp>
        <p:nvSpPr>
          <p:cNvPr id="5" name="Rectangle 2"/>
          <p:cNvSpPr txBox="1">
            <a:spLocks noChangeArrowheads="1"/>
          </p:cNvSpPr>
          <p:nvPr/>
        </p:nvSpPr>
        <p:spPr>
          <a:xfrm>
            <a:off x="457200" y="609600"/>
            <a:ext cx="8229600" cy="498598"/>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Nursing Informatics Practice Areas </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ea typeface="+mn-ea"/>
              <a:cs typeface="Arial" pitchFamily="34" charset="0"/>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1027"/>
          <p:cNvSpPr>
            <a:spLocks noGrp="1" noChangeArrowheads="1"/>
          </p:cNvSpPr>
          <p:nvPr>
            <p:ph idx="1"/>
          </p:nvPr>
        </p:nvSpPr>
        <p:spPr>
          <a:xfrm>
            <a:off x="457200" y="1295400"/>
            <a:ext cx="8229600" cy="4572000"/>
          </a:xfrm>
        </p:spPr>
        <p:txBody>
          <a:bodyPr>
            <a:normAutofit/>
          </a:bodyPr>
          <a:lstStyle/>
          <a:p>
            <a:pPr marL="609600" indent="-609600" eaLnBrk="1" hangingPunct="1"/>
            <a:r>
              <a:rPr lang="en-US" sz="2800" dirty="0">
                <a:latin typeface="Arial" pitchFamily="34" charset="0"/>
                <a:cs typeface="Arial" pitchFamily="34" charset="0"/>
              </a:rPr>
              <a:t>Organizational representation</a:t>
            </a:r>
          </a:p>
          <a:p>
            <a:pPr marL="990600" lvl="1" indent="-533400" eaLnBrk="1" hangingPunct="1"/>
            <a:r>
              <a:rPr lang="en-US" dirty="0">
                <a:latin typeface="Arial" pitchFamily="34" charset="0"/>
                <a:cs typeface="Arial" pitchFamily="34" charset="0"/>
              </a:rPr>
              <a:t>At least one organization must represent a specialty – NI has several</a:t>
            </a:r>
          </a:p>
          <a:p>
            <a:pPr marL="1336675" lvl="2" indent="-422275" eaLnBrk="1" hangingPunct="1"/>
            <a:r>
              <a:rPr lang="en-US" sz="2000" dirty="0">
                <a:latin typeface="Arial" pitchFamily="34" charset="0"/>
                <a:cs typeface="Arial" pitchFamily="34" charset="0"/>
              </a:rPr>
              <a:t>AMIA – NI-WG </a:t>
            </a:r>
          </a:p>
          <a:p>
            <a:pPr marL="1793875" lvl="3" indent="-422275">
              <a:buNone/>
            </a:pPr>
            <a:r>
              <a:rPr lang="en-US" dirty="0">
                <a:latin typeface="Arial" pitchFamily="34" charset="0"/>
                <a:cs typeface="Arial" pitchFamily="34" charset="0"/>
              </a:rPr>
              <a:t>(</a:t>
            </a:r>
            <a:r>
              <a:rPr lang="en-US" dirty="0">
                <a:latin typeface="Arial" pitchFamily="34" charset="0"/>
                <a:cs typeface="Arial" pitchFamily="34" charset="0"/>
                <a:hlinkClick r:id="rId3"/>
              </a:rPr>
              <a:t>https://www.amia.org/programs/working-groups/nursing-informatics</a:t>
            </a:r>
            <a:r>
              <a:rPr lang="en-US" dirty="0">
                <a:latin typeface="Arial" pitchFamily="34" charset="0"/>
                <a:cs typeface="Arial" pitchFamily="34" charset="0"/>
              </a:rPr>
              <a:t>)</a:t>
            </a:r>
            <a:endParaRPr lang="en-US" dirty="0">
              <a:solidFill>
                <a:srgbClr val="FF0000"/>
              </a:solidFill>
              <a:latin typeface="Arial" pitchFamily="34" charset="0"/>
              <a:cs typeface="Arial" pitchFamily="34" charset="0"/>
            </a:endParaRPr>
          </a:p>
          <a:p>
            <a:pPr marL="1336675" lvl="2" indent="-422275"/>
            <a:r>
              <a:rPr lang="en-US" sz="2000" dirty="0">
                <a:latin typeface="Arial" pitchFamily="34" charset="0"/>
                <a:cs typeface="Arial" pitchFamily="34" charset="0"/>
              </a:rPr>
              <a:t>American Nursing Informatics Association (ANIA) (</a:t>
            </a:r>
            <a:r>
              <a:rPr lang="en-US" sz="2000" dirty="0">
                <a:latin typeface="Arial" pitchFamily="34" charset="0"/>
                <a:cs typeface="Arial" pitchFamily="34" charset="0"/>
                <a:hlinkClick r:id="rId4"/>
              </a:rPr>
              <a:t>https://www.ania.org</a:t>
            </a:r>
            <a:r>
              <a:rPr lang="en-US" sz="2000" dirty="0">
                <a:latin typeface="Arial" pitchFamily="34" charset="0"/>
                <a:cs typeface="Arial" pitchFamily="34" charset="0"/>
              </a:rPr>
              <a:t>)</a:t>
            </a:r>
          </a:p>
          <a:p>
            <a:pPr marL="1336675" lvl="2" indent="-422275"/>
            <a:r>
              <a:rPr lang="en-US" sz="2000" dirty="0">
                <a:latin typeface="Arial" pitchFamily="34" charset="0"/>
                <a:cs typeface="Arial" pitchFamily="34" charset="0"/>
              </a:rPr>
              <a:t>Alliance for Nursing Informatics (ANI)</a:t>
            </a:r>
          </a:p>
          <a:p>
            <a:pPr lvl="2" indent="0">
              <a:buNone/>
            </a:pPr>
            <a:r>
              <a:rPr lang="en-US" sz="2000" dirty="0">
                <a:solidFill>
                  <a:srgbClr val="7030A0"/>
                </a:solidFill>
                <a:latin typeface="Arial" pitchFamily="34" charset="0"/>
                <a:cs typeface="Arial" pitchFamily="34" charset="0"/>
              </a:rPr>
              <a:t>      (https://www.allianceni.org/)</a:t>
            </a:r>
            <a:endParaRPr lang="en-US" sz="2200" dirty="0">
              <a:solidFill>
                <a:srgbClr val="7030A0"/>
              </a:solidFill>
              <a:latin typeface="Arial" pitchFamily="34" charset="0"/>
              <a:cs typeface="Arial" pitchFamily="34" charset="0"/>
            </a:endParaRPr>
          </a:p>
        </p:txBody>
      </p:sp>
      <p:sp>
        <p:nvSpPr>
          <p:cNvPr id="11266" name="Slide Number Placeholder 5"/>
          <p:cNvSpPr>
            <a:spLocks noGrp="1"/>
          </p:cNvSpPr>
          <p:nvPr>
            <p:ph type="sldNum" sz="quarter" idx="12"/>
          </p:nvPr>
        </p:nvSpPr>
        <p:spPr>
          <a:xfrm>
            <a:off x="8229600" y="6172200"/>
            <a:ext cx="228600" cy="457200"/>
          </a:xfrm>
          <a:prstGeom prst="rect">
            <a:avLst/>
          </a:prstGeom>
          <a:noFill/>
        </p:spPr>
        <p:txBody>
          <a:bodyPr/>
          <a:lstStyle/>
          <a:p>
            <a:fld id="{931AEBA3-4D58-4D73-BDFB-19FC890B0C8C}" type="slidenum">
              <a:rPr lang="en-US" smtClean="0">
                <a:solidFill>
                  <a:srgbClr val="04617B">
                    <a:shade val="90000"/>
                  </a:srgbClr>
                </a:solidFill>
              </a:rPr>
              <a:pPr/>
              <a:t>7</a:t>
            </a:fld>
            <a:endParaRPr lang="en-US" dirty="0">
              <a:solidFill>
                <a:srgbClr val="04617B">
                  <a:shade val="90000"/>
                </a:srgbClr>
              </a:solidFill>
            </a:endParaRPr>
          </a:p>
        </p:txBody>
      </p:sp>
      <p:sp>
        <p:nvSpPr>
          <p:cNvPr id="5" name="Rectangle 2"/>
          <p:cNvSpPr txBox="1">
            <a:spLocks noChangeArrowheads="1"/>
          </p:cNvSpPr>
          <p:nvPr/>
        </p:nvSpPr>
        <p:spPr>
          <a:xfrm>
            <a:off x="457200" y="685800"/>
            <a:ext cx="8229600" cy="498598"/>
          </a:xfrm>
          <a:prstGeom prst="rect">
            <a:avLst/>
          </a:prstGeom>
        </p:spPr>
        <p:txBody>
          <a:bodyPr vert="horz" wrap="square" lIns="0" tIns="0" rIns="0" bIns="0" rtlCol="0" anchor="t">
            <a:spAutoFit/>
          </a:bodyPr>
          <a:lstStyle/>
          <a:p>
            <a:pPr algn="ctr" defTabSz="914363">
              <a:lnSpc>
                <a:spcPct val="90000"/>
              </a:lnSpc>
              <a:spcBef>
                <a:spcPct val="0"/>
              </a:spcBef>
            </a:pPr>
            <a:r>
              <a:rPr lang="en-US" sz="3600" b="1" dirty="0">
                <a:solidFill>
                  <a:prstClr val="black"/>
                </a:solidFill>
                <a:latin typeface="Arial" pitchFamily="34" charset="0"/>
                <a:cs typeface="Arial" pitchFamily="34" charset="0"/>
              </a:rPr>
              <a:t>Specialty Attributes</a:t>
            </a:r>
            <a:endParaRPr lang="en-US" sz="3600" b="1" spc="-150" dirty="0">
              <a:ln w="3175">
                <a:noFill/>
              </a:ln>
              <a:gradFill>
                <a:gsLst>
                  <a:gs pos="0">
                    <a:srgbClr val="2E59B0"/>
                  </a:gs>
                  <a:gs pos="49000">
                    <a:srgbClr val="161D32"/>
                  </a:gs>
                  <a:gs pos="100000">
                    <a:srgbClr val="000000"/>
                  </a:gs>
                </a:gsLst>
                <a:lin ang="5400000" scaled="0"/>
              </a:gradFill>
              <a:latin typeface="Arial" pitchFamily="34" charset="0"/>
              <a:cs typeface="Arial" pitchFamily="34" charset="0"/>
            </a:endParaRPr>
          </a:p>
        </p:txBody>
      </p:sp>
    </p:spTree>
    <p:extLst>
      <p:ext uri="{BB962C8B-B14F-4D97-AF65-F5344CB8AC3E}">
        <p14:creationId xmlns:p14="http://schemas.microsoft.com/office/powerpoint/2010/main" val="179353671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3"/>
          <p:cNvSpPr>
            <a:spLocks noGrp="1" noChangeArrowheads="1"/>
          </p:cNvSpPr>
          <p:nvPr>
            <p:ph idx="1"/>
          </p:nvPr>
        </p:nvSpPr>
        <p:spPr>
          <a:xfrm>
            <a:off x="457200" y="1600200"/>
            <a:ext cx="7772400" cy="2933111"/>
          </a:xfrm>
        </p:spPr>
        <p:txBody>
          <a:bodyPr>
            <a:normAutofit lnSpcReduction="10000"/>
          </a:bodyPr>
          <a:lstStyle/>
          <a:p>
            <a:pPr eaLnBrk="1" hangingPunct="1"/>
            <a:r>
              <a:rPr lang="en-US" sz="2800" dirty="0">
                <a:latin typeface="Arial" pitchFamily="34" charset="0"/>
                <a:cs typeface="Arial" pitchFamily="34" charset="0"/>
              </a:rPr>
              <a:t>Educational programs</a:t>
            </a:r>
          </a:p>
          <a:p>
            <a:pPr lvl="1" eaLnBrk="1" hangingPunct="1"/>
            <a:r>
              <a:rPr lang="en-US" sz="2400" dirty="0">
                <a:latin typeface="Arial" pitchFamily="34" charset="0"/>
                <a:cs typeface="Arial" pitchFamily="34" charset="0"/>
              </a:rPr>
              <a:t>Graduate</a:t>
            </a:r>
          </a:p>
          <a:p>
            <a:pPr lvl="2" eaLnBrk="1" hangingPunct="1"/>
            <a:r>
              <a:rPr lang="en-US" sz="2000" dirty="0">
                <a:latin typeface="Arial" pitchFamily="34" charset="0"/>
                <a:cs typeface="Arial" pitchFamily="34" charset="0"/>
              </a:rPr>
              <a:t>UMSON was the first (Degree: MSN in Nursing Informatics)</a:t>
            </a:r>
          </a:p>
          <a:p>
            <a:pPr lvl="2" eaLnBrk="1" hangingPunct="1"/>
            <a:r>
              <a:rPr lang="en-US" sz="2000" dirty="0">
                <a:latin typeface="Arial" pitchFamily="34" charset="0"/>
                <a:cs typeface="Arial" pitchFamily="34" charset="0"/>
              </a:rPr>
              <a:t>University of Utah</a:t>
            </a:r>
          </a:p>
          <a:p>
            <a:pPr lvl="2" eaLnBrk="1" hangingPunct="1"/>
            <a:r>
              <a:rPr lang="en-US" sz="2000" dirty="0">
                <a:latin typeface="Arial" pitchFamily="34" charset="0"/>
                <a:cs typeface="Arial" pitchFamily="34" charset="0"/>
              </a:rPr>
              <a:t>Many nurses are choosing health informatics and other areas to acquire needed skills</a:t>
            </a:r>
          </a:p>
          <a:p>
            <a:pPr lvl="1" eaLnBrk="1" hangingPunct="1"/>
            <a:r>
              <a:rPr lang="en-US" sz="2400" dirty="0">
                <a:latin typeface="Arial" pitchFamily="34" charset="0"/>
                <a:cs typeface="Arial" pitchFamily="34" charset="0"/>
              </a:rPr>
              <a:t>Certificate programs</a:t>
            </a:r>
          </a:p>
          <a:p>
            <a:pPr lvl="2" eaLnBrk="1" hangingPunct="1"/>
            <a:r>
              <a:rPr lang="en-US" sz="2000" dirty="0">
                <a:latin typeface="Arial" pitchFamily="34" charset="0"/>
                <a:cs typeface="Arial" pitchFamily="34" charset="0"/>
              </a:rPr>
              <a:t>Many are available</a:t>
            </a:r>
          </a:p>
        </p:txBody>
      </p:sp>
      <p:sp>
        <p:nvSpPr>
          <p:cNvPr id="12290" name="Slide Number Placeholder 5"/>
          <p:cNvSpPr>
            <a:spLocks noGrp="1"/>
          </p:cNvSpPr>
          <p:nvPr>
            <p:ph type="sldNum" sz="quarter" idx="12"/>
          </p:nvPr>
        </p:nvSpPr>
        <p:spPr>
          <a:xfrm>
            <a:off x="8001000" y="6172200"/>
            <a:ext cx="457200" cy="457200"/>
          </a:xfrm>
          <a:prstGeom prst="rect">
            <a:avLst/>
          </a:prstGeom>
          <a:noFill/>
        </p:spPr>
        <p:txBody>
          <a:bodyPr/>
          <a:lstStyle/>
          <a:p>
            <a:fld id="{CB3CB7E8-7461-4A4B-B643-C7B299AC7CFC}" type="slidenum">
              <a:rPr lang="en-US" smtClean="0">
                <a:solidFill>
                  <a:srgbClr val="04617B">
                    <a:shade val="90000"/>
                  </a:srgbClr>
                </a:solidFill>
              </a:rPr>
              <a:pPr/>
              <a:t>8</a:t>
            </a:fld>
            <a:endParaRPr lang="en-US" dirty="0">
              <a:solidFill>
                <a:srgbClr val="04617B">
                  <a:shade val="90000"/>
                </a:srgbClr>
              </a:solidFill>
            </a:endParaRPr>
          </a:p>
        </p:txBody>
      </p:sp>
      <p:sp>
        <p:nvSpPr>
          <p:cNvPr id="5" name="Rectangle 2"/>
          <p:cNvSpPr txBox="1">
            <a:spLocks noChangeArrowheads="1"/>
          </p:cNvSpPr>
          <p:nvPr/>
        </p:nvSpPr>
        <p:spPr>
          <a:xfrm>
            <a:off x="457200" y="685800"/>
            <a:ext cx="8229600" cy="498598"/>
          </a:xfrm>
          <a:prstGeom prst="rect">
            <a:avLst/>
          </a:prstGeom>
        </p:spPr>
        <p:txBody>
          <a:bodyPr vert="horz" wrap="square" lIns="0" tIns="0" rIns="0" bIns="0" rtlCol="0" anchor="t">
            <a:spAutoFit/>
          </a:bodyPr>
          <a:lstStyle/>
          <a:p>
            <a:pPr algn="ctr" defTabSz="914363">
              <a:lnSpc>
                <a:spcPct val="90000"/>
              </a:lnSpc>
              <a:spcBef>
                <a:spcPct val="0"/>
              </a:spcBef>
            </a:pPr>
            <a:r>
              <a:rPr lang="en-US" sz="3600" b="1" dirty="0">
                <a:solidFill>
                  <a:prstClr val="black"/>
                </a:solidFill>
                <a:latin typeface="Arial" pitchFamily="34" charset="0"/>
                <a:cs typeface="Arial" pitchFamily="34" charset="0"/>
              </a:rPr>
              <a:t>Specialty Attributes</a:t>
            </a:r>
            <a:endParaRPr lang="en-US" sz="3600" b="1" spc="-150" dirty="0">
              <a:ln w="3175">
                <a:noFill/>
              </a:ln>
              <a:gradFill>
                <a:gsLst>
                  <a:gs pos="0">
                    <a:srgbClr val="2E59B0"/>
                  </a:gs>
                  <a:gs pos="49000">
                    <a:srgbClr val="161D32"/>
                  </a:gs>
                  <a:gs pos="100000">
                    <a:srgbClr val="000000"/>
                  </a:gs>
                </a:gsLst>
                <a:lin ang="5400000" scaled="0"/>
              </a:gradFill>
              <a:latin typeface="Arial" pitchFamily="34" charset="0"/>
              <a:cs typeface="Arial" pitchFamily="34" charset="0"/>
            </a:endParaRPr>
          </a:p>
        </p:txBody>
      </p:sp>
    </p:spTree>
    <p:extLst>
      <p:ext uri="{BB962C8B-B14F-4D97-AF65-F5344CB8AC3E}">
        <p14:creationId xmlns:p14="http://schemas.microsoft.com/office/powerpoint/2010/main" val="150862849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3"/>
          <p:cNvSpPr>
            <a:spLocks noGrp="1" noChangeArrowheads="1"/>
          </p:cNvSpPr>
          <p:nvPr>
            <p:ph idx="1"/>
          </p:nvPr>
        </p:nvSpPr>
        <p:spPr>
          <a:xfrm>
            <a:off x="457200" y="1600200"/>
            <a:ext cx="7848600" cy="3581400"/>
          </a:xfrm>
        </p:spPr>
        <p:txBody>
          <a:bodyPr>
            <a:normAutofit fontScale="92500" lnSpcReduction="10000"/>
          </a:bodyPr>
          <a:lstStyle/>
          <a:p>
            <a:pPr eaLnBrk="1" hangingPunct="1"/>
            <a:r>
              <a:rPr lang="en-US" sz="3000" dirty="0">
                <a:latin typeface="Arial" pitchFamily="34" charset="0"/>
                <a:cs typeface="Arial" pitchFamily="34" charset="0"/>
              </a:rPr>
              <a:t>Credentialing mechanism</a:t>
            </a:r>
          </a:p>
          <a:p>
            <a:pPr lvl="1"/>
            <a:r>
              <a:rPr lang="en-US" sz="2600" dirty="0">
                <a:latin typeface="Arial" pitchFamily="34" charset="0"/>
                <a:cs typeface="Arial" pitchFamily="34" charset="0"/>
              </a:rPr>
              <a:t>ANCC</a:t>
            </a:r>
            <a:r>
              <a:rPr lang="en-US" dirty="0">
                <a:latin typeface="Arial" pitchFamily="34" charset="0"/>
                <a:cs typeface="Arial" pitchFamily="34" charset="0"/>
              </a:rPr>
              <a:t> </a:t>
            </a:r>
            <a:r>
              <a:rPr lang="en-US" sz="2600" dirty="0">
                <a:latin typeface="Arial" pitchFamily="34" charset="0"/>
                <a:cs typeface="Arial" pitchFamily="34" charset="0"/>
              </a:rPr>
              <a:t>credentials: INSs as generalists in NI </a:t>
            </a:r>
            <a:r>
              <a:rPr lang="en-US" sz="2200" i="1" dirty="0">
                <a:latin typeface="Arial" pitchFamily="34" charset="0"/>
                <a:cs typeface="Arial" pitchFamily="34" charset="0"/>
              </a:rPr>
              <a:t>(</a:t>
            </a:r>
            <a:r>
              <a:rPr lang="en-US" sz="2200" i="1" dirty="0">
                <a:latin typeface="Arial" pitchFamily="34" charset="0"/>
                <a:cs typeface="Arial" pitchFamily="34" charset="0"/>
                <a:hlinkClick r:id="rId3"/>
              </a:rPr>
              <a:t>https://www.nursingworld.org/our-certifications/informatics-nurse/</a:t>
            </a:r>
            <a:r>
              <a:rPr lang="en-US" sz="2200" i="1" dirty="0">
                <a:latin typeface="Arial" pitchFamily="34" charset="0"/>
                <a:cs typeface="Arial" pitchFamily="34" charset="0"/>
              </a:rPr>
              <a:t>)</a:t>
            </a:r>
          </a:p>
          <a:p>
            <a:pPr lvl="2" eaLnBrk="1" hangingPunct="1"/>
            <a:r>
              <a:rPr lang="en-US" sz="2600" dirty="0">
                <a:latin typeface="Arial" pitchFamily="34" charset="0"/>
                <a:cs typeface="Arial" pitchFamily="34" charset="0"/>
              </a:rPr>
              <a:t>Credential awarded: RN-BC </a:t>
            </a:r>
          </a:p>
          <a:p>
            <a:pPr lvl="2" eaLnBrk="1" hangingPunct="1"/>
            <a:r>
              <a:rPr lang="en-US" sz="2600" dirty="0">
                <a:latin typeface="Arial" pitchFamily="34" charset="0"/>
                <a:cs typeface="Arial" pitchFamily="34" charset="0"/>
              </a:rPr>
              <a:t>Eligibility criterion for our students: </a:t>
            </a:r>
          </a:p>
          <a:p>
            <a:pPr lvl="3" eaLnBrk="1" hangingPunct="1">
              <a:buFontTx/>
              <a:buChar char="-"/>
            </a:pPr>
            <a:r>
              <a:rPr lang="en-US" sz="2600" dirty="0">
                <a:latin typeface="Arial" pitchFamily="34" charset="0"/>
                <a:cs typeface="Arial" pitchFamily="34" charset="0"/>
              </a:rPr>
              <a:t>Refer to a criterion for an individual who completed a graduate program in nursing informatics</a:t>
            </a:r>
          </a:p>
          <a:p>
            <a:pPr lvl="3" eaLnBrk="1" hangingPunct="1">
              <a:buFontTx/>
              <a:buChar char="-"/>
            </a:pPr>
            <a:endParaRPr lang="en-US" sz="2600" dirty="0">
              <a:latin typeface="Arial" pitchFamily="34" charset="0"/>
              <a:cs typeface="Arial" pitchFamily="34" charset="0"/>
            </a:endParaRPr>
          </a:p>
        </p:txBody>
      </p:sp>
      <p:sp>
        <p:nvSpPr>
          <p:cNvPr id="13314" name="Slide Number Placeholder 5"/>
          <p:cNvSpPr>
            <a:spLocks noGrp="1"/>
          </p:cNvSpPr>
          <p:nvPr>
            <p:ph type="sldNum" sz="quarter" idx="12"/>
          </p:nvPr>
        </p:nvSpPr>
        <p:spPr>
          <a:xfrm>
            <a:off x="8001000" y="6172200"/>
            <a:ext cx="457200" cy="457200"/>
          </a:xfrm>
          <a:prstGeom prst="rect">
            <a:avLst/>
          </a:prstGeom>
          <a:noFill/>
        </p:spPr>
        <p:txBody>
          <a:bodyPr/>
          <a:lstStyle/>
          <a:p>
            <a:fld id="{D27BB5A1-BF41-49A6-85AC-A3AFC4738238}" type="slidenum">
              <a:rPr lang="en-US" smtClean="0"/>
              <a:pPr/>
              <a:t>9</a:t>
            </a:fld>
            <a:endParaRPr lang="en-US" dirty="0"/>
          </a:p>
        </p:txBody>
      </p:sp>
      <p:sp>
        <p:nvSpPr>
          <p:cNvPr id="5" name="Rectangle 2"/>
          <p:cNvSpPr txBox="1">
            <a:spLocks noChangeArrowheads="1"/>
          </p:cNvSpPr>
          <p:nvPr/>
        </p:nvSpPr>
        <p:spPr>
          <a:xfrm>
            <a:off x="381000" y="609600"/>
            <a:ext cx="8229600" cy="498598"/>
          </a:xfrm>
          <a:prstGeom prst="rect">
            <a:avLst/>
          </a:prstGeom>
        </p:spPr>
        <p:txBody>
          <a:bodyPr vert="horz" wrap="square" lIns="0" tIns="0" rIns="0" bIns="0" rtlCol="0" anchor="t">
            <a:spAutoFit/>
          </a:bodyPr>
          <a:lstStyle/>
          <a:p>
            <a:pPr lvl="0" algn="ctr" defTabSz="914363">
              <a:lnSpc>
                <a:spcPct val="90000"/>
              </a:lnSpc>
              <a:spcBef>
                <a:spcPct val="0"/>
              </a:spcBef>
            </a:pPr>
            <a:r>
              <a:rPr lang="en-US" sz="3600" b="1" dirty="0">
                <a:latin typeface="Arial" pitchFamily="34" charset="0"/>
                <a:cs typeface="Arial" pitchFamily="34" charset="0"/>
              </a:rPr>
              <a:t>Specialty Attributes</a:t>
            </a:r>
            <a:endParaRPr kumimoji="0" lang="en-US" sz="3600" b="1"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uLnTx/>
              <a:uFillTx/>
              <a:latin typeface="Arial" pitchFamily="34" charset="0"/>
              <a:cs typeface="Arial" pitchFamily="34" charset="0"/>
            </a:endParaRPr>
          </a:p>
        </p:txBody>
      </p:sp>
    </p:spTree>
  </p:cSld>
  <p:clrMapOvr>
    <a:masterClrMapping/>
  </p:clrMapOvr>
  <p:transition>
    <p:fade/>
  </p:transition>
</p:sld>
</file>

<file path=ppt/theme/_rels/theme3.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TS010286787">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1454DF3619C945841F80672A35D3B3" ma:contentTypeVersion="15" ma:contentTypeDescription="Create a new document." ma:contentTypeScope="" ma:versionID="56a8eb172c26c12464cecec59c006e25">
  <xsd:schema xmlns:xsd="http://www.w3.org/2001/XMLSchema" xmlns:xs="http://www.w3.org/2001/XMLSchema" xmlns:p="http://schemas.microsoft.com/office/2006/metadata/properties" xmlns:ns1="http://schemas.microsoft.com/sharepoint/v3" xmlns:ns3="b3d41704-8abb-41e5-8666-8d691977512f" xmlns:ns4="c4927f56-ec0f-4c20-ad81-a79847d0a088" targetNamespace="http://schemas.microsoft.com/office/2006/metadata/properties" ma:root="true" ma:fieldsID="e7a1ab457cf2de9197771af044e74015" ns1:_="" ns3:_="" ns4:_="">
    <xsd:import namespace="http://schemas.microsoft.com/sharepoint/v3"/>
    <xsd:import namespace="b3d41704-8abb-41e5-8666-8d691977512f"/>
    <xsd:import namespace="c4927f56-ec0f-4c20-ad81-a79847d0a088"/>
    <xsd:element name="properties">
      <xsd:complexType>
        <xsd:sequence>
          <xsd:element name="documentManagement">
            <xsd:complexType>
              <xsd:all>
                <xsd:element ref="ns3:MediaServiceMetadata" minOccurs="0"/>
                <xsd:element ref="ns3:MediaServiceFastMetadata" minOccurs="0"/>
                <xsd:element ref="ns3:MediaServiceDateTaken" minOccurs="0"/>
                <xsd:element ref="ns1:_ip_UnifiedCompliancePolicyProperties" minOccurs="0"/>
                <xsd:element ref="ns1:_ip_UnifiedCompliancePolicyUIAction" minOccurs="0"/>
                <xsd:element ref="ns4:SharedWithUsers" minOccurs="0"/>
                <xsd:element ref="ns4:SharedWithDetails" minOccurs="0"/>
                <xsd:element ref="ns4:SharingHintHash" minOccurs="0"/>
                <xsd:element ref="ns3:MediaServiceAutoTags" minOccurs="0"/>
                <xsd:element ref="ns3:MediaServiceOCR" minOccurs="0"/>
                <xsd:element ref="ns3:MediaServiceAutoKeyPoints" minOccurs="0"/>
                <xsd:element ref="ns3:MediaServiceKeyPoints"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description="" ma:hidden="true" ma:internalName="_ip_UnifiedCompliancePolicyProperties">
      <xsd:simpleType>
        <xsd:restriction base="dms:Note"/>
      </xsd:simpleType>
    </xsd:element>
    <xsd:element name="_ip_UnifiedCompliancePolicyUIAction" ma:index="12"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d41704-8abb-41e5-8666-8d691977512f"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927f56-ec0f-4c20-ad81-a79847d0a088"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SharingHintHash" ma:index="15"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BC718CD2-7CBD-4527-9F39-3F6317684F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3d41704-8abb-41e5-8666-8d691977512f"/>
    <ds:schemaRef ds:uri="c4927f56-ec0f-4c20-ad81-a79847d0a0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837ED0-A2F4-4A66-B1CA-297C7C464610}">
  <ds:schemaRefs>
    <ds:schemaRef ds:uri="http://schemas.microsoft.com/sharepoint/v3/contenttype/forms"/>
  </ds:schemaRefs>
</ds:datastoreItem>
</file>

<file path=customXml/itemProps3.xml><?xml version="1.0" encoding="utf-8"?>
<ds:datastoreItem xmlns:ds="http://schemas.openxmlformats.org/officeDocument/2006/customXml" ds:itemID="{28D32527-2375-43C2-B438-1B03D2F19820}">
  <ds:schemaRefs>
    <ds:schemaRef ds:uri="http://schemas.microsoft.com/sharepoint/v3"/>
    <ds:schemaRef ds:uri="http://purl.org/dc/terms/"/>
    <ds:schemaRef ds:uri="http://schemas.openxmlformats.org/package/2006/metadata/core-properties"/>
    <ds:schemaRef ds:uri="http://schemas.microsoft.com/office/2006/documentManagement/types"/>
    <ds:schemaRef ds:uri="c4927f56-ec0f-4c20-ad81-a79847d0a088"/>
    <ds:schemaRef ds:uri="http://purl.org/dc/elements/1.1/"/>
    <ds:schemaRef ds:uri="http://schemas.microsoft.com/office/2006/metadata/properties"/>
    <ds:schemaRef ds:uri="http://schemas.microsoft.com/office/infopath/2007/PartnerControls"/>
    <ds:schemaRef ds:uri="b3d41704-8abb-41e5-8666-8d691977512f"/>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TS010286787</Template>
  <TotalTime>749</TotalTime>
  <Words>1070</Words>
  <Application>Microsoft Office PowerPoint</Application>
  <PresentationFormat>On-screen Show (4:3)</PresentationFormat>
  <Paragraphs>162</Paragraphs>
  <Slides>18</Slides>
  <Notes>10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18</vt:i4>
      </vt:variant>
    </vt:vector>
  </HeadingPairs>
  <TitlesOfParts>
    <vt:vector size="28" baseType="lpstr">
      <vt:lpstr>Arial</vt:lpstr>
      <vt:lpstr>Arial,Sans-Serif</vt:lpstr>
      <vt:lpstr>Calibri</vt:lpstr>
      <vt:lpstr>Constantia</vt:lpstr>
      <vt:lpstr>Courier New</vt:lpstr>
      <vt:lpstr>Wingdings</vt:lpstr>
      <vt:lpstr>Wingdings 2</vt:lpstr>
      <vt:lpstr>TS010286787</vt:lpstr>
      <vt:lpstr>White with Courier font for code slides</vt:lpstr>
      <vt:lpstr>Flow</vt:lpstr>
      <vt:lpstr>  </vt:lpstr>
      <vt:lpstr>Before get to the content, consider the following questions: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Functional Areas for Nursing Informatics</vt:lpstr>
      <vt:lpstr>NI New Position Trend: Examples </vt:lpstr>
      <vt:lpstr>PowerPoint Presentation</vt:lpstr>
      <vt:lpstr>PowerPoint Presentation</vt:lpstr>
      <vt:lpstr>PowerPoint Presentation</vt:lpstr>
      <vt:lpstr>PowerPoint Presentation</vt:lpstr>
      <vt:lpstr>Essential Domain 8: Informatics and Healthcare Technologies</vt:lpstr>
      <vt:lpstr>PowerPoint Presentation</vt:lpstr>
      <vt:lpstr>PowerPoint Presentation</vt:lpstr>
    </vt:vector>
  </TitlesOfParts>
  <Company>University of Maryland School of Nursing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UMSON</dc:creator>
  <cp:lastModifiedBy>Park, Jiwon</cp:lastModifiedBy>
  <cp:revision>164</cp:revision>
  <dcterms:created xsi:type="dcterms:W3CDTF">2012-08-15T16:04:08Z</dcterms:created>
  <dcterms:modified xsi:type="dcterms:W3CDTF">2025-07-15T13:47:34Z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TC102867879990</vt:lpwstr>
  </property>
  <property fmtid="{D5CDD505-2E9C-101B-9397-08002B2CF9AE}" pid="3" name="ContentTypeId">
    <vt:lpwstr>0x0101002B1454DF3619C945841F80672A35D3B3</vt:lpwstr>
  </property>
</Properties>
</file>