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7"/>
  </p:notesMasterIdLst>
  <p:handoutMasterIdLst>
    <p:handoutMasterId r:id="rId28"/>
  </p:handoutMasterIdLst>
  <p:sldIdLst>
    <p:sldId id="297" r:id="rId2"/>
    <p:sldId id="337" r:id="rId3"/>
    <p:sldId id="256" r:id="rId4"/>
    <p:sldId id="258" r:id="rId5"/>
    <p:sldId id="269" r:id="rId6"/>
    <p:sldId id="259" r:id="rId7"/>
    <p:sldId id="260" r:id="rId8"/>
    <p:sldId id="262" r:id="rId9"/>
    <p:sldId id="266" r:id="rId10"/>
    <p:sldId id="267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4" r:id="rId21"/>
    <p:sldId id="285" r:id="rId22"/>
    <p:sldId id="287" r:id="rId23"/>
    <p:sldId id="289" r:id="rId24"/>
    <p:sldId id="290" r:id="rId25"/>
    <p:sldId id="292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pos="5328">
          <p15:clr>
            <a:srgbClr val="A4A3A4"/>
          </p15:clr>
        </p15:guide>
        <p15:guide id="6" pos="4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CC Copyeditor peick" initials="" lastIdx="6" clrIdx="0"/>
  <p:cmAuthor id="1" name="Pamela Andrada" initials="" lastIdx="2" clrIdx="1"/>
  <p:cmAuthor id="2" name="Nahm, Eun-Shim" initials="NE" lastIdx="11" clrIdx="2">
    <p:extLst>
      <p:ext uri="{19B8F6BF-5375-455C-9EA6-DF929625EA0E}">
        <p15:presenceInfo xmlns:p15="http://schemas.microsoft.com/office/powerpoint/2012/main" userId="S-1-5-21-57468623-3645874306-2879012173-341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0942" autoAdjust="0"/>
  </p:normalViewPr>
  <p:slideViewPr>
    <p:cSldViewPr snapToGrid="0">
      <p:cViewPr varScale="1">
        <p:scale>
          <a:sx n="92" d="100"/>
          <a:sy n="92" d="100"/>
        </p:scale>
        <p:origin x="1000" y="184"/>
      </p:cViewPr>
      <p:guideLst>
        <p:guide orient="horz" pos="288"/>
        <p:guide orient="horz" pos="4032"/>
        <p:guide orient="horz" pos="960"/>
        <p:guide orient="horz" pos="1056"/>
        <p:guide pos="5328"/>
        <p:guide pos="432"/>
      </p:guideLst>
    </p:cSldViewPr>
  </p:slideViewPr>
  <p:outlineViewPr>
    <p:cViewPr>
      <p:scale>
        <a:sx n="33" d="100"/>
        <a:sy n="33" d="100"/>
      </p:scale>
      <p:origin x="0" y="81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778F9-9EB8-8B4B-B846-A5994035A8DD}" type="datetimeFigureOut">
              <a:rPr lang="en-US" smtClean="0"/>
              <a:t>9/18/20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76AC6-647D-5046-B004-45434AE9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1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1E1FA4E8-3BED-4C89-98F7-EB6D21BAF0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98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8217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657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368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3360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5961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34" charset="-128"/>
              </a:rPr>
              <a:t>Box 18-1 from text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BC2AD69-91CB-4272-836B-87F1867DE65A}" type="slidenum">
              <a:rPr lang="en-US" smtClean="0">
                <a:latin typeface="Calibri" pitchFamily="34" charset="0"/>
                <a:ea typeface="ＭＳ Ｐゴシック" pitchFamily="34" charset="-128"/>
              </a:rPr>
              <a:pPr>
                <a:defRPr/>
              </a:pPr>
              <a:t>16</a:t>
            </a:fld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4291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34" charset="-128"/>
              </a:rPr>
              <a:t>Box 18-2 from text.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756B6E8-F867-4534-9D2B-D01749E99CD0}" type="slidenum">
              <a:rPr lang="en-US" smtClean="0">
                <a:latin typeface="Calibri" pitchFamily="34" charset="0"/>
                <a:ea typeface="ＭＳ Ｐゴシック" pitchFamily="34" charset="-128"/>
              </a:rPr>
              <a:pPr>
                <a:defRPr/>
              </a:pPr>
              <a:t>17</a:t>
            </a:fld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1396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2436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75A9490-3051-4017-B425-AB1D81B12184}" type="slidenum">
              <a:rPr lang="en-US" smtClean="0">
                <a:latin typeface="Calibri" pitchFamily="34" charset="0"/>
                <a:ea typeface="ＭＳ Ｐゴシック" pitchFamily="34" charset="-128"/>
              </a:rPr>
              <a:pPr>
                <a:defRPr/>
              </a:pPr>
              <a:t>19</a:t>
            </a:fld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9755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4799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33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38F9A-44AE-4773-8EA6-925FC9D527E2}" type="slidenum">
              <a:rPr lang="en-US" smtClean="0">
                <a:ea typeface="ＭＳ Ｐゴシック" pitchFamily="34" charset="-128"/>
              </a:rPr>
              <a:pPr/>
              <a:t>4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1937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2978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1234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9767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285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400" dirty="0">
              <a:ea typeface="ＭＳ Ｐゴシック" pitchFamily="34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034D11-7A11-4BCA-A334-84734DDE3FAB}" type="slidenum">
              <a:rPr lang="en-US" smtClean="0">
                <a:ea typeface="ＭＳ Ｐゴシック" pitchFamily="34" charset="-128"/>
              </a:rPr>
              <a:pPr/>
              <a:t>5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546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AA5C6E-27E6-4F38-9A1D-3F3CB52243A8}" type="slidenum">
              <a:rPr lang="en-US" smtClean="0">
                <a:ea typeface="ＭＳ Ｐゴシック" pitchFamily="34" charset="-128"/>
              </a:rPr>
              <a:pPr/>
              <a:t>6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522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2A61D-C928-4A88-AFC0-54FC3700A0D7}" type="slidenum">
              <a:rPr lang="en-US" smtClean="0">
                <a:ea typeface="ＭＳ Ｐゴシック" pitchFamily="34" charset="-128"/>
              </a:rPr>
              <a:pPr/>
              <a:t>7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453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2659B-92BC-4518-BCA3-80B014230241}" type="slidenum">
              <a:rPr lang="en-US" smtClean="0">
                <a:ea typeface="ＭＳ Ｐゴシック" pitchFamily="34" charset="-128"/>
              </a:rPr>
              <a:pPr/>
              <a:t>8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841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7834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33506-0182-4F38-A102-C324F3FC4C6B}" type="slidenum">
              <a:rPr lang="en-US" smtClean="0">
                <a:ea typeface="ＭＳ Ｐゴシック" pitchFamily="34" charset="-128"/>
              </a:rPr>
              <a:pPr/>
              <a:t>10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9167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400" dirty="0">
                <a:ea typeface="ＭＳ Ｐゴシック" pitchFamily="34" charset="-128"/>
              </a:rPr>
              <a:t>Figure 7-6 from text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24C1CE-BB61-49C9-9D5B-26C240006BEA}" type="slidenum">
              <a:rPr lang="en-US" smtClean="0">
                <a:ea typeface="ＭＳ Ｐゴシック" pitchFamily="34" charset="-128"/>
              </a:rPr>
              <a:pPr/>
              <a:t>11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951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7620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7543800" cy="609600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7C39-E586-D04F-A8BE-7C9E92EC7862}" type="datetime1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BEF1-A70D-BE41-B1E6-BCE5FD90C21C}" type="datetime1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DEE2-DDB0-B445-86E9-3B813BD1F91E}" type="datetime1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F03B-B9AE-8D4A-A2D1-8D7BB20F84DE}" type="datetime1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52D70-F97A-AC45-AC67-C82852BDD3DF}" type="datetime1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1097-8CD9-EA48-A717-70F911C3A2A5}" type="datetime1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2A79C-BDA6-9042-9502-DFD1898FB66F}" type="datetime1">
              <a:rPr lang="en-US" smtClean="0"/>
              <a:t>9/18/20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C088-1C99-8D44-BC19-8E9C2B801686}" type="datetime1">
              <a:rPr lang="en-US" smtClean="0"/>
              <a:t>9/18/20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466E-0B0E-F84C-8CDF-3F13481EBABE}" type="datetime1">
              <a:rPr lang="en-US" smtClean="0"/>
              <a:t>9/18/20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10C0-652E-5547-AD0D-A48276B69555}" type="datetime1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109A-F126-924B-993B-E734513D7B69}" type="datetime1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BF98B-B95E-7C41-B223-9D29BEC21F8A}" type="datetime1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57CD06F-3DA3-478C-91E1-E9BC24EB58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60000"/>
        <a:buFont typeface="Wingdings 2" pitchFamily="18" charset="2"/>
        <a:buChar char="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Ø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SzPct val="115000"/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SzPct val="75000"/>
        <a:buFont typeface="Wingdings 3" pitchFamily="18" charset="2"/>
        <a:buChar char="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D051-CF36-1A4D-A9CD-DBBAEEC7E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446" y="902677"/>
            <a:ext cx="8335108" cy="2016369"/>
          </a:xfrm>
        </p:spPr>
        <p:txBody>
          <a:bodyPr>
            <a:noAutofit/>
          </a:bodyPr>
          <a:lstStyle/>
          <a:p>
            <a:r>
              <a:rPr lang="en-US" altLang="en-US" b="1" dirty="0"/>
              <a:t>NURS736: Technology Solutions for Knowledge Generation in Healthcare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5F5E4-A6AB-F643-96C4-864F6E1FD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980519"/>
            <a:ext cx="7924800" cy="812800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Managing Organizational Information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365CF88-7B67-B547-806B-E294B8777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0843" y="58547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45615"/>
          </a:xfrm>
        </p:spPr>
        <p:txBody>
          <a:bodyPr>
            <a:noAutofit/>
          </a:bodyPr>
          <a:lstStyle/>
          <a:p>
            <a:r>
              <a:rPr lang="en-US" dirty="0"/>
              <a:t>Human Resources Information Systems (HRIS)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457200" y="2165684"/>
            <a:ext cx="8229600" cy="4555790"/>
          </a:xfrm>
        </p:spPr>
        <p:txBody>
          <a:bodyPr>
            <a:normAutofit/>
          </a:bodyPr>
          <a:lstStyle/>
          <a:p>
            <a:r>
              <a:rPr lang="en-US" dirty="0"/>
              <a:t>HRIS can be operational, tactical, or strategic</a:t>
            </a:r>
          </a:p>
          <a:p>
            <a:r>
              <a:rPr lang="en-US" dirty="0"/>
              <a:t>Personnel Administration </a:t>
            </a:r>
          </a:p>
          <a:p>
            <a:r>
              <a:rPr lang="en-US" dirty="0"/>
              <a:t>Strategic and Operational Management</a:t>
            </a:r>
          </a:p>
          <a:p>
            <a:r>
              <a:rPr lang="en-US" dirty="0"/>
              <a:t>Staffing and Scheduling </a:t>
            </a:r>
          </a:p>
          <a:p>
            <a:r>
              <a:rPr lang="en-US" dirty="0"/>
              <a:t>Training and Development</a:t>
            </a:r>
          </a:p>
          <a:p>
            <a:r>
              <a:rPr lang="en-US" dirty="0"/>
              <a:t>Compensation, Benefits, and Pension</a:t>
            </a:r>
          </a:p>
          <a:p>
            <a:r>
              <a:rPr lang="en-US" dirty="0"/>
              <a:t>Performance Evaluation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D06F-3DA3-478C-91E1-E9BC24EB5871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6328255-BEF0-9640-8B5D-13F2A6E8D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1937" y="604118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96957"/>
            <a:ext cx="8229600" cy="665043"/>
          </a:xfrm>
        </p:spPr>
        <p:txBody>
          <a:bodyPr>
            <a:normAutofit fontScale="90000"/>
          </a:bodyPr>
          <a:lstStyle/>
          <a:p>
            <a:r>
              <a:rPr lang="en-US" dirty="0"/>
              <a:t>Business Intelligence (BI)</a:t>
            </a: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92021" y="6486557"/>
            <a:ext cx="3430979" cy="365125"/>
          </a:xfrm>
        </p:spPr>
        <p:txBody>
          <a:bodyPr/>
          <a:lstStyle/>
          <a:p>
            <a:r>
              <a:rPr lang="en-US"/>
              <a:t>Copyright © 2018, Elsevier Inc. All rights reserved.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D06F-3DA3-478C-91E1-E9BC24EB5871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26" name="Picture 2" descr="\\192.168.7.143\elsk7\011_Nelson1e\From Client\k059_Nelson1e_3-May-2013\JPG\Chapter07\007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83" y="1856848"/>
            <a:ext cx="4232234" cy="462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7C0C1D-6189-D749-B398-ECC3376741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93.85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5871146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475" y="699141"/>
            <a:ext cx="8487049" cy="158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BI: </a:t>
            </a:r>
            <a:r>
              <a:rPr lang="en-US" dirty="0"/>
              <a:t>Acquisition, correlation, and transformation of data into insightful and actionable information through analytics, enabling an organization and its business partners to make better, timelier decisions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Directions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technology (IT) productivity paradox—lesson learned</a:t>
            </a:r>
          </a:p>
          <a:p>
            <a:r>
              <a:rPr lang="en-US" dirty="0"/>
              <a:t>Promises, promises—impact of information technology on:</a:t>
            </a:r>
          </a:p>
          <a:p>
            <a:pPr lvl="1"/>
            <a:r>
              <a:rPr lang="en-US" dirty="0"/>
              <a:t>Quality</a:t>
            </a:r>
          </a:p>
          <a:p>
            <a:pPr lvl="1"/>
            <a:r>
              <a:rPr lang="en-US" dirty="0"/>
              <a:t>Analysis of data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D06F-3DA3-478C-91E1-E9BC24EB5871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C884F0E-10EE-8643-8FA7-849214DC7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59023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383058" y="718751"/>
            <a:ext cx="8365525" cy="1295400"/>
          </a:xfrm>
        </p:spPr>
        <p:txBody>
          <a:bodyPr/>
          <a:lstStyle/>
          <a:p>
            <a:r>
              <a:rPr lang="en-US" sz="4000" b="1" dirty="0">
                <a:ea typeface="ＭＳ Ｐゴシック" pitchFamily="34" charset="-128"/>
              </a:rPr>
              <a:t>Downtime and Disaster Recovery for Health Information Systems</a:t>
            </a:r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C19C20-836F-4A4D-98AA-5874F343D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5783" y="57328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0668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Introduction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en-US" dirty="0"/>
              <a:t>The primary objective for downtime and disaster planning is to protect the organization and the patients who are served by that organization by minimizing the disruption to the operations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509E4-EFA8-4115-BA1C-397D5687EBE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C47DB51-7660-A84C-B9BE-5000DD7CC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59210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136526"/>
            <a:ext cx="8229600" cy="915988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Downtime Risk Assessment (DRA) 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340436" cy="493871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ea typeface="ＭＳ Ｐゴシック" pitchFamily="34" charset="-128"/>
              </a:rPr>
              <a:t>DRA should occur from project inception through system maturity</a:t>
            </a:r>
          </a:p>
          <a:p>
            <a:r>
              <a:rPr lang="en-US" dirty="0">
                <a:ea typeface="ＭＳ Ｐゴシック" pitchFamily="34" charset="-128"/>
              </a:rPr>
              <a:t>Downtimes can be classified by the root cause and the degree of impact</a:t>
            </a:r>
          </a:p>
          <a:p>
            <a:r>
              <a:rPr lang="en-US" dirty="0">
                <a:ea typeface="ＭＳ Ｐゴシック" pitchFamily="34" charset="-128"/>
              </a:rPr>
              <a:t>Priority of what to do first during downtime will be unique for each organization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What is their current status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What are their risks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What they want to protect first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What resources they have</a:t>
            </a:r>
          </a:p>
          <a:p>
            <a:r>
              <a:rPr lang="en-US" dirty="0">
                <a:ea typeface="ＭＳ Ｐゴシック" pitchFamily="34" charset="-128"/>
              </a:rPr>
              <a:t>Information technology (IT) team should work closely with the organization</a:t>
            </a:r>
            <a:r>
              <a:rPr lang="fr-FR" altLang="ja-JP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emergency preparedness and disaster planning groups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A5297-B1CC-4D68-BD65-09C118AB3C9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1878D08-2D69-0A41-85C8-F8148E12C0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871.05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4486" y="6028682"/>
            <a:ext cx="812800" cy="8128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58B689B-47C4-754F-92FC-EBA4BD31D7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5245.27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60143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6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387927" y="213569"/>
            <a:ext cx="8368145" cy="1374054"/>
          </a:xfrm>
        </p:spPr>
        <p:txBody>
          <a:bodyPr>
            <a:noAutofit/>
          </a:bodyPr>
          <a:lstStyle/>
          <a:p>
            <a:r>
              <a:rPr lang="en-US" sz="3200" dirty="0">
                <a:ea typeface="ＭＳ Ｐゴシック" pitchFamily="34" charset="-128"/>
              </a:rPr>
              <a:t>Sample Elements of Information Technology Infrastructure for Compiling Inventory of Existing Applications and Systems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D7A23D-A473-4BE7-8F97-0E8507111D0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DE6E4-DC23-4167-BE67-A7574C595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1" t="18744" r="2625" b="4004"/>
          <a:stretch/>
        </p:blipFill>
        <p:spPr>
          <a:xfrm>
            <a:off x="941180" y="1843394"/>
            <a:ext cx="7514712" cy="4257185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95BB07D-A422-8B44-8045-9014BEB6D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002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2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Autofit/>
          </a:bodyPr>
          <a:lstStyle/>
          <a:p>
            <a:r>
              <a:rPr lang="en-US" sz="3200" dirty="0">
                <a:ea typeface="ＭＳ Ｐゴシック" pitchFamily="34" charset="-128"/>
              </a:rPr>
              <a:t>Examples of Information Technology Physical Structure for Compiling Inventory</a:t>
            </a:r>
            <a:endParaRPr lang="en-US" sz="32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2018, Elsevier Inc. All rights reserved.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F2831-A786-404E-89FB-A198ABBA153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5C822-1396-4582-AD84-7DE79123FB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1" t="25982" r="2238" b="3787"/>
          <a:stretch/>
        </p:blipFill>
        <p:spPr>
          <a:xfrm>
            <a:off x="304800" y="2410270"/>
            <a:ext cx="8534400" cy="321221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18BEB1A-5389-864E-B1D1-1280CDC61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3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Downtime and Response Planning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Consider both planned and unplanned downtimes</a:t>
            </a:r>
          </a:p>
          <a:p>
            <a:r>
              <a:rPr lang="en-US" dirty="0">
                <a:ea typeface="ＭＳ Ｐゴシック" pitchFamily="34" charset="-128"/>
              </a:rPr>
              <a:t>Develop the response and recovery plans</a:t>
            </a:r>
          </a:p>
          <a:p>
            <a:r>
              <a:rPr lang="en-US" dirty="0">
                <a:ea typeface="ＭＳ Ｐゴシック" pitchFamily="34" charset="-128"/>
              </a:rPr>
              <a:t>Quick assessment of the significance of a downtime event will help determine a response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2D227-233A-4C85-B150-7DEF90943C5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0567941-18A6-FA46-BA38-FC6FD48EF8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531.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9438" y="5834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5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136526"/>
            <a:ext cx="8229600" cy="750166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pitchFamily="34" charset="-128"/>
              </a:rPr>
              <a:t>Downtime </a:t>
            </a:r>
            <a:r>
              <a:rPr lang="en-US" dirty="0" err="1">
                <a:ea typeface="ＭＳ Ｐゴシック" pitchFamily="34" charset="-128"/>
              </a:rPr>
              <a:t>Determinator</a:t>
            </a:r>
            <a:r>
              <a:rPr lang="en-US" dirty="0">
                <a:ea typeface="ＭＳ Ｐゴシック" pitchFamily="34" charset="-128"/>
              </a:rPr>
              <a:t> 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60964" y="639762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Copyright © 2018, Elsevier Inc. All rights reserved.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A8F70-7EFE-4146-9943-241BC22D06C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7652" name="Picture 2" descr="\\192.168.7.143\elsk7\011_Nelson1e\From Client\k059_Nelson1e_3-May-2013\JPG\Chapter18\018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9685" y="886693"/>
            <a:ext cx="4670829" cy="544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180917-D126-8F47-96E3-B8CDD719E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5427" y="5949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9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520"/>
            <a:ext cx="8229600" cy="537002"/>
          </a:xfrm>
        </p:spPr>
        <p:txBody>
          <a:bodyPr>
            <a:normAutofit fontScale="90000"/>
          </a:bodyPr>
          <a:lstStyle/>
          <a:p>
            <a:r>
              <a:rPr lang="en-US" dirty="0"/>
              <a:t>Table of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55964"/>
            <a:ext cx="8372856" cy="57305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100" b="1" dirty="0"/>
              <a:t>Administrative Applications Supporting Healthcare Delivery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Major Financial Information Systems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Practice Management Systems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Material Management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Human Resources Information Systems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Business Intelligence</a:t>
            </a:r>
          </a:p>
          <a:p>
            <a:pPr>
              <a:spcBef>
                <a:spcPts val="0"/>
              </a:spcBef>
            </a:pPr>
            <a:r>
              <a:rPr lang="en-US" sz="2100" b="1" dirty="0">
                <a:ea typeface="ＭＳ Ｐゴシック" pitchFamily="34" charset="-128"/>
              </a:rPr>
              <a:t>Downtime and Disaster Recovery for Health Information Systems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ea typeface="ＭＳ Ｐゴシック" pitchFamily="34" charset="-128"/>
              </a:rPr>
              <a:t>Downtime Risk Assessment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ea typeface="ＭＳ Ｐゴシック" pitchFamily="34" charset="-128"/>
              </a:rPr>
              <a:t>Downtime and Response Planning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ea typeface="ＭＳ Ｐゴシック" pitchFamily="34" charset="-128"/>
              </a:rPr>
              <a:t>Downtime Determinator Model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ea typeface="ＭＳ Ｐゴシック" pitchFamily="34" charset="-128"/>
              </a:rPr>
              <a:t>Redundant Systems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ea typeface="ＭＳ Ｐゴシック" pitchFamily="34" charset="-128"/>
              </a:rPr>
              <a:t>Downtime Policies and Procedures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ea typeface="ＭＳ Ｐゴシック" pitchFamily="34" charset="-128"/>
              </a:rPr>
              <a:t>Disaster Planning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ea typeface="ＭＳ Ｐゴシック" pitchFamily="34" charset="-128"/>
              </a:rPr>
              <a:t>Business Continuity Management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ea typeface="ＭＳ Ｐゴシック" pitchFamily="34" charset="-128"/>
              </a:rPr>
              <a:t>Communication </a:t>
            </a:r>
            <a:r>
              <a:rPr lang="en-US" sz="2000" dirty="0">
                <a:ea typeface="ＭＳ Ｐゴシック" pitchFamily="34" charset="-128"/>
              </a:rPr>
              <a:t>During Downtime</a:t>
            </a:r>
            <a:endParaRPr lang="en-US" sz="2100" dirty="0">
              <a:ea typeface="ＭＳ Ｐゴシック" pitchFamily="34" charset="-128"/>
            </a:endParaRP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E797A27-1ADF-E046-ACFB-8F3A5C6BC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7800" y="60133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8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142874"/>
            <a:ext cx="8229600" cy="926813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4" charset="-128"/>
              </a:rPr>
              <a:t>Redundant Systems (back-up systems)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304799" y="1316182"/>
            <a:ext cx="8548255" cy="5040168"/>
          </a:xfrm>
        </p:spPr>
        <p:txBody>
          <a:bodyPr>
            <a:normAutofit fontScale="92500"/>
          </a:bodyPr>
          <a:lstStyle/>
          <a:p>
            <a:r>
              <a:rPr lang="en-US" dirty="0">
                <a:ea typeface="ＭＳ Ｐゴシック" pitchFamily="34" charset="-128"/>
              </a:rPr>
              <a:t>Part of the continuity of care plan for downtime</a:t>
            </a:r>
          </a:p>
          <a:p>
            <a:r>
              <a:rPr lang="en-US" dirty="0">
                <a:ea typeface="ＭＳ Ｐゴシック" pitchFamily="34" charset="-128"/>
              </a:rPr>
              <a:t>Allows patient care with computers and existing patient data</a:t>
            </a:r>
          </a:p>
          <a:p>
            <a:r>
              <a:rPr lang="en-US" dirty="0">
                <a:ea typeface="ＭＳ Ｐゴシック" pitchFamily="34" charset="-128"/>
              </a:rPr>
              <a:t>Data is downloaded periodically and automatically from the EHR and other software systems to back-up systems</a:t>
            </a:r>
          </a:p>
          <a:p>
            <a:r>
              <a:rPr lang="en-US" dirty="0">
                <a:ea typeface="ＭＳ Ｐゴシック" pitchFamily="34" charset="-128"/>
              </a:rPr>
              <a:t>Provide clinicians with the ability to access critical (usually not all) patient data during an EHR downtime</a:t>
            </a:r>
          </a:p>
          <a:p>
            <a:r>
              <a:rPr lang="en-US" dirty="0">
                <a:ea typeface="ＭＳ Ｐゴシック" pitchFamily="34" charset="-128"/>
              </a:rPr>
              <a:t>Shadow or mirror (EHR) systems often have “read” capability and sometimes have write capability</a:t>
            </a:r>
          </a:p>
          <a:p>
            <a:r>
              <a:rPr lang="en-US" dirty="0">
                <a:ea typeface="ＭＳ Ｐゴシック" pitchFamily="34" charset="-128"/>
              </a:rPr>
              <a:t>Web-based systems are used for planned downtimes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AD45B-4372-42C6-955C-4BB1FFA48C3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1CD88EA-9ACC-5E4B-8C58-0CEEAEF23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8488" y="5949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8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Downtime Policies and Procedures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Guide the clinical team to prescribe roles and responsibilities and define workarounds or manual processes to allow continuity of critical functions</a:t>
            </a:r>
          </a:p>
          <a:p>
            <a:r>
              <a:rPr lang="en-US" dirty="0">
                <a:ea typeface="ＭＳ Ｐゴシック" pitchFamily="34" charset="-128"/>
              </a:rPr>
              <a:t>Should include specific instructions about required data entry back into permanent EHRs at the conclusion of the downtime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1D450-6E6A-4705-92D4-872C5B1D9EE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F5CEE13-DA23-674D-89EA-AF0887ED7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59086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Disaster Planning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57200" y="1789112"/>
            <a:ext cx="8229600" cy="4525963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Must be compliant with the Health Insurance Portability and Accountability Act (HIPAA) security rule of 1996, the Department of Health and Human Services, and The Joint Commission (TJC)</a:t>
            </a:r>
          </a:p>
          <a:p>
            <a:r>
              <a:rPr lang="en-US" dirty="0">
                <a:ea typeface="ＭＳ Ｐゴシック" pitchFamily="34" charset="-128"/>
              </a:rPr>
              <a:t>Organization needs to be prepared to rapidly test the clinical system to ensure that all aspects of the system are functioning as planned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3D703C-F79E-4BBE-840B-1AC7E253745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55FA318-B38F-284C-9DD0-A3239F340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6573" y="59086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8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18655" y="274638"/>
            <a:ext cx="8465127" cy="819871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4" charset="-128"/>
              </a:rPr>
              <a:t>Business Continuity Management (BCM)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57200" y="1260764"/>
            <a:ext cx="8229600" cy="5322598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ＭＳ Ｐゴシック" pitchFamily="34" charset="-128"/>
              </a:rPr>
              <a:t>Complementary process to disaster recovery</a:t>
            </a:r>
          </a:p>
          <a:p>
            <a:r>
              <a:rPr lang="en-US" dirty="0">
                <a:ea typeface="ＭＳ Ｐゴシック" pitchFamily="34" charset="-128"/>
              </a:rPr>
              <a:t>BCM includes </a:t>
            </a:r>
          </a:p>
          <a:p>
            <a:pPr lvl="1"/>
            <a:r>
              <a:rPr lang="en-US" sz="2800" dirty="0">
                <a:ea typeface="ＭＳ Ｐゴシック" pitchFamily="34" charset="-128"/>
              </a:rPr>
              <a:t>Recovering IT systems</a:t>
            </a:r>
          </a:p>
          <a:p>
            <a:pPr lvl="1"/>
            <a:r>
              <a:rPr lang="en-US" sz="2800" dirty="0">
                <a:ea typeface="ＭＳ Ｐゴシック" pitchFamily="34" charset="-128"/>
              </a:rPr>
              <a:t>Determining which administrative and healthcare services must be available</a:t>
            </a:r>
          </a:p>
          <a:p>
            <a:pPr lvl="1"/>
            <a:r>
              <a:rPr lang="en-US" sz="2800" dirty="0">
                <a:ea typeface="ＭＳ Ｐゴシック" pitchFamily="34" charset="-128"/>
              </a:rPr>
              <a:t>Timeline</a:t>
            </a:r>
          </a:p>
          <a:p>
            <a:r>
              <a:rPr lang="en-US" dirty="0">
                <a:ea typeface="ＭＳ Ｐゴシック" pitchFamily="34" charset="-128"/>
              </a:rPr>
              <a:t>Formal process for business continuity plan includes: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Business impact analysis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Recovery strategies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Formal plan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Testing of the plan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0D1DF-5750-4141-80C1-636512B7D6E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C77F679-902C-5343-B912-4C1BF77C0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5273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9980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pitchFamily="34" charset="-128"/>
              </a:rPr>
              <a:t>Communication During Downtime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457200" y="1939131"/>
            <a:ext cx="8229600" cy="4187032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Communication plan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Who needs to know?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What details do they need?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What modes of communication will be used?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Who will communicate the details to those who need to know?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What systems and workflows are affected?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8B06EB-CAF5-436F-A858-F966A6E46D4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043B316-A57C-3E46-83B7-8CE00714B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5834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4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Conclusion and Future Directions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Downtime and disaster recovery is necessary to: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Ensure the safety of personnel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Protect patients and other customers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Ensure organizational stability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Protect the critical assets of the organization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Reduce the variability in decision making during a disaster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Minimize legal liability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Minimize the economic loss</a:t>
            </a:r>
          </a:p>
          <a:p>
            <a:pPr marL="457200" lvl="1" indent="0">
              <a:buNone/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316AC-F5A9-436C-AC45-8C49BCFBAC0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7DA2129-2CE9-E940-8339-36A3AB7B8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0" y="59473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470304" y="1149442"/>
            <a:ext cx="7772400" cy="1581401"/>
          </a:xfrm>
        </p:spPr>
        <p:txBody>
          <a:bodyPr/>
          <a:lstStyle/>
          <a:p>
            <a:r>
              <a:rPr lang="en-US" sz="4000" b="1" dirty="0"/>
              <a:t>Administrative Applications Supporting Healthcare Delivery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1F6D9CB-0882-7E41-A947-8EDFCF876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6304" y="570855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358346" y="274638"/>
            <a:ext cx="832845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Major Financial Information Systems (FIS)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865313"/>
            <a:ext cx="8229600" cy="4260850"/>
          </a:xfrm>
        </p:spPr>
        <p:txBody>
          <a:bodyPr/>
          <a:lstStyle/>
          <a:p>
            <a:r>
              <a:rPr lang="en-US" dirty="0"/>
              <a:t>General ledger</a:t>
            </a:r>
          </a:p>
          <a:p>
            <a:r>
              <a:rPr lang="en-US" dirty="0"/>
              <a:t>Payroll system</a:t>
            </a:r>
          </a:p>
          <a:p>
            <a:r>
              <a:rPr lang="en-US" dirty="0"/>
              <a:t>Patient accounting system</a:t>
            </a:r>
          </a:p>
          <a:p>
            <a:r>
              <a:rPr lang="en-US" dirty="0"/>
              <a:t>Claims processing and management system</a:t>
            </a:r>
          </a:p>
          <a:p>
            <a:r>
              <a:rPr lang="en-US" dirty="0"/>
              <a:t>Contract management system</a:t>
            </a:r>
          </a:p>
          <a:p>
            <a:r>
              <a:rPr lang="en-US" dirty="0"/>
              <a:t>Fixed asset management system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D06F-3DA3-478C-91E1-E9BC24EB5871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BFA4AAC-4CAD-BC45-A5C8-6FA45B0EB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3643" y="59086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8821" y="6356350"/>
            <a:ext cx="3430979" cy="365125"/>
          </a:xfrm>
        </p:spPr>
        <p:txBody>
          <a:bodyPr/>
          <a:lstStyle/>
          <a:p>
            <a:r>
              <a:rPr lang="en-US" dirty="0"/>
              <a:t>Copyright © 2018, Elsevier Inc. All rights reserved.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D06F-3DA3-478C-91E1-E9BC24EB5871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026" name="Picture 2" descr="\\192.168.7.143\elsk7\011_Nelson1e\From Client\k059_Nelson1e_3-May-2013\JPG\Chapter07\007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12" y="693224"/>
            <a:ext cx="7125788" cy="564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9B7AAC6-91DE-8241-8409-44F092597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593401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itle 1"/>
          <p:cNvSpPr>
            <a:spLocks noGrp="1"/>
          </p:cNvSpPr>
          <p:nvPr>
            <p:ph type="title"/>
          </p:nvPr>
        </p:nvSpPr>
        <p:spPr>
          <a:xfrm>
            <a:off x="249382" y="274638"/>
            <a:ext cx="8437418" cy="1143000"/>
          </a:xfrm>
        </p:spPr>
        <p:txBody>
          <a:bodyPr>
            <a:noAutofit/>
          </a:bodyPr>
          <a:lstStyle/>
          <a:p>
            <a:r>
              <a:rPr lang="en-US" dirty="0"/>
              <a:t>Financial Information System</a:t>
            </a:r>
          </a:p>
        </p:txBody>
      </p:sp>
      <p:sp>
        <p:nvSpPr>
          <p:cNvPr id="7171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22700" cy="4724400"/>
          </a:xfrm>
        </p:spPr>
        <p:txBody>
          <a:bodyPr/>
          <a:lstStyle/>
          <a:p>
            <a:r>
              <a:rPr lang="en-US" dirty="0"/>
              <a:t>Common Reports Used by Healthcare Organizations</a:t>
            </a:r>
          </a:p>
          <a:p>
            <a:pPr lvl="1"/>
            <a:r>
              <a:rPr lang="en-US" dirty="0"/>
              <a:t>Income statement</a:t>
            </a:r>
          </a:p>
          <a:p>
            <a:pPr lvl="1"/>
            <a:r>
              <a:rPr lang="en-US" dirty="0"/>
              <a:t>Balance sheet</a:t>
            </a:r>
          </a:p>
          <a:p>
            <a:pPr lvl="1"/>
            <a:r>
              <a:rPr lang="en-US" dirty="0"/>
              <a:t>Cash flow statement</a:t>
            </a:r>
          </a:p>
        </p:txBody>
      </p:sp>
      <p:sp>
        <p:nvSpPr>
          <p:cNvPr id="7172" name="Content Placeholder 6"/>
          <p:cNvSpPr>
            <a:spLocks noGrp="1"/>
          </p:cNvSpPr>
          <p:nvPr>
            <p:ph sz="half" idx="2"/>
          </p:nvPr>
        </p:nvSpPr>
        <p:spPr>
          <a:xfrm>
            <a:off x="4660900" y="1676400"/>
            <a:ext cx="3797300" cy="4724400"/>
          </a:xfrm>
        </p:spPr>
        <p:txBody>
          <a:bodyPr/>
          <a:lstStyle/>
          <a:p>
            <a:r>
              <a:rPr lang="en-US" dirty="0"/>
              <a:t>FIS</a:t>
            </a:r>
            <a:endParaRPr lang="en-US" strike="sngStrik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/>
              <a:t>Revenue cycle management</a:t>
            </a:r>
          </a:p>
          <a:p>
            <a:r>
              <a:rPr lang="en-US" dirty="0"/>
              <a:t>Efficiency Tools </a:t>
            </a:r>
          </a:p>
          <a:p>
            <a:pPr lvl="1"/>
            <a:r>
              <a:rPr lang="en-US" dirty="0"/>
              <a:t>Productivity tools</a:t>
            </a:r>
          </a:p>
          <a:p>
            <a:pPr lvl="1"/>
            <a:r>
              <a:rPr lang="en-US" dirty="0"/>
              <a:t>Reporting tools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D06F-3DA3-478C-91E1-E9BC24EB5871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C6C1CFE-242B-CF43-AEC0-AC1DE8902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3300" y="584676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dirty="0"/>
              <a:t>Practice Management Systems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359243"/>
            <a:ext cx="8229600" cy="4997107"/>
          </a:xfrm>
        </p:spPr>
        <p:txBody>
          <a:bodyPr>
            <a:normAutofit/>
          </a:bodyPr>
          <a:lstStyle/>
          <a:p>
            <a:r>
              <a:rPr lang="en-US" dirty="0"/>
              <a:t>Patient Record</a:t>
            </a:r>
          </a:p>
          <a:p>
            <a:pPr lvl="1"/>
            <a:r>
              <a:rPr lang="en-US" dirty="0"/>
              <a:t>Master person index</a:t>
            </a:r>
          </a:p>
          <a:p>
            <a:pPr lvl="1"/>
            <a:r>
              <a:rPr lang="en-US" dirty="0"/>
              <a:t>Electronic health record (EHR)</a:t>
            </a:r>
          </a:p>
          <a:p>
            <a:r>
              <a:rPr lang="en-US" dirty="0"/>
              <a:t>Patient Outreach System</a:t>
            </a:r>
          </a:p>
          <a:p>
            <a:pPr lvl="1"/>
            <a:r>
              <a:rPr lang="en-US" dirty="0"/>
              <a:t>Electronic registry</a:t>
            </a:r>
          </a:p>
          <a:p>
            <a:r>
              <a:rPr lang="en-US" dirty="0"/>
              <a:t>Online Billing and Payment Tool</a:t>
            </a:r>
          </a:p>
          <a:p>
            <a:pPr lvl="1"/>
            <a:r>
              <a:rPr lang="en-US" dirty="0"/>
              <a:t>Billing at point of service</a:t>
            </a:r>
          </a:p>
          <a:p>
            <a:pPr lvl="1"/>
            <a:r>
              <a:rPr lang="en-US" dirty="0"/>
              <a:t>Follow-up billing</a:t>
            </a:r>
          </a:p>
          <a:p>
            <a:r>
              <a:rPr lang="en-US" dirty="0"/>
              <a:t>Hospital-Physician Connection </a:t>
            </a:r>
          </a:p>
          <a:p>
            <a:pPr lvl="1"/>
            <a:r>
              <a:rPr lang="en-US" dirty="0"/>
              <a:t>Provider expectations of information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D06F-3DA3-478C-91E1-E9BC24EB5871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5DDCA79-AC04-6A48-AC72-CB678D0FDD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7.57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7211" y="5850280"/>
            <a:ext cx="812800" cy="812800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CA3AD80-AECB-AC49-A975-FB21C57D7F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589877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6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949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Material Management—Healthcare Supply Chain 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Material management in healthcare: storage, inventory control, quality control, and operational management of supplies, pharmaceuticals, equipment, and other items used in the delivery of patient care or the management of the patient care system</a:t>
            </a:r>
          </a:p>
          <a:p>
            <a:r>
              <a:rPr lang="en-US" dirty="0"/>
              <a:t>Material management within the context of supply chain management</a:t>
            </a:r>
          </a:p>
          <a:p>
            <a:r>
              <a:rPr lang="en-US" dirty="0"/>
              <a:t>Key files in the supply chain information management system</a:t>
            </a:r>
          </a:p>
          <a:p>
            <a:pPr lvl="1"/>
            <a:r>
              <a:rPr lang="en-US" dirty="0"/>
              <a:t>Supply item master file</a:t>
            </a:r>
          </a:p>
          <a:p>
            <a:pPr lvl="1"/>
            <a:r>
              <a:rPr lang="en-US" dirty="0"/>
              <a:t>Charge description master file</a:t>
            </a:r>
          </a:p>
          <a:p>
            <a:pPr lvl="1"/>
            <a:r>
              <a:rPr lang="en-US" dirty="0"/>
              <a:t>Vendor master file</a:t>
            </a:r>
          </a:p>
          <a:p>
            <a:pPr lvl="1"/>
            <a:r>
              <a:rPr lang="en-US" dirty="0"/>
              <a:t>Transaction history file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D06F-3DA3-478C-91E1-E9BC24EB5871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2DAF85-BFCD-2446-8CF0-BA9F24B7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962.82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6800" y="5949950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4C8D376-C306-D141-84D3-F68A9E51A0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3600" y="59499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1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0" y="154379"/>
            <a:ext cx="9144000" cy="16862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Material Management—Clinical Considerations of Supply Chain Operations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374072" y="2018805"/>
            <a:ext cx="8229600" cy="4096988"/>
          </a:xfrm>
        </p:spPr>
        <p:txBody>
          <a:bodyPr/>
          <a:lstStyle/>
          <a:p>
            <a:r>
              <a:rPr lang="en-US" dirty="0"/>
              <a:t>Nursing unit needs and physician needs are addressed</a:t>
            </a:r>
          </a:p>
          <a:p>
            <a:r>
              <a:rPr lang="en-US" dirty="0"/>
              <a:t>Physical layout variations may require modification to an accepted standard</a:t>
            </a:r>
          </a:p>
          <a:p>
            <a:r>
              <a:rPr lang="en-US" dirty="0"/>
              <a:t>Business process must be efficient before a technological solution can be integrated into the process</a:t>
            </a:r>
          </a:p>
          <a:p>
            <a:r>
              <a:rPr lang="en-US" altLang="ja-JP" dirty="0"/>
              <a:t>“One size” solution will not fit all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D06F-3DA3-478C-91E1-E9BC24EB5871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C278D44-823A-9843-A131-85AC479317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96.20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582967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our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Source</Template>
  <TotalTime>11567</TotalTime>
  <Words>988</Words>
  <Application>Microsoft Macintosh PowerPoint</Application>
  <PresentationFormat>On-screen Show (4:3)</PresentationFormat>
  <Paragraphs>173</Paragraphs>
  <Slides>25</Slides>
  <Notes>23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Wingdings 2</vt:lpstr>
      <vt:lpstr>Wingdings 3</vt:lpstr>
      <vt:lpstr>Source</vt:lpstr>
      <vt:lpstr>NURS736: Technology Solutions for Knowledge Generation in Healthcare</vt:lpstr>
      <vt:lpstr>Table of Content</vt:lpstr>
      <vt:lpstr>PowerPoint Presentation</vt:lpstr>
      <vt:lpstr>Major Financial Information Systems (FIS)</vt:lpstr>
      <vt:lpstr>PowerPoint Presentation</vt:lpstr>
      <vt:lpstr>Financial Information System</vt:lpstr>
      <vt:lpstr>Practice Management Systems</vt:lpstr>
      <vt:lpstr>Material Management—Healthcare Supply Chain </vt:lpstr>
      <vt:lpstr>Material Management—Clinical Considerations of Supply Chain Operations</vt:lpstr>
      <vt:lpstr>Human Resources Information Systems (HRIS)</vt:lpstr>
      <vt:lpstr>Business Intelligence (BI)</vt:lpstr>
      <vt:lpstr>Conclusion and Future Directions</vt:lpstr>
      <vt:lpstr>PowerPoint Presentation</vt:lpstr>
      <vt:lpstr>Introduction</vt:lpstr>
      <vt:lpstr>Downtime Risk Assessment (DRA) </vt:lpstr>
      <vt:lpstr>Sample Elements of Information Technology Infrastructure for Compiling Inventory of Existing Applications and Systems</vt:lpstr>
      <vt:lpstr>Examples of Information Technology Physical Structure for Compiling Inventory</vt:lpstr>
      <vt:lpstr>Downtime and Response Planning</vt:lpstr>
      <vt:lpstr>Downtime Determinator Model</vt:lpstr>
      <vt:lpstr>Redundant Systems (back-up systems)</vt:lpstr>
      <vt:lpstr>Downtime Policies and Procedures</vt:lpstr>
      <vt:lpstr>Disaster Planning</vt:lpstr>
      <vt:lpstr>Business Continuity Management (BCM)</vt:lpstr>
      <vt:lpstr>Communication During Downtime</vt:lpstr>
      <vt:lpstr>Conclusion and Future Directions</vt:lpstr>
    </vt:vector>
  </TitlesOfParts>
  <Company>Reed Elsevier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Heather Rippetoe</dc:creator>
  <cp:lastModifiedBy>Kelemen, Arpad</cp:lastModifiedBy>
  <cp:revision>118</cp:revision>
  <dcterms:created xsi:type="dcterms:W3CDTF">2012-10-23T15:52:44Z</dcterms:created>
  <dcterms:modified xsi:type="dcterms:W3CDTF">2020-09-20T04:16:46Z</dcterms:modified>
</cp:coreProperties>
</file>