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9"/>
  </p:notesMasterIdLst>
  <p:handoutMasterIdLst>
    <p:handoutMasterId r:id="rId60"/>
  </p:handoutMasterIdLst>
  <p:sldIdLst>
    <p:sldId id="256" r:id="rId2"/>
    <p:sldId id="337" r:id="rId3"/>
    <p:sldId id="280" r:id="rId4"/>
    <p:sldId id="332" r:id="rId5"/>
    <p:sldId id="340" r:id="rId6"/>
    <p:sldId id="293" r:id="rId7"/>
    <p:sldId id="276" r:id="rId8"/>
    <p:sldId id="261" r:id="rId9"/>
    <p:sldId id="262" r:id="rId10"/>
    <p:sldId id="263" r:id="rId11"/>
    <p:sldId id="277" r:id="rId12"/>
    <p:sldId id="271" r:id="rId13"/>
    <p:sldId id="272" r:id="rId14"/>
    <p:sldId id="273" r:id="rId15"/>
    <p:sldId id="341" r:id="rId16"/>
    <p:sldId id="274" r:id="rId17"/>
    <p:sldId id="275" r:id="rId18"/>
    <p:sldId id="333" r:id="rId19"/>
    <p:sldId id="295" r:id="rId20"/>
    <p:sldId id="296" r:id="rId21"/>
    <p:sldId id="297" r:id="rId22"/>
    <p:sldId id="298" r:id="rId23"/>
    <p:sldId id="300" r:id="rId24"/>
    <p:sldId id="265" r:id="rId25"/>
    <p:sldId id="301" r:id="rId26"/>
    <p:sldId id="302" r:id="rId27"/>
    <p:sldId id="303" r:id="rId28"/>
    <p:sldId id="304" r:id="rId29"/>
    <p:sldId id="305" r:id="rId30"/>
    <p:sldId id="306" r:id="rId31"/>
    <p:sldId id="307" r:id="rId32"/>
    <p:sldId id="308" r:id="rId33"/>
    <p:sldId id="309" r:id="rId34"/>
    <p:sldId id="339" r:id="rId35"/>
    <p:sldId id="334" r:id="rId36"/>
    <p:sldId id="312" r:id="rId37"/>
    <p:sldId id="313" r:id="rId38"/>
    <p:sldId id="314" r:id="rId39"/>
    <p:sldId id="315" r:id="rId40"/>
    <p:sldId id="335" r:id="rId41"/>
    <p:sldId id="316"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38" r:id="rId55"/>
    <p:sldId id="329" r:id="rId56"/>
    <p:sldId id="330" r:id="rId57"/>
    <p:sldId id="331" r:id="rId5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Arial" charset="0"/>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Arial" charset="0"/>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Arial" charset="0"/>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Arial" charset="0"/>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Arial" charset="0"/>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Arial" charset="0"/>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Arial" charset="0"/>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Arial" charset="0"/>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Arial" charset="0"/>
      </a:defRPr>
    </a:lvl9pPr>
  </p:defaultTextStyle>
  <p:extLst>
    <p:ext uri="{EFAFB233-063F-42B5-8137-9DF3F51BA10A}">
      <p15:sldGuideLst xmlns:p15="http://schemas.microsoft.com/office/powerpoint/2012/main">
        <p15:guide id="1" orient="horz" pos="4032">
          <p15:clr>
            <a:srgbClr val="A4A3A4"/>
          </p15:clr>
        </p15:guide>
        <p15:guide id="2" orient="horz" pos="288">
          <p15:clr>
            <a:srgbClr val="A4A3A4"/>
          </p15:clr>
        </p15:guide>
        <p15:guide id="3" orient="horz" pos="1056">
          <p15:clr>
            <a:srgbClr val="A4A3A4"/>
          </p15:clr>
        </p15:guide>
        <p15:guide id="4" orient="horz" pos="960">
          <p15:clr>
            <a:srgbClr val="A4A3A4"/>
          </p15:clr>
        </p15:guide>
        <p15:guide id="5" pos="5328">
          <p15:clr>
            <a:srgbClr val="A4A3A4"/>
          </p15:clr>
        </p15:guide>
        <p15:guide id="6" pos="43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CC Copyeditor peick" initials="" lastIdx="6" clrIdx="0"/>
  <p:cmAuthor id="1" name="Heather Rippetoe" initials="" lastIdx="1" clrIdx="1"/>
  <p:cmAuthor id="2" name="Pamela Andrada" initials="" lastIdx="6" clrIdx="2"/>
  <p:cmAuthor id="3" name="Nahm, Eun-Shim" initials="NE" lastIdx="2" clrIdx="3">
    <p:extLst>
      <p:ext uri="{19B8F6BF-5375-455C-9EA6-DF929625EA0E}">
        <p15:presenceInfo xmlns:p15="http://schemas.microsoft.com/office/powerpoint/2012/main" userId="S-1-5-21-57468623-3645874306-2879012173-341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11" autoAdjust="0"/>
    <p:restoredTop sz="81241" autoAdjust="0"/>
  </p:normalViewPr>
  <p:slideViewPr>
    <p:cSldViewPr>
      <p:cViewPr varScale="1">
        <p:scale>
          <a:sx n="93" d="100"/>
          <a:sy n="93" d="100"/>
        </p:scale>
        <p:origin x="2152" y="192"/>
      </p:cViewPr>
      <p:guideLst>
        <p:guide orient="horz" pos="4032"/>
        <p:guide orient="horz" pos="288"/>
        <p:guide orient="horz" pos="1056"/>
        <p:guide orient="horz" pos="960"/>
        <p:guide pos="5328"/>
        <p:guide pos="4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DAB269-2482-ED4F-9AC5-854CC4E8A4AB}" type="datetimeFigureOut">
              <a:rPr lang="en-US" smtClean="0"/>
              <a:t>8/31/20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27BFBF-D9F5-BC44-959C-4E15C80DD536}" type="slidenum">
              <a:rPr lang="en-US" smtClean="0"/>
              <a:t>‹#›</a:t>
            </a:fld>
            <a:endParaRPr lang="en-US"/>
          </a:p>
        </p:txBody>
      </p:sp>
    </p:spTree>
    <p:extLst>
      <p:ext uri="{BB962C8B-B14F-4D97-AF65-F5344CB8AC3E}">
        <p14:creationId xmlns:p14="http://schemas.microsoft.com/office/powerpoint/2010/main" val="2353900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0"/>
                <a:cs typeface="+mn-cs"/>
              </a:defRPr>
            </a:lvl1pPr>
          </a:lstStyle>
          <a:p>
            <a:pPr>
              <a:defRPr/>
            </a:pPr>
            <a:fld id="{41575470-09A2-497C-8446-9C57F0D7FBD8}" type="slidenum">
              <a:rPr lang="en-US"/>
              <a:pPr>
                <a:defRPr/>
              </a:pPr>
              <a:t>‹#›</a:t>
            </a:fld>
            <a:endParaRPr lang="en-US"/>
          </a:p>
        </p:txBody>
      </p:sp>
    </p:spTree>
    <p:extLst>
      <p:ext uri="{BB962C8B-B14F-4D97-AF65-F5344CB8AC3E}">
        <p14:creationId xmlns:p14="http://schemas.microsoft.com/office/powerpoint/2010/main" val="39620690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p:spPr>
        <p:txBody>
          <a:bodyPr/>
          <a:lstStyle/>
          <a:p>
            <a:endParaRPr lang="en-US" dirty="0">
              <a:ea typeface="ＭＳ Ｐゴシック" pitchFamily="34" charset="-128"/>
            </a:endParaRPr>
          </a:p>
        </p:txBody>
      </p:sp>
      <p:sp>
        <p:nvSpPr>
          <p:cNvPr id="48131" name="Slide Number Placeholder 3"/>
          <p:cNvSpPr>
            <a:spLocks noGrp="1"/>
          </p:cNvSpPr>
          <p:nvPr>
            <p:ph type="sldNum" sz="quarter" idx="5"/>
          </p:nvPr>
        </p:nvSpPr>
        <p:spPr>
          <a:noFill/>
        </p:spPr>
        <p:txBody>
          <a:bodyPr/>
          <a:lstStyle/>
          <a:p>
            <a:fld id="{FF96E2FC-F610-4411-8391-8EA4A2C03BBF}" type="slidenum">
              <a:rPr lang="en-US" smtClean="0">
                <a:ea typeface="ＭＳ Ｐゴシック" pitchFamily="34" charset="-128"/>
              </a:rPr>
              <a:pPr/>
              <a:t>14</a:t>
            </a:fld>
            <a:endParaRPr lang="en-US">
              <a:ea typeface="ＭＳ Ｐゴシック" pitchFamily="34" charset="-128"/>
            </a:endParaRPr>
          </a:p>
        </p:txBody>
      </p:sp>
    </p:spTree>
    <p:extLst>
      <p:ext uri="{BB962C8B-B14F-4D97-AF65-F5344CB8AC3E}">
        <p14:creationId xmlns:p14="http://schemas.microsoft.com/office/powerpoint/2010/main" val="2418070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400" dirty="0">
              <a:ea typeface="+mn-ea"/>
            </a:endParaRPr>
          </a:p>
        </p:txBody>
      </p:sp>
      <p:sp>
        <p:nvSpPr>
          <p:cNvPr id="50179" name="Slide Number Placeholder 3"/>
          <p:cNvSpPr>
            <a:spLocks noGrp="1"/>
          </p:cNvSpPr>
          <p:nvPr>
            <p:ph type="sldNum" sz="quarter" idx="5"/>
          </p:nvPr>
        </p:nvSpPr>
        <p:spPr>
          <a:noFill/>
        </p:spPr>
        <p:txBody>
          <a:bodyPr/>
          <a:lstStyle/>
          <a:p>
            <a:fld id="{30237E63-2051-4BCE-8C96-FED6F5EEF7F8}" type="slidenum">
              <a:rPr lang="en-US" smtClean="0">
                <a:ea typeface="ＭＳ Ｐゴシック" pitchFamily="34" charset="-128"/>
              </a:rPr>
              <a:pPr/>
              <a:t>16</a:t>
            </a:fld>
            <a:endParaRPr lang="en-US">
              <a:ea typeface="ＭＳ Ｐゴシック" pitchFamily="34" charset="-128"/>
            </a:endParaRPr>
          </a:p>
        </p:txBody>
      </p:sp>
    </p:spTree>
    <p:extLst>
      <p:ext uri="{BB962C8B-B14F-4D97-AF65-F5344CB8AC3E}">
        <p14:creationId xmlns:p14="http://schemas.microsoft.com/office/powerpoint/2010/main" val="2695440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4163359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17701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251704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574144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endParaRPr lang="en-US">
              <a:ea typeface="ＭＳ Ｐゴシック" pitchFamily="34" charset="-128"/>
            </a:endParaRPr>
          </a:p>
        </p:txBody>
      </p:sp>
      <p:sp>
        <p:nvSpPr>
          <p:cNvPr id="21507" name="Slide Number Placeholder 3"/>
          <p:cNvSpPr>
            <a:spLocks noGrp="1"/>
          </p:cNvSpPr>
          <p:nvPr>
            <p:ph type="sldNum" sz="quarter" idx="5"/>
          </p:nvPr>
        </p:nvSpPr>
        <p:spPr>
          <a:noFill/>
        </p:spPr>
        <p:txBody>
          <a:bodyPr/>
          <a:lstStyle/>
          <a:p>
            <a:fld id="{2F065835-7EBA-425C-904C-CA48961AC366}" type="slidenum">
              <a:rPr lang="en-US" smtClean="0">
                <a:ea typeface="ＭＳ Ｐゴシック" pitchFamily="34" charset="-128"/>
              </a:rPr>
              <a:pPr/>
              <a:t>21</a:t>
            </a:fld>
            <a:endParaRPr lang="en-US">
              <a:ea typeface="ＭＳ Ｐゴシック" pitchFamily="34" charset="-128"/>
            </a:endParaRPr>
          </a:p>
        </p:txBody>
      </p:sp>
    </p:spTree>
    <p:extLst>
      <p:ext uri="{BB962C8B-B14F-4D97-AF65-F5344CB8AC3E}">
        <p14:creationId xmlns:p14="http://schemas.microsoft.com/office/powerpoint/2010/main" val="3254015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46058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p:spPr>
        <p:txBody>
          <a:bodyPr/>
          <a:lstStyle/>
          <a:p>
            <a:endParaRPr lang="en-US" sz="1400" dirty="0">
              <a:ea typeface="ＭＳ Ｐゴシック" pitchFamily="34" charset="-128"/>
            </a:endParaRPr>
          </a:p>
        </p:txBody>
      </p:sp>
      <p:sp>
        <p:nvSpPr>
          <p:cNvPr id="25603" name="Slide Number Placeholder 3"/>
          <p:cNvSpPr>
            <a:spLocks noGrp="1"/>
          </p:cNvSpPr>
          <p:nvPr>
            <p:ph type="sldNum" sz="quarter" idx="5"/>
          </p:nvPr>
        </p:nvSpPr>
        <p:spPr>
          <a:noFill/>
        </p:spPr>
        <p:txBody>
          <a:bodyPr/>
          <a:lstStyle/>
          <a:p>
            <a:fld id="{CFB0F01B-6938-40E2-9A0E-802626A48E51}" type="slidenum">
              <a:rPr lang="en-US" smtClean="0">
                <a:ea typeface="ＭＳ Ｐゴシック" pitchFamily="34" charset="-128"/>
              </a:rPr>
              <a:pPr/>
              <a:t>23</a:t>
            </a:fld>
            <a:endParaRPr lang="en-US">
              <a:ea typeface="ＭＳ Ｐゴシック" pitchFamily="34" charset="-128"/>
            </a:endParaRPr>
          </a:p>
        </p:txBody>
      </p:sp>
    </p:spTree>
    <p:extLst>
      <p:ext uri="{BB962C8B-B14F-4D97-AF65-F5344CB8AC3E}">
        <p14:creationId xmlns:p14="http://schemas.microsoft.com/office/powerpoint/2010/main" val="2129098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155053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p:spPr>
        <p:txBody>
          <a:bodyPr/>
          <a:lstStyle/>
          <a:p>
            <a:endParaRPr lang="en-US" dirty="0">
              <a:ea typeface="ＭＳ Ｐゴシック" pitchFamily="34" charset="-128"/>
            </a:endParaRPr>
          </a:p>
        </p:txBody>
      </p:sp>
      <p:sp>
        <p:nvSpPr>
          <p:cNvPr id="19459" name="Slide Number Placeholder 3"/>
          <p:cNvSpPr>
            <a:spLocks noGrp="1"/>
          </p:cNvSpPr>
          <p:nvPr>
            <p:ph type="sldNum" sz="quarter" idx="5"/>
          </p:nvPr>
        </p:nvSpPr>
        <p:spPr>
          <a:noFill/>
        </p:spPr>
        <p:txBody>
          <a:bodyPr/>
          <a:lstStyle/>
          <a:p>
            <a:fld id="{1607AF80-7F58-4B58-BD0A-D97C88BACB0B}" type="slidenum">
              <a:rPr lang="en-US" smtClean="0">
                <a:ea typeface="ＭＳ Ｐゴシック" pitchFamily="34" charset="-128"/>
              </a:rPr>
              <a:pPr/>
              <a:t>6</a:t>
            </a:fld>
            <a:endParaRPr lang="en-US">
              <a:ea typeface="ＭＳ Ｐゴシック" pitchFamily="34" charset="-128"/>
            </a:endParaRPr>
          </a:p>
        </p:txBody>
      </p:sp>
    </p:spTree>
    <p:extLst>
      <p:ext uri="{BB962C8B-B14F-4D97-AF65-F5344CB8AC3E}">
        <p14:creationId xmlns:p14="http://schemas.microsoft.com/office/powerpoint/2010/main" val="1335065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1684941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179089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42294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1989849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753188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648569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p:spPr>
        <p:txBody>
          <a:bodyPr/>
          <a:lstStyle/>
          <a:p>
            <a:endParaRPr lang="en-US" sz="1400" dirty="0">
              <a:ea typeface="ＭＳ Ｐゴシック" pitchFamily="34" charset="-128"/>
            </a:endParaRPr>
          </a:p>
        </p:txBody>
      </p:sp>
      <p:sp>
        <p:nvSpPr>
          <p:cNvPr id="35843" name="Slide Number Placeholder 3"/>
          <p:cNvSpPr>
            <a:spLocks noGrp="1"/>
          </p:cNvSpPr>
          <p:nvPr>
            <p:ph type="sldNum" sz="quarter" idx="5"/>
          </p:nvPr>
        </p:nvSpPr>
        <p:spPr>
          <a:noFill/>
        </p:spPr>
        <p:txBody>
          <a:bodyPr/>
          <a:lstStyle/>
          <a:p>
            <a:fld id="{29EAA8E0-C0E4-4CB9-B440-B01EDFC76579}" type="slidenum">
              <a:rPr lang="en-US" smtClean="0">
                <a:ea typeface="ＭＳ Ｐゴシック" pitchFamily="34" charset="-128"/>
              </a:rPr>
              <a:pPr/>
              <a:t>31</a:t>
            </a:fld>
            <a:endParaRPr lang="en-US">
              <a:ea typeface="ＭＳ Ｐゴシック" pitchFamily="34" charset="-128"/>
            </a:endParaRPr>
          </a:p>
        </p:txBody>
      </p:sp>
    </p:spTree>
    <p:extLst>
      <p:ext uri="{BB962C8B-B14F-4D97-AF65-F5344CB8AC3E}">
        <p14:creationId xmlns:p14="http://schemas.microsoft.com/office/powerpoint/2010/main" val="1921692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138237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748608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53163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endParaRPr lang="en-US" sz="1400" dirty="0">
              <a:ea typeface="ＭＳ Ｐゴシック" pitchFamily="34" charset="-128"/>
            </a:endParaRPr>
          </a:p>
        </p:txBody>
      </p:sp>
      <p:sp>
        <p:nvSpPr>
          <p:cNvPr id="21507" name="Slide Number Placeholder 3"/>
          <p:cNvSpPr>
            <a:spLocks noGrp="1"/>
          </p:cNvSpPr>
          <p:nvPr>
            <p:ph type="sldNum" sz="quarter" idx="5"/>
          </p:nvPr>
        </p:nvSpPr>
        <p:spPr>
          <a:noFill/>
        </p:spPr>
        <p:txBody>
          <a:bodyPr/>
          <a:lstStyle/>
          <a:p>
            <a:fld id="{08EBA134-E193-4EB5-8B5A-E23326391EE6}" type="slidenum">
              <a:rPr lang="en-US" smtClean="0">
                <a:ea typeface="ＭＳ Ｐゴシック" pitchFamily="34" charset="-128"/>
              </a:rPr>
              <a:pPr/>
              <a:t>7</a:t>
            </a:fld>
            <a:endParaRPr lang="en-US">
              <a:ea typeface="ＭＳ Ｐゴシック" pitchFamily="34" charset="-128"/>
            </a:endParaRPr>
          </a:p>
        </p:txBody>
      </p:sp>
    </p:spTree>
    <p:extLst>
      <p:ext uri="{BB962C8B-B14F-4D97-AF65-F5344CB8AC3E}">
        <p14:creationId xmlns:p14="http://schemas.microsoft.com/office/powerpoint/2010/main" val="2395519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88947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598113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1823083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035818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934255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581474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344879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439346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650382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39446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4079432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p:spPr>
        <p:txBody>
          <a:bodyPr/>
          <a:lstStyle/>
          <a:p>
            <a:endParaRPr lang="en-US" dirty="0">
              <a:ea typeface="ＭＳ Ｐゴシック" pitchFamily="34" charset="-128"/>
            </a:endParaRPr>
          </a:p>
        </p:txBody>
      </p:sp>
      <p:sp>
        <p:nvSpPr>
          <p:cNvPr id="25603" name="Slide Number Placeholder 3"/>
          <p:cNvSpPr>
            <a:spLocks noGrp="1"/>
          </p:cNvSpPr>
          <p:nvPr>
            <p:ph type="sldNum" sz="quarter" idx="5"/>
          </p:nvPr>
        </p:nvSpPr>
        <p:spPr>
          <a:noFill/>
        </p:spPr>
        <p:txBody>
          <a:bodyPr/>
          <a:lstStyle/>
          <a:p>
            <a:fld id="{B90FF3C1-4DC0-4690-B641-2185C5103D8E}" type="slidenum">
              <a:rPr lang="en-US" smtClean="0">
                <a:ea typeface="ＭＳ Ｐゴシック" pitchFamily="34" charset="-128"/>
              </a:rPr>
              <a:pPr/>
              <a:t>45</a:t>
            </a:fld>
            <a:endParaRPr lang="en-US">
              <a:ea typeface="ＭＳ Ｐゴシック" pitchFamily="34" charset="-128"/>
            </a:endParaRPr>
          </a:p>
        </p:txBody>
      </p:sp>
    </p:spTree>
    <p:extLst>
      <p:ext uri="{BB962C8B-B14F-4D97-AF65-F5344CB8AC3E}">
        <p14:creationId xmlns:p14="http://schemas.microsoft.com/office/powerpoint/2010/main" val="2696089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4220375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439770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212170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4031463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16879635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0328297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18947074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761819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46697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p:spPr>
        <p:txBody>
          <a:bodyPr/>
          <a:lstStyle/>
          <a:p>
            <a:endParaRPr lang="en-US">
              <a:ea typeface="ＭＳ Ｐゴシック" pitchFamily="34" charset="-128"/>
            </a:endParaRPr>
          </a:p>
        </p:txBody>
      </p:sp>
      <p:sp>
        <p:nvSpPr>
          <p:cNvPr id="26627" name="Slide Number Placeholder 3"/>
          <p:cNvSpPr>
            <a:spLocks noGrp="1"/>
          </p:cNvSpPr>
          <p:nvPr>
            <p:ph type="sldNum" sz="quarter" idx="5"/>
          </p:nvPr>
        </p:nvSpPr>
        <p:spPr>
          <a:noFill/>
        </p:spPr>
        <p:txBody>
          <a:bodyPr/>
          <a:lstStyle/>
          <a:p>
            <a:fld id="{D7DA0C8A-6138-4044-963B-622D1049BA3A}" type="slidenum">
              <a:rPr lang="en-US" smtClean="0">
                <a:ea typeface="ＭＳ Ｐゴシック" pitchFamily="34" charset="-128"/>
              </a:rPr>
              <a:pPr/>
              <a:t>9</a:t>
            </a:fld>
            <a:endParaRPr lang="en-US">
              <a:ea typeface="ＭＳ Ｐゴシック" pitchFamily="34" charset="-128"/>
            </a:endParaRPr>
          </a:p>
        </p:txBody>
      </p:sp>
    </p:spTree>
    <p:extLst>
      <p:ext uri="{BB962C8B-B14F-4D97-AF65-F5344CB8AC3E}">
        <p14:creationId xmlns:p14="http://schemas.microsoft.com/office/powerpoint/2010/main" val="16760719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8117916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326244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3973315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p:spPr>
        <p:txBody>
          <a:bodyPr/>
          <a:lstStyle/>
          <a:p>
            <a:endParaRPr lang="en-US" dirty="0">
              <a:ea typeface="ＭＳ Ｐゴシック" pitchFamily="34" charset="-128"/>
            </a:endParaRPr>
          </a:p>
        </p:txBody>
      </p:sp>
      <p:sp>
        <p:nvSpPr>
          <p:cNvPr id="28675" name="Slide Number Placeholder 3"/>
          <p:cNvSpPr>
            <a:spLocks noGrp="1"/>
          </p:cNvSpPr>
          <p:nvPr>
            <p:ph type="sldNum" sz="quarter" idx="5"/>
          </p:nvPr>
        </p:nvSpPr>
        <p:spPr>
          <a:noFill/>
        </p:spPr>
        <p:txBody>
          <a:bodyPr/>
          <a:lstStyle/>
          <a:p>
            <a:fld id="{51F89E04-E7EA-43E9-934A-F0E35579E469}" type="slidenum">
              <a:rPr lang="en-US" smtClean="0">
                <a:ea typeface="ＭＳ Ｐゴシック" pitchFamily="34" charset="-128"/>
              </a:rPr>
              <a:pPr/>
              <a:t>10</a:t>
            </a:fld>
            <a:endParaRPr lang="en-US">
              <a:ea typeface="ＭＳ Ｐゴシック" pitchFamily="34" charset="-128"/>
            </a:endParaRPr>
          </a:p>
        </p:txBody>
      </p:sp>
    </p:spTree>
    <p:extLst>
      <p:ext uri="{BB962C8B-B14F-4D97-AF65-F5344CB8AC3E}">
        <p14:creationId xmlns:p14="http://schemas.microsoft.com/office/powerpoint/2010/main" val="338295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dirty="0">
              <a:ea typeface="ＭＳ Ｐゴシック" pitchFamily="34" charset="-128"/>
            </a:endParaRPr>
          </a:p>
        </p:txBody>
      </p:sp>
      <p:sp>
        <p:nvSpPr>
          <p:cNvPr id="30723" name="Slide Number Placeholder 3"/>
          <p:cNvSpPr>
            <a:spLocks noGrp="1"/>
          </p:cNvSpPr>
          <p:nvPr>
            <p:ph type="sldNum" sz="quarter" idx="5"/>
          </p:nvPr>
        </p:nvSpPr>
        <p:spPr>
          <a:noFill/>
        </p:spPr>
        <p:txBody>
          <a:bodyPr/>
          <a:lstStyle/>
          <a:p>
            <a:fld id="{041D6F98-9CB5-4C04-965C-8F352FCCEEF2}" type="slidenum">
              <a:rPr lang="en-US" smtClean="0">
                <a:ea typeface="ＭＳ Ｐゴシック" pitchFamily="34" charset="-128"/>
              </a:rPr>
              <a:pPr/>
              <a:t>11</a:t>
            </a:fld>
            <a:endParaRPr lang="en-US">
              <a:ea typeface="ＭＳ Ｐゴシック" pitchFamily="34" charset="-128"/>
            </a:endParaRPr>
          </a:p>
        </p:txBody>
      </p:sp>
    </p:spTree>
    <p:extLst>
      <p:ext uri="{BB962C8B-B14F-4D97-AF65-F5344CB8AC3E}">
        <p14:creationId xmlns:p14="http://schemas.microsoft.com/office/powerpoint/2010/main" val="388037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p:spPr>
        <p:txBody>
          <a:bodyPr/>
          <a:lstStyle/>
          <a:p>
            <a:endParaRPr lang="en-US">
              <a:ea typeface="ＭＳ Ｐゴシック" pitchFamily="34" charset="-128"/>
            </a:endParaRPr>
          </a:p>
        </p:txBody>
      </p:sp>
      <p:sp>
        <p:nvSpPr>
          <p:cNvPr id="45059" name="Slide Number Placeholder 3"/>
          <p:cNvSpPr>
            <a:spLocks noGrp="1"/>
          </p:cNvSpPr>
          <p:nvPr>
            <p:ph type="sldNum" sz="quarter" idx="5"/>
          </p:nvPr>
        </p:nvSpPr>
        <p:spPr>
          <a:noFill/>
        </p:spPr>
        <p:txBody>
          <a:bodyPr/>
          <a:lstStyle/>
          <a:p>
            <a:fld id="{9FC67A59-9CDA-48BE-90DC-701F39ACA22C}" type="slidenum">
              <a:rPr lang="en-US" smtClean="0">
                <a:ea typeface="ＭＳ Ｐゴシック" pitchFamily="34" charset="-128"/>
              </a:rPr>
              <a:pPr/>
              <a:t>12</a:t>
            </a:fld>
            <a:endParaRPr lang="en-US">
              <a:ea typeface="ＭＳ Ｐゴシック" pitchFamily="34" charset="-128"/>
            </a:endParaRPr>
          </a:p>
        </p:txBody>
      </p:sp>
    </p:spTree>
    <p:extLst>
      <p:ext uri="{BB962C8B-B14F-4D97-AF65-F5344CB8AC3E}">
        <p14:creationId xmlns:p14="http://schemas.microsoft.com/office/powerpoint/2010/main" val="152207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2109765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762001"/>
          </a:xfrm>
        </p:spPr>
        <p:txBody>
          <a:bodyPr>
            <a:normAutofit/>
          </a:bodyPr>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838200" y="3429000"/>
            <a:ext cx="7543800" cy="609600"/>
          </a:xfrm>
        </p:spPr>
        <p:txBody>
          <a:bodyPr>
            <a:no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FD6195-D56D-8C43-9478-EDB2CC44EFB8}" type="datetime1">
              <a:rPr lang="en-US" smtClean="0"/>
              <a:t>8/31/20</a:t>
            </a:fld>
            <a:endParaRPr lang="en-US"/>
          </a:p>
        </p:txBody>
      </p:sp>
      <p:sp>
        <p:nvSpPr>
          <p:cNvPr id="5" name="Footer Placeholder 4"/>
          <p:cNvSpPr>
            <a:spLocks noGrp="1"/>
          </p:cNvSpPr>
          <p:nvPr>
            <p:ph type="ftr" sz="quarter" idx="11"/>
          </p:nvPr>
        </p:nvSpPr>
        <p:spPr/>
        <p:txBody>
          <a:bodyPr/>
          <a:lstStyle/>
          <a:p>
            <a:pPr>
              <a:defRPr/>
            </a:pPr>
            <a:r>
              <a:rPr lang="en-US"/>
              <a:t>Copyright © 2018, Elsevier Inc. All rights reserved.</a:t>
            </a:r>
            <a:endParaRPr lang="en-US" dirty="0"/>
          </a:p>
        </p:txBody>
      </p:sp>
      <p:sp>
        <p:nvSpPr>
          <p:cNvPr id="6" name="Slide Number Placeholder 5"/>
          <p:cNvSpPr>
            <a:spLocks noGrp="1"/>
          </p:cNvSpPr>
          <p:nvPr>
            <p:ph type="sldNum" sz="quarter" idx="12"/>
          </p:nvPr>
        </p:nvSpPr>
        <p:spPr/>
        <p:txBody>
          <a:bodyPr/>
          <a:lstStyle/>
          <a:p>
            <a:pPr>
              <a:defRPr/>
            </a:pPr>
            <a:fld id="{97341B02-33DC-4BB6-AAC2-0D864C55E6C9}" type="slidenum">
              <a:rPr lang="en-GB" smtClean="0"/>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F99698-2925-C84D-BB8D-4AAAF19D7BCE}" type="datetime1">
              <a:rPr lang="en-US" smtClean="0"/>
              <a:t>8/31/20</a:t>
            </a:fld>
            <a:endParaRPr lang="en-US"/>
          </a:p>
        </p:txBody>
      </p:sp>
      <p:sp>
        <p:nvSpPr>
          <p:cNvPr id="5" name="Footer Placeholder 4"/>
          <p:cNvSpPr>
            <a:spLocks noGrp="1"/>
          </p:cNvSpPr>
          <p:nvPr>
            <p:ph type="ftr" sz="quarter" idx="11"/>
          </p:nvPr>
        </p:nvSpPr>
        <p:spPr/>
        <p:txBody>
          <a:bodyPr/>
          <a:lstStyle/>
          <a:p>
            <a:pPr>
              <a:defRPr/>
            </a:pPr>
            <a:r>
              <a:rPr lang="en-US"/>
              <a:t>Copyright © 2018, Elsevier Inc. All rights reserved.</a:t>
            </a:r>
            <a:endParaRPr lang="en-US" dirty="0"/>
          </a:p>
        </p:txBody>
      </p:sp>
      <p:sp>
        <p:nvSpPr>
          <p:cNvPr id="6" name="Slide Number Placeholder 5"/>
          <p:cNvSpPr>
            <a:spLocks noGrp="1"/>
          </p:cNvSpPr>
          <p:nvPr>
            <p:ph type="sldNum" sz="quarter" idx="12"/>
          </p:nvPr>
        </p:nvSpPr>
        <p:spPr/>
        <p:txBody>
          <a:bodyPr/>
          <a:lstStyle/>
          <a:p>
            <a:pPr>
              <a:defRPr/>
            </a:pPr>
            <a:fld id="{97341B02-33DC-4BB6-AAC2-0D864C55E6C9}" type="slidenum">
              <a:rPr lang="en-GB" smtClean="0"/>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583729-C73D-5948-818F-75A908A69AEB}" type="datetime1">
              <a:rPr lang="en-US" smtClean="0"/>
              <a:t>8/31/20</a:t>
            </a:fld>
            <a:endParaRPr lang="en-US"/>
          </a:p>
        </p:txBody>
      </p:sp>
      <p:sp>
        <p:nvSpPr>
          <p:cNvPr id="5" name="Footer Placeholder 4"/>
          <p:cNvSpPr>
            <a:spLocks noGrp="1"/>
          </p:cNvSpPr>
          <p:nvPr>
            <p:ph type="ftr" sz="quarter" idx="11"/>
          </p:nvPr>
        </p:nvSpPr>
        <p:spPr/>
        <p:txBody>
          <a:bodyPr/>
          <a:lstStyle/>
          <a:p>
            <a:pPr>
              <a:defRPr/>
            </a:pPr>
            <a:r>
              <a:rPr lang="en-US"/>
              <a:t>Copyright © 2018, Elsevier Inc. All rights reserved.</a:t>
            </a:r>
            <a:endParaRPr lang="en-US" dirty="0"/>
          </a:p>
        </p:txBody>
      </p:sp>
      <p:sp>
        <p:nvSpPr>
          <p:cNvPr id="6" name="Slide Number Placeholder 5"/>
          <p:cNvSpPr>
            <a:spLocks noGrp="1"/>
          </p:cNvSpPr>
          <p:nvPr>
            <p:ph type="sldNum" sz="quarter" idx="12"/>
          </p:nvPr>
        </p:nvSpPr>
        <p:spPr/>
        <p:txBody>
          <a:bodyPr/>
          <a:lstStyle/>
          <a:p>
            <a:pPr>
              <a:defRPr/>
            </a:pPr>
            <a:fld id="{97341B02-33DC-4BB6-AAC2-0D864C55E6C9}" type="slidenum">
              <a:rPr lang="en-GB" smtClean="0"/>
              <a:pPr>
                <a:defRPr/>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6B170E-BDD3-9347-B81F-779E5EC015AA}" type="datetime1">
              <a:rPr lang="en-US" smtClean="0"/>
              <a:t>8/31/20</a:t>
            </a:fld>
            <a:endParaRPr lang="en-US"/>
          </a:p>
        </p:txBody>
      </p:sp>
      <p:sp>
        <p:nvSpPr>
          <p:cNvPr id="5" name="Footer Placeholder 4"/>
          <p:cNvSpPr>
            <a:spLocks noGrp="1"/>
          </p:cNvSpPr>
          <p:nvPr>
            <p:ph type="ftr" sz="quarter" idx="11"/>
          </p:nvPr>
        </p:nvSpPr>
        <p:spPr/>
        <p:txBody>
          <a:bodyPr/>
          <a:lstStyle/>
          <a:p>
            <a:pPr>
              <a:defRPr/>
            </a:pPr>
            <a:r>
              <a:rPr lang="en-US"/>
              <a:t>Copyright © 2018, Elsevier Inc. All rights reserved.</a:t>
            </a:r>
            <a:endParaRPr lang="en-US" dirty="0"/>
          </a:p>
        </p:txBody>
      </p:sp>
      <p:sp>
        <p:nvSpPr>
          <p:cNvPr id="6" name="Slide Number Placeholder 5"/>
          <p:cNvSpPr>
            <a:spLocks noGrp="1"/>
          </p:cNvSpPr>
          <p:nvPr>
            <p:ph type="sldNum" sz="quarter" idx="12"/>
          </p:nvPr>
        </p:nvSpPr>
        <p:spPr/>
        <p:txBody>
          <a:bodyPr/>
          <a:lstStyle/>
          <a:p>
            <a:pPr>
              <a:defRPr/>
            </a:pPr>
            <a:fld id="{97341B02-33DC-4BB6-AAC2-0D864C55E6C9}" type="slidenum">
              <a:rPr lang="en-GB" smtClean="0"/>
              <a:pPr>
                <a:defRPr/>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9A5791-2495-DA4F-9DD1-F6EA32F3AFAE}" type="datetime1">
              <a:rPr lang="en-US" smtClean="0"/>
              <a:t>8/31/20</a:t>
            </a:fld>
            <a:endParaRPr lang="en-US"/>
          </a:p>
        </p:txBody>
      </p:sp>
      <p:sp>
        <p:nvSpPr>
          <p:cNvPr id="5" name="Footer Placeholder 4"/>
          <p:cNvSpPr>
            <a:spLocks noGrp="1"/>
          </p:cNvSpPr>
          <p:nvPr>
            <p:ph type="ftr" sz="quarter" idx="11"/>
          </p:nvPr>
        </p:nvSpPr>
        <p:spPr/>
        <p:txBody>
          <a:bodyPr/>
          <a:lstStyle/>
          <a:p>
            <a:pPr>
              <a:defRPr/>
            </a:pPr>
            <a:r>
              <a:rPr lang="en-US"/>
              <a:t>Copyright © 2018, Elsevier Inc. All rights reserved.</a:t>
            </a:r>
            <a:endParaRPr lang="en-US" dirty="0"/>
          </a:p>
        </p:txBody>
      </p:sp>
      <p:sp>
        <p:nvSpPr>
          <p:cNvPr id="6" name="Slide Number Placeholder 5"/>
          <p:cNvSpPr>
            <a:spLocks noGrp="1"/>
          </p:cNvSpPr>
          <p:nvPr>
            <p:ph type="sldNum" sz="quarter" idx="12"/>
          </p:nvPr>
        </p:nvSpPr>
        <p:spPr/>
        <p:txBody>
          <a:bodyPr/>
          <a:lstStyle/>
          <a:p>
            <a:pPr>
              <a:defRPr/>
            </a:pPr>
            <a:fld id="{97341B02-33DC-4BB6-AAC2-0D864C55E6C9}" type="slidenum">
              <a:rPr lang="en-GB" smtClean="0"/>
              <a:pPr>
                <a:defRPr/>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1FF4C3-7309-2B4F-97CA-85F3BD6F2604}" type="datetime1">
              <a:rPr lang="en-US" smtClean="0"/>
              <a:t>8/31/20</a:t>
            </a:fld>
            <a:endParaRPr lang="en-US"/>
          </a:p>
        </p:txBody>
      </p:sp>
      <p:sp>
        <p:nvSpPr>
          <p:cNvPr id="6" name="Footer Placeholder 5"/>
          <p:cNvSpPr>
            <a:spLocks noGrp="1"/>
          </p:cNvSpPr>
          <p:nvPr>
            <p:ph type="ftr" sz="quarter" idx="11"/>
          </p:nvPr>
        </p:nvSpPr>
        <p:spPr/>
        <p:txBody>
          <a:bodyPr/>
          <a:lstStyle/>
          <a:p>
            <a:pPr>
              <a:defRPr/>
            </a:pPr>
            <a:r>
              <a:rPr lang="en-US"/>
              <a:t>Copyright © 2018, Elsevier Inc. All rights reserved.</a:t>
            </a:r>
            <a:endParaRPr lang="en-US" dirty="0"/>
          </a:p>
        </p:txBody>
      </p:sp>
      <p:sp>
        <p:nvSpPr>
          <p:cNvPr id="7" name="Slide Number Placeholder 6"/>
          <p:cNvSpPr>
            <a:spLocks noGrp="1"/>
          </p:cNvSpPr>
          <p:nvPr>
            <p:ph type="sldNum" sz="quarter" idx="12"/>
          </p:nvPr>
        </p:nvSpPr>
        <p:spPr/>
        <p:txBody>
          <a:bodyPr/>
          <a:lstStyle/>
          <a:p>
            <a:pPr>
              <a:defRPr/>
            </a:pPr>
            <a:fld id="{97341B02-33DC-4BB6-AAC2-0D864C55E6C9}" type="slidenum">
              <a:rPr lang="en-GB" smtClean="0"/>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AA0D3-0FE0-3A49-B14D-74914A132AEE}" type="datetime1">
              <a:rPr lang="en-US" smtClean="0"/>
              <a:t>8/31/20</a:t>
            </a:fld>
            <a:endParaRPr lang="en-US"/>
          </a:p>
        </p:txBody>
      </p:sp>
      <p:sp>
        <p:nvSpPr>
          <p:cNvPr id="8" name="Footer Placeholder 7"/>
          <p:cNvSpPr>
            <a:spLocks noGrp="1"/>
          </p:cNvSpPr>
          <p:nvPr>
            <p:ph type="ftr" sz="quarter" idx="11"/>
          </p:nvPr>
        </p:nvSpPr>
        <p:spPr/>
        <p:txBody>
          <a:bodyPr/>
          <a:lstStyle/>
          <a:p>
            <a:pPr>
              <a:defRPr/>
            </a:pPr>
            <a:r>
              <a:rPr lang="en-US"/>
              <a:t>Copyright © 2018, Elsevier Inc. All rights reserved.</a:t>
            </a:r>
            <a:endParaRPr lang="en-US" dirty="0"/>
          </a:p>
        </p:txBody>
      </p:sp>
      <p:sp>
        <p:nvSpPr>
          <p:cNvPr id="9" name="Slide Number Placeholder 8"/>
          <p:cNvSpPr>
            <a:spLocks noGrp="1"/>
          </p:cNvSpPr>
          <p:nvPr>
            <p:ph type="sldNum" sz="quarter" idx="12"/>
          </p:nvPr>
        </p:nvSpPr>
        <p:spPr/>
        <p:txBody>
          <a:bodyPr/>
          <a:lstStyle/>
          <a:p>
            <a:pPr>
              <a:defRPr/>
            </a:pPr>
            <a:fld id="{97341B02-33DC-4BB6-AAC2-0D864C55E6C9}" type="slidenum">
              <a:rPr lang="en-GB" smtClean="0"/>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5A9A3A-E1BE-EC43-BBE4-EE7D5493DED3}" type="datetime1">
              <a:rPr lang="en-US" smtClean="0"/>
              <a:t>8/31/20</a:t>
            </a:fld>
            <a:endParaRPr lang="en-US"/>
          </a:p>
        </p:txBody>
      </p:sp>
      <p:sp>
        <p:nvSpPr>
          <p:cNvPr id="4" name="Footer Placeholder 3"/>
          <p:cNvSpPr>
            <a:spLocks noGrp="1"/>
          </p:cNvSpPr>
          <p:nvPr>
            <p:ph type="ftr" sz="quarter" idx="11"/>
          </p:nvPr>
        </p:nvSpPr>
        <p:spPr/>
        <p:txBody>
          <a:bodyPr/>
          <a:lstStyle/>
          <a:p>
            <a:pPr>
              <a:defRPr/>
            </a:pPr>
            <a:r>
              <a:rPr lang="en-US"/>
              <a:t>Copyright © 2018, Elsevier Inc. All rights reserved.</a:t>
            </a:r>
            <a:endParaRPr lang="en-US" dirty="0"/>
          </a:p>
        </p:txBody>
      </p:sp>
      <p:sp>
        <p:nvSpPr>
          <p:cNvPr id="5" name="Slide Number Placeholder 4"/>
          <p:cNvSpPr>
            <a:spLocks noGrp="1"/>
          </p:cNvSpPr>
          <p:nvPr>
            <p:ph type="sldNum" sz="quarter" idx="12"/>
          </p:nvPr>
        </p:nvSpPr>
        <p:spPr/>
        <p:txBody>
          <a:bodyPr/>
          <a:lstStyle/>
          <a:p>
            <a:pPr>
              <a:defRPr/>
            </a:pPr>
            <a:fld id="{97341B02-33DC-4BB6-AAC2-0D864C55E6C9}" type="slidenum">
              <a:rPr lang="en-GB" smtClean="0"/>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DDEF9-38DC-AB43-BD82-DDF83085BD51}" type="datetime1">
              <a:rPr lang="en-US" smtClean="0"/>
              <a:t>8/31/20</a:t>
            </a:fld>
            <a:endParaRPr lang="en-US"/>
          </a:p>
        </p:txBody>
      </p:sp>
      <p:sp>
        <p:nvSpPr>
          <p:cNvPr id="3" name="Footer Placeholder 2"/>
          <p:cNvSpPr>
            <a:spLocks noGrp="1"/>
          </p:cNvSpPr>
          <p:nvPr>
            <p:ph type="ftr" sz="quarter" idx="11"/>
          </p:nvPr>
        </p:nvSpPr>
        <p:spPr/>
        <p:txBody>
          <a:bodyPr/>
          <a:lstStyle/>
          <a:p>
            <a:pPr>
              <a:defRPr/>
            </a:pPr>
            <a:r>
              <a:rPr lang="en-US"/>
              <a:t>Copyright © 2018, Elsevier Inc. All rights reserved.</a:t>
            </a:r>
            <a:endParaRPr lang="en-US" dirty="0"/>
          </a:p>
        </p:txBody>
      </p:sp>
      <p:sp>
        <p:nvSpPr>
          <p:cNvPr id="4" name="Slide Number Placeholder 3"/>
          <p:cNvSpPr>
            <a:spLocks noGrp="1"/>
          </p:cNvSpPr>
          <p:nvPr>
            <p:ph type="sldNum" sz="quarter" idx="12"/>
          </p:nvPr>
        </p:nvSpPr>
        <p:spPr/>
        <p:txBody>
          <a:bodyPr/>
          <a:lstStyle/>
          <a:p>
            <a:pPr>
              <a:defRPr/>
            </a:pPr>
            <a:fld id="{97341B02-33DC-4BB6-AAC2-0D864C55E6C9}" type="slidenum">
              <a:rPr lang="en-GB" smtClean="0"/>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78590A-1BC1-FF47-B0E0-C9FD4879A20B}" type="datetime1">
              <a:rPr lang="en-US" smtClean="0"/>
              <a:t>8/31/20</a:t>
            </a:fld>
            <a:endParaRPr lang="en-US"/>
          </a:p>
        </p:txBody>
      </p:sp>
      <p:sp>
        <p:nvSpPr>
          <p:cNvPr id="6" name="Footer Placeholder 5"/>
          <p:cNvSpPr>
            <a:spLocks noGrp="1"/>
          </p:cNvSpPr>
          <p:nvPr>
            <p:ph type="ftr" sz="quarter" idx="11"/>
          </p:nvPr>
        </p:nvSpPr>
        <p:spPr/>
        <p:txBody>
          <a:bodyPr/>
          <a:lstStyle/>
          <a:p>
            <a:pPr>
              <a:defRPr/>
            </a:pPr>
            <a:r>
              <a:rPr lang="en-US"/>
              <a:t>Copyright © 2018, Elsevier Inc. All rights reserved.</a:t>
            </a:r>
            <a:endParaRPr lang="en-US" dirty="0"/>
          </a:p>
        </p:txBody>
      </p:sp>
      <p:sp>
        <p:nvSpPr>
          <p:cNvPr id="7" name="Slide Number Placeholder 6"/>
          <p:cNvSpPr>
            <a:spLocks noGrp="1"/>
          </p:cNvSpPr>
          <p:nvPr>
            <p:ph type="sldNum" sz="quarter" idx="12"/>
          </p:nvPr>
        </p:nvSpPr>
        <p:spPr/>
        <p:txBody>
          <a:bodyPr/>
          <a:lstStyle/>
          <a:p>
            <a:pPr>
              <a:defRPr/>
            </a:pPr>
            <a:fld id="{97341B02-33DC-4BB6-AAC2-0D864C55E6C9}" type="slidenum">
              <a:rPr lang="en-GB" smtClean="0"/>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24DF52-298D-AA42-84C4-5707F0FB183A}" type="datetime1">
              <a:rPr lang="en-US" smtClean="0"/>
              <a:t>8/31/20</a:t>
            </a:fld>
            <a:endParaRPr lang="en-US"/>
          </a:p>
        </p:txBody>
      </p:sp>
      <p:sp>
        <p:nvSpPr>
          <p:cNvPr id="6" name="Footer Placeholder 5"/>
          <p:cNvSpPr>
            <a:spLocks noGrp="1"/>
          </p:cNvSpPr>
          <p:nvPr>
            <p:ph type="ftr" sz="quarter" idx="11"/>
          </p:nvPr>
        </p:nvSpPr>
        <p:spPr/>
        <p:txBody>
          <a:bodyPr/>
          <a:lstStyle/>
          <a:p>
            <a:pPr>
              <a:defRPr/>
            </a:pPr>
            <a:r>
              <a:rPr lang="en-US"/>
              <a:t>Copyright © 2018, Elsevier Inc. All rights reserved.</a:t>
            </a:r>
            <a:endParaRPr lang="en-US" dirty="0"/>
          </a:p>
        </p:txBody>
      </p:sp>
      <p:sp>
        <p:nvSpPr>
          <p:cNvPr id="7" name="Slide Number Placeholder 6"/>
          <p:cNvSpPr>
            <a:spLocks noGrp="1"/>
          </p:cNvSpPr>
          <p:nvPr>
            <p:ph type="sldNum" sz="quarter" idx="12"/>
          </p:nvPr>
        </p:nvSpPr>
        <p:spPr/>
        <p:txBody>
          <a:bodyPr/>
          <a:lstStyle/>
          <a:p>
            <a:pPr>
              <a:defRPr/>
            </a:pPr>
            <a:fld id="{97341B02-33DC-4BB6-AAC2-0D864C55E6C9}" type="slidenum">
              <a:rPr lang="en-GB" smtClean="0"/>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42ED2-410F-B046-9013-3302FA1E5A13}" type="datetime1">
              <a:rPr lang="en-US" smtClean="0"/>
              <a:t>8/31/20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chemeClr val="tx1"/>
                </a:solidFill>
                <a:latin typeface="Arial" pitchFamily="34" charset="0"/>
                <a:cs typeface="Arial" pitchFamily="34" charset="0"/>
              </a:defRPr>
            </a:lvl1pPr>
          </a:lstStyle>
          <a:p>
            <a:pPr>
              <a:defRPr/>
            </a:pPr>
            <a:r>
              <a:rPr lang="en-US"/>
              <a:t>Copyright © 2018, Elsevier Inc. All rights reserved.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solidFill>
                <a:latin typeface="Arial" pitchFamily="34" charset="0"/>
                <a:cs typeface="Arial" pitchFamily="34" charset="0"/>
              </a:defRPr>
            </a:lvl1pPr>
          </a:lstStyle>
          <a:p>
            <a:pPr>
              <a:defRPr/>
            </a:pPr>
            <a:fld id="{97341B02-33DC-4BB6-AAC2-0D864C55E6C9}"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dt="0"/>
  <p:txStyles>
    <p:titleStyle>
      <a:lvl1pPr algn="ctr" defTabSz="914400" rtl="0" eaLnBrk="1" latinLnBrk="0" hangingPunct="1">
        <a:spcBef>
          <a:spcPct val="0"/>
        </a:spcBef>
        <a:buNone/>
        <a:defRPr sz="4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60000"/>
        <a:buFont typeface="Wingdings 2" pitchFamily="18" charset="2"/>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Wingdings" pitchFamily="2" charset="2"/>
        <a:buChar char="Ø"/>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SzPct val="115000"/>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SzPct val="75000"/>
        <a:buFont typeface="Wingdings 3" pitchFamily="18" charset="2"/>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4.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microsoft.com/office/2007/relationships/media" Target="../media/media47.m4a"/><Relationship Id="rId7" Type="http://schemas.openxmlformats.org/officeDocument/2006/relationships/image" Target="../media/image1.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audio" Target="../media/media47.m4a"/></Relationships>
</file>

<file path=ppt/slides/_rels/slide4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1.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microsoft.com/office/2007/relationships/media" Target="../media/media49.m4a"/></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microsoft.com/office/2007/relationships/media" Target="../media/media52.m4a"/><Relationship Id="rId7" Type="http://schemas.openxmlformats.org/officeDocument/2006/relationships/image" Target="../media/image1.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notesSlide" Target="../notesSlides/notesSlide40.xml"/><Relationship Id="rId5" Type="http://schemas.openxmlformats.org/officeDocument/2006/relationships/slideLayout" Target="../slideLayouts/slideLayout2.xml"/><Relationship Id="rId4" Type="http://schemas.openxmlformats.org/officeDocument/2006/relationships/audio" Target="../media/media52.m4a"/></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4.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microsoft.com/office/2007/relationships/media" Target="../media/media57.m4a"/><Relationship Id="rId7" Type="http://schemas.openxmlformats.org/officeDocument/2006/relationships/image" Target="../media/image1.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audio" Target="../media/media57.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8.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9.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12.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685800" y="533401"/>
            <a:ext cx="7772400" cy="2590800"/>
          </a:xfrm>
        </p:spPr>
        <p:txBody>
          <a:bodyPr>
            <a:normAutofit/>
          </a:bodyPr>
          <a:lstStyle/>
          <a:p>
            <a:r>
              <a:rPr lang="en-US" altLang="en-US" sz="4400" b="1" dirty="0"/>
              <a:t>NURS736: Technology Solutions for Knowledge Generation in Healthcare</a:t>
            </a:r>
            <a:endParaRPr lang="en-US" sz="4400" dirty="0"/>
          </a:p>
        </p:txBody>
      </p:sp>
      <p:sp>
        <p:nvSpPr>
          <p:cNvPr id="15362" name="Subtitle 2"/>
          <p:cNvSpPr>
            <a:spLocks noGrp="1"/>
          </p:cNvSpPr>
          <p:nvPr>
            <p:ph type="subTitle" idx="1"/>
          </p:nvPr>
        </p:nvSpPr>
        <p:spPr>
          <a:xfrm>
            <a:off x="685800" y="3685308"/>
            <a:ext cx="7924800" cy="1724891"/>
          </a:xfrm>
          <a:prstGeom prst="rect">
            <a:avLst/>
          </a:prstGeom>
        </p:spPr>
        <p:txBody>
          <a:bodyPr>
            <a:noAutofit/>
          </a:bodyPr>
          <a:lstStyle/>
          <a:p>
            <a:r>
              <a:rPr lang="en-US" b="1" dirty="0">
                <a:solidFill>
                  <a:srgbClr val="00B0F0"/>
                </a:solidFill>
              </a:rPr>
              <a:t>Theories, Evidence Based Practice, and Program Evaluation in Health Informatics  </a:t>
            </a:r>
          </a:p>
        </p:txBody>
      </p:sp>
      <p:pic>
        <p:nvPicPr>
          <p:cNvPr id="2" name="Recorded Sound" descr="Recorded Sound">
            <a:hlinkClick r:id="" action="ppaction://media"/>
            <a:extLst>
              <a:ext uri="{FF2B5EF4-FFF2-40B4-BE49-F238E27FC236}">
                <a16:creationId xmlns:a16="http://schemas.microsoft.com/office/drawing/2014/main" id="{ED824CCC-6754-4349-94CD-E4CE05925A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1800" y="57150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t>Information Theory </a:t>
            </a:r>
          </a:p>
        </p:txBody>
      </p:sp>
      <p:sp>
        <p:nvSpPr>
          <p:cNvPr id="27650" name="Content Placeholder 2"/>
          <p:cNvSpPr>
            <a:spLocks noGrp="1"/>
          </p:cNvSpPr>
          <p:nvPr>
            <p:ph idx="1"/>
          </p:nvPr>
        </p:nvSpPr>
        <p:spPr>
          <a:xfrm>
            <a:off x="457200" y="1981200"/>
            <a:ext cx="8229600" cy="4144963"/>
          </a:xfrm>
        </p:spPr>
        <p:txBody>
          <a:bodyPr/>
          <a:lstStyle/>
          <a:p>
            <a:r>
              <a:rPr lang="en-US" dirty="0"/>
              <a:t>Shannon and Weaver Information-Communication Theory </a:t>
            </a:r>
          </a:p>
          <a:p>
            <a:r>
              <a:rPr lang="en-US" dirty="0"/>
              <a:t>Data-to-Wisdom Continuum</a:t>
            </a:r>
          </a:p>
        </p:txBody>
      </p:sp>
      <p:pic>
        <p:nvPicPr>
          <p:cNvPr id="3" name="Recorded Sound" descr="Recorded Sound">
            <a:hlinkClick r:id="" action="ppaction://media"/>
            <a:extLst>
              <a:ext uri="{FF2B5EF4-FFF2-40B4-BE49-F238E27FC236}">
                <a16:creationId xmlns:a16="http://schemas.microsoft.com/office/drawing/2014/main" id="{7E3AA078-36C5-C24A-BFE8-8DD529DB9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76925"/>
            <a:ext cx="812800" cy="812800"/>
          </a:xfrm>
          <a:prstGeom prst="rect">
            <a:avLst/>
          </a:prstGeom>
        </p:spPr>
      </p:pic>
    </p:spTree>
    <p:extLst>
      <p:ext uri="{BB962C8B-B14F-4D97-AF65-F5344CB8AC3E}">
        <p14:creationId xmlns:p14="http://schemas.microsoft.com/office/powerpoint/2010/main" val="17999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28600" y="274638"/>
            <a:ext cx="8534400" cy="1249362"/>
          </a:xfrm>
        </p:spPr>
        <p:txBody>
          <a:bodyPr>
            <a:noAutofit/>
          </a:bodyPr>
          <a:lstStyle/>
          <a:p>
            <a:r>
              <a:rPr lang="en-US" dirty="0"/>
              <a:t>Schematic Diagram of a General Communication System</a:t>
            </a:r>
          </a:p>
        </p:txBody>
      </p:sp>
      <p:pic>
        <p:nvPicPr>
          <p:cNvPr id="2050" name="Picture 2" descr="\\192.168.7.143\elsk7\011_Nelson1e\From Client\k059_Nelson1e_3-May-2013\JPG\Chapter02\002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608" y="2585560"/>
            <a:ext cx="8088784" cy="206264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descr="Recorded Sound">
            <a:hlinkClick r:id="" action="ppaction://media"/>
            <a:extLst>
              <a:ext uri="{FF2B5EF4-FFF2-40B4-BE49-F238E27FC236}">
                <a16:creationId xmlns:a16="http://schemas.microsoft.com/office/drawing/2014/main" id="{F5C0E06E-0608-D145-A8E2-8C108CFC8164}"/>
              </a:ext>
            </a:extLst>
          </p:cNvPr>
          <p:cNvPicPr>
            <a:picLocks noChangeAspect="1"/>
          </p:cNvPicPr>
          <p:nvPr>
            <a:audioFile r:link="rId1"/>
            <p:extLst>
              <p:ext uri="{DAA4B4D4-6D71-4841-9C94-3DE7FCFB9230}">
                <p14:media xmlns:p14="http://schemas.microsoft.com/office/powerpoint/2010/main" r:embed="rId2">
                  <p14:trim end="1301.133"/>
                </p14:media>
              </p:ext>
            </p:extLst>
          </p:nvPr>
        </p:nvPicPr>
        <p:blipFill>
          <a:blip r:embed="rId6"/>
          <a:stretch>
            <a:fillRect/>
          </a:stretch>
        </p:blipFill>
        <p:spPr>
          <a:xfrm>
            <a:off x="7950200" y="5770562"/>
            <a:ext cx="812800" cy="812800"/>
          </a:xfrm>
          <a:prstGeom prst="rect">
            <a:avLst/>
          </a:prstGeom>
        </p:spPr>
      </p:pic>
    </p:spTree>
    <p:extLst>
      <p:ext uri="{BB962C8B-B14F-4D97-AF65-F5344CB8AC3E}">
        <p14:creationId xmlns:p14="http://schemas.microsoft.com/office/powerpoint/2010/main" val="37870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dirty="0"/>
              <a:t>Principles of Learning </a:t>
            </a:r>
          </a:p>
        </p:txBody>
      </p:sp>
      <p:sp>
        <p:nvSpPr>
          <p:cNvPr id="44034" name="Content Placeholder 2"/>
          <p:cNvSpPr>
            <a:spLocks noGrp="1"/>
          </p:cNvSpPr>
          <p:nvPr>
            <p:ph idx="1"/>
          </p:nvPr>
        </p:nvSpPr>
        <p:spPr>
          <a:xfrm>
            <a:off x="457200" y="1447800"/>
            <a:ext cx="8229600" cy="4800600"/>
          </a:xfrm>
        </p:spPr>
        <p:txBody>
          <a:bodyPr>
            <a:normAutofit lnSpcReduction="10000"/>
          </a:bodyPr>
          <a:lstStyle/>
          <a:p>
            <a:r>
              <a:rPr lang="en-US" sz="2400" dirty="0"/>
              <a:t>Meaningfulness assists learning</a:t>
            </a:r>
          </a:p>
          <a:p>
            <a:r>
              <a:rPr lang="en-US" sz="2400" dirty="0"/>
              <a:t>Only so much input can be processed at one time</a:t>
            </a:r>
          </a:p>
          <a:p>
            <a:r>
              <a:rPr lang="en-US" sz="2400" dirty="0"/>
              <a:t>Timing of learning is critical</a:t>
            </a:r>
          </a:p>
          <a:p>
            <a:r>
              <a:rPr lang="en-US" sz="2400" dirty="0"/>
              <a:t>Participation and practice support retention</a:t>
            </a:r>
          </a:p>
          <a:p>
            <a:r>
              <a:rPr lang="en-US" sz="2400" dirty="0"/>
              <a:t>Conceptual learning is enhanced with concrete examples</a:t>
            </a:r>
          </a:p>
          <a:p>
            <a:r>
              <a:rPr lang="en-US" sz="2400" dirty="0"/>
              <a:t>Taking in new material through more than one modality can facilitate learning</a:t>
            </a:r>
          </a:p>
          <a:p>
            <a:r>
              <a:rPr lang="en-US" sz="2400" dirty="0"/>
              <a:t>Learning is enhanced if teaching includes the cognitive, affective, and psychomotor domains</a:t>
            </a:r>
          </a:p>
          <a:p>
            <a:r>
              <a:rPr lang="en-US" sz="2400" dirty="0"/>
              <a:t>Learning takes place intentionally and unintentionally</a:t>
            </a:r>
          </a:p>
          <a:p>
            <a:r>
              <a:rPr lang="en-US" sz="2400" dirty="0"/>
              <a:t>Learning is contagious</a:t>
            </a:r>
          </a:p>
        </p:txBody>
      </p:sp>
      <p:sp>
        <p:nvSpPr>
          <p:cNvPr id="44035" name="Footer Placeholder 3"/>
          <p:cNvSpPr>
            <a:spLocks noGrp="1"/>
          </p:cNvSpPr>
          <p:nvPr>
            <p:ph type="ftr" sz="quarter" idx="11"/>
          </p:nvPr>
        </p:nvSpPr>
        <p:spPr>
          <a:xfrm>
            <a:off x="3124200" y="6356350"/>
            <a:ext cx="3048000" cy="365125"/>
          </a:xfrm>
        </p:spPr>
        <p:txBody>
          <a:bodyPr/>
          <a:lstStyle/>
          <a:p>
            <a:r>
              <a:rPr lang="en-US"/>
              <a:t>Copyright © 2018, Elsevier Inc. All rights reserved. </a:t>
            </a:r>
            <a:endParaRPr lang="en-US" dirty="0"/>
          </a:p>
        </p:txBody>
      </p:sp>
      <p:pic>
        <p:nvPicPr>
          <p:cNvPr id="3" name="Recorded Sound" descr="Recorded Sound">
            <a:hlinkClick r:id="" action="ppaction://media"/>
            <a:extLst>
              <a:ext uri="{FF2B5EF4-FFF2-40B4-BE49-F238E27FC236}">
                <a16:creationId xmlns:a16="http://schemas.microsoft.com/office/drawing/2014/main" id="{4040854E-B3B3-0144-ABBB-9305314476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798271"/>
            <a:ext cx="812800" cy="812800"/>
          </a:xfrm>
          <a:prstGeom prst="rect">
            <a:avLst/>
          </a:prstGeom>
        </p:spPr>
      </p:pic>
    </p:spTree>
    <p:extLst>
      <p:ext uri="{BB962C8B-B14F-4D97-AF65-F5344CB8AC3E}">
        <p14:creationId xmlns:p14="http://schemas.microsoft.com/office/powerpoint/2010/main" val="7989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dirty="0"/>
              <a:t>Change Theories  </a:t>
            </a:r>
          </a:p>
        </p:txBody>
      </p:sp>
      <p:sp>
        <p:nvSpPr>
          <p:cNvPr id="19459" name="Content Placeholder 2"/>
          <p:cNvSpPr>
            <a:spLocks noGrp="1"/>
          </p:cNvSpPr>
          <p:nvPr>
            <p:ph idx="1"/>
          </p:nvPr>
        </p:nvSpPr>
        <p:spPr>
          <a:xfrm>
            <a:off x="457200" y="1524000"/>
            <a:ext cx="8229600" cy="4602163"/>
          </a:xfrm>
        </p:spPr>
        <p:txBody>
          <a:bodyPr/>
          <a:lstStyle/>
          <a:p>
            <a:r>
              <a:rPr lang="en-US" dirty="0"/>
              <a:t>The study of change in organizations and individuals</a:t>
            </a:r>
          </a:p>
          <a:p>
            <a:r>
              <a:rPr lang="en-US" dirty="0"/>
              <a:t>Planned change – Kurt Lewin </a:t>
            </a:r>
          </a:p>
          <a:p>
            <a:r>
              <a:rPr lang="en-US" dirty="0"/>
              <a:t>Diffusion of innovation – Everett Rogers</a:t>
            </a:r>
          </a:p>
        </p:txBody>
      </p:sp>
      <p:pic>
        <p:nvPicPr>
          <p:cNvPr id="5" name="Recorded Sound" descr="Recorded Sound">
            <a:hlinkClick r:id="" action="ppaction://media"/>
            <a:extLst>
              <a:ext uri="{FF2B5EF4-FFF2-40B4-BE49-F238E27FC236}">
                <a16:creationId xmlns:a16="http://schemas.microsoft.com/office/drawing/2014/main" id="{DA90C4C2-F09B-3445-9433-D777B44D3F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719763"/>
            <a:ext cx="812800" cy="812800"/>
          </a:xfrm>
          <a:prstGeom prst="rect">
            <a:avLst/>
          </a:prstGeom>
        </p:spPr>
      </p:pic>
    </p:spTree>
    <p:extLst>
      <p:ext uri="{BB962C8B-B14F-4D97-AF65-F5344CB8AC3E}">
        <p14:creationId xmlns:p14="http://schemas.microsoft.com/office/powerpoint/2010/main" val="276430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dirty="0"/>
              <a:t>Diffusion of Innovation </a:t>
            </a:r>
          </a:p>
        </p:txBody>
      </p:sp>
      <p:sp>
        <p:nvSpPr>
          <p:cNvPr id="47106" name="Content Placeholder 2"/>
          <p:cNvSpPr>
            <a:spLocks noGrp="1"/>
          </p:cNvSpPr>
          <p:nvPr>
            <p:ph idx="1"/>
          </p:nvPr>
        </p:nvSpPr>
        <p:spPr/>
        <p:txBody>
          <a:bodyPr/>
          <a:lstStyle/>
          <a:p>
            <a:r>
              <a:rPr lang="en-US" dirty="0"/>
              <a:t>Innovators</a:t>
            </a:r>
          </a:p>
          <a:p>
            <a:r>
              <a:rPr lang="en-US" dirty="0"/>
              <a:t>Early adapters</a:t>
            </a:r>
          </a:p>
          <a:p>
            <a:r>
              <a:rPr lang="en-US" dirty="0"/>
              <a:t>Early majority</a:t>
            </a:r>
          </a:p>
          <a:p>
            <a:r>
              <a:rPr lang="en-US" dirty="0"/>
              <a:t>Late majority</a:t>
            </a:r>
          </a:p>
          <a:p>
            <a:r>
              <a:rPr lang="en-US" dirty="0"/>
              <a:t>Laggards</a:t>
            </a:r>
          </a:p>
        </p:txBody>
      </p:sp>
      <p:sp>
        <p:nvSpPr>
          <p:cNvPr id="47107" name="Footer Placeholder 3"/>
          <p:cNvSpPr>
            <a:spLocks noGrp="1"/>
          </p:cNvSpPr>
          <p:nvPr>
            <p:ph type="ftr" sz="quarter" idx="11"/>
          </p:nvPr>
        </p:nvSpPr>
        <p:spPr>
          <a:xfrm>
            <a:off x="3124200" y="6356350"/>
            <a:ext cx="3124200" cy="365125"/>
          </a:xfrm>
        </p:spPr>
        <p:txBody>
          <a:bodyPr/>
          <a:lstStyle/>
          <a:p>
            <a:r>
              <a:rPr lang="en-US"/>
              <a:t>Copyright © 2018, Elsevier Inc. All rights reserved. </a:t>
            </a:r>
            <a:endParaRPr lang="en-US" dirty="0"/>
          </a:p>
        </p:txBody>
      </p:sp>
      <p:pic>
        <p:nvPicPr>
          <p:cNvPr id="4" name="Recorded Sound" descr="Recorded Sound">
            <a:hlinkClick r:id="" action="ppaction://media"/>
            <a:extLst>
              <a:ext uri="{FF2B5EF4-FFF2-40B4-BE49-F238E27FC236}">
                <a16:creationId xmlns:a16="http://schemas.microsoft.com/office/drawing/2014/main" id="{8B729650-5FBF-F349-AB06-7C7B9C80D7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0" y="5753823"/>
            <a:ext cx="812800" cy="812800"/>
          </a:xfrm>
          <a:prstGeom prst="rect">
            <a:avLst/>
          </a:prstGeom>
        </p:spPr>
      </p:pic>
      <p:pic>
        <p:nvPicPr>
          <p:cNvPr id="3" name="Recorded Sound" descr="Recorded Sound">
            <a:hlinkClick r:id="" action="ppaction://media"/>
            <a:extLst>
              <a:ext uri="{FF2B5EF4-FFF2-40B4-BE49-F238E27FC236}">
                <a16:creationId xmlns:a16="http://schemas.microsoft.com/office/drawing/2014/main" id="{25C24346-05D4-0042-B114-B8428F66DCC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874000" y="5719185"/>
            <a:ext cx="812800" cy="812800"/>
          </a:xfrm>
          <a:prstGeom prst="rect">
            <a:avLst/>
          </a:prstGeom>
        </p:spPr>
      </p:pic>
    </p:spTree>
    <p:extLst>
      <p:ext uri="{BB962C8B-B14F-4D97-AF65-F5344CB8AC3E}">
        <p14:creationId xmlns:p14="http://schemas.microsoft.com/office/powerpoint/2010/main" val="419294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65" fill="hold"/>
                                        <p:tgtEl>
                                          <p:spTgt spid="4"/>
                                        </p:tgtEl>
                                      </p:cBhvr>
                                    </p:cmd>
                                  </p:childTnLst>
                                </p:cTn>
                              </p:par>
                            </p:childTnLst>
                          </p:cTn>
                        </p:par>
                        <p:par>
                          <p:cTn id="7" fill="hold">
                            <p:stCondLst>
                              <p:cond delay="54265"/>
                            </p:stCondLst>
                            <p:childTnLst>
                              <p:par>
                                <p:cTn id="8" presetID="1" presetClass="mediacall" presetSubtype="0" fill="hold" nodeType="afterEffect">
                                  <p:stCondLst>
                                    <p:cond delay="0"/>
                                  </p:stCondLst>
                                  <p:childTnLst>
                                    <p:cmd type="call" cmd="playFrom(0.0)">
                                      <p:cBhvr>
                                        <p:cTn id="9" dur="22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AEF5-CFBB-4A4A-B237-C34F2ECDB91B}"/>
              </a:ext>
            </a:extLst>
          </p:cNvPr>
          <p:cNvSpPr>
            <a:spLocks noGrp="1"/>
          </p:cNvSpPr>
          <p:nvPr>
            <p:ph type="title"/>
          </p:nvPr>
        </p:nvSpPr>
        <p:spPr>
          <a:xfrm>
            <a:off x="443345" y="381000"/>
            <a:ext cx="8229600" cy="1524000"/>
          </a:xfrm>
        </p:spPr>
        <p:txBody>
          <a:bodyPr>
            <a:noAutofit/>
          </a:bodyPr>
          <a:lstStyle/>
          <a:p>
            <a:pPr lvl="1" algn="ctr"/>
            <a:r>
              <a:rPr lang="en-US" sz="4000" b="1" dirty="0">
                <a:latin typeface="Arial" panose="020B0604020202020204" pitchFamily="34" charset="0"/>
                <a:cs typeface="Arial" panose="020B0604020202020204" pitchFamily="34" charset="0"/>
              </a:rPr>
              <a:t>Nursing Informatics and Health Informatics Models</a:t>
            </a:r>
          </a:p>
        </p:txBody>
      </p:sp>
      <p:pic>
        <p:nvPicPr>
          <p:cNvPr id="4" name="Recorded Sound" descr="Recorded Sound">
            <a:hlinkClick r:id="" action="ppaction://media"/>
            <a:extLst>
              <a:ext uri="{FF2B5EF4-FFF2-40B4-BE49-F238E27FC236}">
                <a16:creationId xmlns:a16="http://schemas.microsoft.com/office/drawing/2014/main" id="{C7E47799-8D7A-7D44-8E10-6C2AB6ABCF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60145" y="5643418"/>
            <a:ext cx="812800" cy="812800"/>
          </a:xfrm>
          <a:prstGeom prst="rect">
            <a:avLst/>
          </a:prstGeom>
        </p:spPr>
      </p:pic>
    </p:spTree>
    <p:extLst>
      <p:ext uri="{BB962C8B-B14F-4D97-AF65-F5344CB8AC3E}">
        <p14:creationId xmlns:p14="http://schemas.microsoft.com/office/powerpoint/2010/main" val="41231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noAutofit/>
          </a:bodyPr>
          <a:lstStyle/>
          <a:p>
            <a:r>
              <a:rPr lang="en-US" dirty="0">
                <a:ea typeface="ＭＳ Ｐゴシック" pitchFamily="34" charset="-128"/>
              </a:rPr>
              <a:t>Staggers and Nelson Systems Life Cycle Model</a:t>
            </a:r>
          </a:p>
        </p:txBody>
      </p:sp>
      <p:sp>
        <p:nvSpPr>
          <p:cNvPr id="49155" name="Footer Placeholder 3"/>
          <p:cNvSpPr>
            <a:spLocks noGrp="1"/>
          </p:cNvSpPr>
          <p:nvPr>
            <p:ph type="ftr" sz="quarter" idx="11"/>
          </p:nvPr>
        </p:nvSpPr>
        <p:spPr>
          <a:xfrm>
            <a:off x="2819400" y="6356350"/>
            <a:ext cx="3200400" cy="365125"/>
          </a:xfrm>
          <a:noFill/>
        </p:spPr>
        <p:txBody>
          <a:bodyPr/>
          <a:lstStyle/>
          <a:p>
            <a:r>
              <a:rPr lang="en-US">
                <a:ea typeface="ＭＳ Ｐゴシック" pitchFamily="34" charset="-128"/>
              </a:rPr>
              <a:t>Copyright © 2018, Elsevier Inc. All rights reserved. </a:t>
            </a:r>
            <a:endParaRPr lang="en-US" dirty="0">
              <a:ea typeface="ＭＳ Ｐゴシック" pitchFamily="34" charset="-128"/>
            </a:endParaRPr>
          </a:p>
        </p:txBody>
      </p:sp>
      <p:pic>
        <p:nvPicPr>
          <p:cNvPr id="4098" name="Picture 2" descr="\\192.168.7.143\elsk7\011_Nelson1e\From Client\k059_Nelson1e_3-May-2013\JPG\Chapter02\0020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0180" y="1752600"/>
            <a:ext cx="4503643" cy="4589697"/>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descr="Recorded Sound">
            <a:hlinkClick r:id="" action="ppaction://media"/>
            <a:extLst>
              <a:ext uri="{FF2B5EF4-FFF2-40B4-BE49-F238E27FC236}">
                <a16:creationId xmlns:a16="http://schemas.microsoft.com/office/drawing/2014/main" id="{A06FBA67-E15F-6A4B-B9DB-565D6A812D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5837526"/>
            <a:ext cx="812800" cy="812800"/>
          </a:xfrm>
          <a:prstGeom prst="rect">
            <a:avLst/>
          </a:prstGeom>
        </p:spPr>
      </p:pic>
    </p:spTree>
    <p:extLst>
      <p:ext uri="{BB962C8B-B14F-4D97-AF65-F5344CB8AC3E}">
        <p14:creationId xmlns:p14="http://schemas.microsoft.com/office/powerpoint/2010/main" val="360283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304800" y="304800"/>
            <a:ext cx="8686800" cy="1112838"/>
          </a:xfrm>
        </p:spPr>
        <p:txBody>
          <a:bodyPr>
            <a:noAutofit/>
          </a:bodyPr>
          <a:lstStyle/>
          <a:p>
            <a:r>
              <a:rPr lang="en-US" dirty="0"/>
              <a:t>Selected Models of Nursing Informatics </a:t>
            </a:r>
          </a:p>
        </p:txBody>
      </p:sp>
      <p:sp>
        <p:nvSpPr>
          <p:cNvPr id="51202" name="Content Placeholder 2"/>
          <p:cNvSpPr>
            <a:spLocks noGrp="1"/>
          </p:cNvSpPr>
          <p:nvPr>
            <p:ph idx="1"/>
          </p:nvPr>
        </p:nvSpPr>
        <p:spPr/>
        <p:txBody>
          <a:bodyPr/>
          <a:lstStyle/>
          <a:p>
            <a:r>
              <a:rPr lang="en-US" dirty="0"/>
              <a:t>Nursing Informatics (NI) Pyramid Model by Patricia M. </a:t>
            </a:r>
            <a:r>
              <a:rPr lang="en-US" dirty="0" err="1"/>
              <a:t>Schwirian</a:t>
            </a:r>
            <a:r>
              <a:rPr lang="en-US" dirty="0"/>
              <a:t>, PhD, RN </a:t>
            </a:r>
          </a:p>
          <a:p>
            <a:r>
              <a:rPr lang="en-US" dirty="0"/>
              <a:t>Turley</a:t>
            </a:r>
            <a:r>
              <a:rPr lang="en-US" altLang="ja-JP" dirty="0"/>
              <a:t>’</a:t>
            </a:r>
            <a:r>
              <a:rPr lang="en-US" dirty="0"/>
              <a:t>s Nursing Informatics Model by </a:t>
            </a:r>
            <a:br>
              <a:rPr lang="en-US" dirty="0"/>
            </a:br>
            <a:r>
              <a:rPr lang="en-US" dirty="0"/>
              <a:t>James Turley, PhD, RN</a:t>
            </a:r>
          </a:p>
          <a:p>
            <a:r>
              <a:rPr lang="en-US" dirty="0" err="1"/>
              <a:t>Goosen</a:t>
            </a:r>
            <a:r>
              <a:rPr lang="en-US" altLang="ja-JP" dirty="0" err="1"/>
              <a:t>’</a:t>
            </a:r>
            <a:r>
              <a:rPr lang="en-US" dirty="0" err="1"/>
              <a:t>s</a:t>
            </a:r>
            <a:r>
              <a:rPr lang="en-US" dirty="0"/>
              <a:t> Framework for Nursing Informatics Research by William T. </a:t>
            </a:r>
            <a:r>
              <a:rPr lang="en-US" dirty="0" err="1"/>
              <a:t>Goossen</a:t>
            </a:r>
            <a:r>
              <a:rPr lang="en-US" dirty="0"/>
              <a:t>, RN, PhD</a:t>
            </a:r>
          </a:p>
          <a:p>
            <a:r>
              <a:rPr lang="en-US" dirty="0"/>
              <a:t>Informatics Research Organizing (</a:t>
            </a:r>
            <a:r>
              <a:rPr lang="en-US" dirty="0" err="1"/>
              <a:t>IRO</a:t>
            </a:r>
            <a:r>
              <a:rPr lang="en-US" dirty="0"/>
              <a:t>) Model by Judith </a:t>
            </a:r>
            <a:r>
              <a:rPr lang="en-US" dirty="0" err="1"/>
              <a:t>Effken</a:t>
            </a:r>
            <a:r>
              <a:rPr lang="en-US" dirty="0"/>
              <a:t>, PhD, RN, </a:t>
            </a:r>
            <a:r>
              <a:rPr lang="en-US" dirty="0" err="1"/>
              <a:t>FACMI</a:t>
            </a:r>
            <a:r>
              <a:rPr lang="en-US" dirty="0"/>
              <a:t>, </a:t>
            </a:r>
            <a:r>
              <a:rPr lang="en-US" dirty="0" err="1"/>
              <a:t>FAAN</a:t>
            </a:r>
            <a:endParaRPr lang="en-US" dirty="0"/>
          </a:p>
        </p:txBody>
      </p:sp>
      <p:sp>
        <p:nvSpPr>
          <p:cNvPr id="51203" name="Footer Placeholder 3"/>
          <p:cNvSpPr>
            <a:spLocks noGrp="1"/>
          </p:cNvSpPr>
          <p:nvPr>
            <p:ph type="ftr" sz="quarter" idx="11"/>
          </p:nvPr>
        </p:nvSpPr>
        <p:spPr>
          <a:xfrm>
            <a:off x="2819400" y="6356350"/>
            <a:ext cx="3200400" cy="365125"/>
          </a:xfrm>
        </p:spPr>
        <p:txBody>
          <a:bodyPr/>
          <a:lstStyle/>
          <a:p>
            <a:r>
              <a:rPr lang="en-US"/>
              <a:t>Copyright © 2018, Elsevier Inc. All rights reserved. </a:t>
            </a:r>
            <a:endParaRPr lang="en-US" dirty="0"/>
          </a:p>
        </p:txBody>
      </p:sp>
      <p:pic>
        <p:nvPicPr>
          <p:cNvPr id="3" name="Recorded Sound" descr="Recorded Sound">
            <a:hlinkClick r:id="" action="ppaction://media"/>
            <a:extLst>
              <a:ext uri="{FF2B5EF4-FFF2-40B4-BE49-F238E27FC236}">
                <a16:creationId xmlns:a16="http://schemas.microsoft.com/office/drawing/2014/main" id="{78D6C2FB-6CEC-EB42-8C97-A74CA5BB1E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740400"/>
            <a:ext cx="812800" cy="812800"/>
          </a:xfrm>
          <a:prstGeom prst="rect">
            <a:avLst/>
          </a:prstGeom>
        </p:spPr>
      </p:pic>
    </p:spTree>
    <p:extLst>
      <p:ext uri="{BB962C8B-B14F-4D97-AF65-F5344CB8AC3E}">
        <p14:creationId xmlns:p14="http://schemas.microsoft.com/office/powerpoint/2010/main" val="235680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a:spLocks noGrp="1"/>
          </p:cNvSpPr>
          <p:nvPr>
            <p:ph type="subTitle" idx="1"/>
          </p:nvPr>
        </p:nvSpPr>
        <p:spPr>
          <a:xfrm>
            <a:off x="533400" y="1239520"/>
            <a:ext cx="7772400" cy="2189480"/>
          </a:xfrm>
        </p:spPr>
        <p:txBody>
          <a:bodyPr/>
          <a:lstStyle/>
          <a:p>
            <a:r>
              <a:rPr lang="en-US" sz="4000" b="1" dirty="0"/>
              <a:t>Evidence-Based Practice, Practice-Based Evidence, and Informatics</a:t>
            </a:r>
          </a:p>
        </p:txBody>
      </p:sp>
      <p:pic>
        <p:nvPicPr>
          <p:cNvPr id="5" name="Recorded Sound" descr="Recorded Sound">
            <a:hlinkClick r:id="" action="ppaction://media"/>
            <a:extLst>
              <a:ext uri="{FF2B5EF4-FFF2-40B4-BE49-F238E27FC236}">
                <a16:creationId xmlns:a16="http://schemas.microsoft.com/office/drawing/2014/main" id="{811EEF53-8D28-B94D-BCCA-F661F77E73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646189"/>
            <a:ext cx="812800" cy="812800"/>
          </a:xfrm>
          <a:prstGeom prst="rect">
            <a:avLst/>
          </a:prstGeom>
        </p:spPr>
      </p:pic>
    </p:spTree>
    <p:extLst>
      <p:ext uri="{BB962C8B-B14F-4D97-AF65-F5344CB8AC3E}">
        <p14:creationId xmlns:p14="http://schemas.microsoft.com/office/powerpoint/2010/main" val="379563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Autofit/>
          </a:bodyPr>
          <a:lstStyle/>
          <a:p>
            <a:r>
              <a:rPr lang="en-US" dirty="0"/>
              <a:t>Evidence-Based Clinical </a:t>
            </a:r>
            <a:br>
              <a:rPr lang="en-US" dirty="0"/>
            </a:br>
            <a:r>
              <a:rPr lang="en-US" dirty="0"/>
              <a:t>Decision Making </a:t>
            </a:r>
          </a:p>
        </p:txBody>
      </p:sp>
      <p:sp>
        <p:nvSpPr>
          <p:cNvPr id="4099" name="Content Placeholder 2"/>
          <p:cNvSpPr>
            <a:spLocks noGrp="1"/>
          </p:cNvSpPr>
          <p:nvPr>
            <p:ph idx="1"/>
          </p:nvPr>
        </p:nvSpPr>
        <p:spPr>
          <a:xfrm>
            <a:off x="457200" y="1905000"/>
            <a:ext cx="8229600" cy="4221163"/>
          </a:xfrm>
        </p:spPr>
        <p:txBody>
          <a:bodyPr/>
          <a:lstStyle/>
          <a:p>
            <a:r>
              <a:rPr lang="en-US" dirty="0"/>
              <a:t>Choices are based on the idea that research-based care improves outcomes</a:t>
            </a:r>
          </a:p>
          <a:p>
            <a:r>
              <a:rPr lang="en-US" dirty="0"/>
              <a:t>What intervention will most likely diminish the health problem?</a:t>
            </a:r>
          </a:p>
        </p:txBody>
      </p:sp>
      <p:pic>
        <p:nvPicPr>
          <p:cNvPr id="3" name="Recorded Sound" descr="Recorded Sound">
            <a:hlinkClick r:id="" action="ppaction://media"/>
            <a:extLst>
              <a:ext uri="{FF2B5EF4-FFF2-40B4-BE49-F238E27FC236}">
                <a16:creationId xmlns:a16="http://schemas.microsoft.com/office/drawing/2014/main" id="{75AAAB71-A021-F04C-A3A9-2044166280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770562"/>
            <a:ext cx="812800" cy="812800"/>
          </a:xfrm>
          <a:prstGeom prst="rect">
            <a:avLst/>
          </a:prstGeom>
        </p:spPr>
      </p:pic>
    </p:spTree>
    <p:extLst>
      <p:ext uri="{BB962C8B-B14F-4D97-AF65-F5344CB8AC3E}">
        <p14:creationId xmlns:p14="http://schemas.microsoft.com/office/powerpoint/2010/main" val="8412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9382"/>
            <a:ext cx="8229600" cy="838200"/>
          </a:xfrm>
        </p:spPr>
        <p:txBody>
          <a:bodyPr/>
          <a:lstStyle/>
          <a:p>
            <a:r>
              <a:rPr lang="en-US" dirty="0"/>
              <a:t>Table of Content</a:t>
            </a:r>
          </a:p>
        </p:txBody>
      </p:sp>
      <p:sp>
        <p:nvSpPr>
          <p:cNvPr id="3" name="Content Placeholder 2"/>
          <p:cNvSpPr>
            <a:spLocks noGrp="1"/>
          </p:cNvSpPr>
          <p:nvPr>
            <p:ph idx="1"/>
          </p:nvPr>
        </p:nvSpPr>
        <p:spPr>
          <a:xfrm>
            <a:off x="533400" y="1295400"/>
            <a:ext cx="8229600" cy="5334000"/>
          </a:xfrm>
        </p:spPr>
        <p:txBody>
          <a:bodyPr>
            <a:normAutofit fontScale="92500" lnSpcReduction="20000"/>
          </a:bodyPr>
          <a:lstStyle/>
          <a:p>
            <a:r>
              <a:rPr lang="en-US" sz="3000" dirty="0"/>
              <a:t>Healthcare Professional Competencies</a:t>
            </a:r>
          </a:p>
          <a:p>
            <a:r>
              <a:rPr lang="en-US" sz="3000" dirty="0"/>
              <a:t>Theoretical Foundations of Health Informatics</a:t>
            </a:r>
          </a:p>
          <a:p>
            <a:pPr lvl="1"/>
            <a:r>
              <a:rPr lang="en-US" sz="2600" dirty="0"/>
              <a:t>Advanced Scientific Theories Applied to Nursing Informatics and Health Informatics</a:t>
            </a:r>
          </a:p>
          <a:p>
            <a:pPr lvl="1"/>
            <a:r>
              <a:rPr lang="en-US" sz="2600" dirty="0"/>
              <a:t>Nursing Informatics and Health Informatics Models</a:t>
            </a:r>
          </a:p>
          <a:p>
            <a:r>
              <a:rPr lang="en-US" sz="3000" dirty="0"/>
              <a:t>Evidence-Based Practice, Practice-Based Evidence, and Informatics</a:t>
            </a:r>
          </a:p>
          <a:p>
            <a:pPr lvl="1"/>
            <a:r>
              <a:rPr lang="en-US" sz="2600" dirty="0">
                <a:ea typeface="ＭＳ Ｐゴシック" pitchFamily="34" charset="-128"/>
              </a:rPr>
              <a:t>Quality of Care (AHRQ, IOM)</a:t>
            </a:r>
            <a:endParaRPr lang="en-US" sz="2600" dirty="0"/>
          </a:p>
          <a:p>
            <a:pPr lvl="1"/>
            <a:r>
              <a:rPr lang="en-US" sz="2600" dirty="0"/>
              <a:t>Star Model for Knowledge Transformation</a:t>
            </a:r>
          </a:p>
          <a:p>
            <a:r>
              <a:rPr lang="en-US" sz="3000" dirty="0"/>
              <a:t>Program Evaluation</a:t>
            </a:r>
          </a:p>
          <a:p>
            <a:pPr lvl="1"/>
            <a:r>
              <a:rPr lang="en-US" sz="2600" dirty="0"/>
              <a:t>Research for Program Evaluation</a:t>
            </a:r>
          </a:p>
          <a:p>
            <a:pPr lvl="1"/>
            <a:r>
              <a:rPr lang="en-US" sz="2600" dirty="0"/>
              <a:t>Theories and Models for Program Evaluation</a:t>
            </a:r>
          </a:p>
          <a:p>
            <a:pPr lvl="1"/>
            <a:r>
              <a:rPr lang="en-US" sz="2600" dirty="0"/>
              <a:t>Final Remarks</a:t>
            </a:r>
          </a:p>
          <a:p>
            <a:pPr lvl="1"/>
            <a:endParaRPr lang="en-US" dirty="0"/>
          </a:p>
          <a:p>
            <a:pPr lvl="1"/>
            <a:endParaRPr lang="en-US" dirty="0"/>
          </a:p>
          <a:p>
            <a:pPr lvl="1"/>
            <a:endParaRPr lang="en-US" dirty="0"/>
          </a:p>
          <a:p>
            <a:endParaRPr lang="en-US" dirty="0"/>
          </a:p>
          <a:p>
            <a:endParaRPr lang="en-US" dirty="0"/>
          </a:p>
        </p:txBody>
      </p:sp>
      <p:pic>
        <p:nvPicPr>
          <p:cNvPr id="5" name="Recorded Sound" descr="Recorded Sound">
            <a:hlinkClick r:id="" action="ppaction://media"/>
            <a:extLst>
              <a:ext uri="{FF2B5EF4-FFF2-40B4-BE49-F238E27FC236}">
                <a16:creationId xmlns:a16="http://schemas.microsoft.com/office/drawing/2014/main" id="{9E797A27-1ADF-E046-ACFB-8F3A5C6BC9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0200" y="5830454"/>
            <a:ext cx="812800" cy="812800"/>
          </a:xfrm>
          <a:prstGeom prst="rect">
            <a:avLst/>
          </a:prstGeom>
        </p:spPr>
      </p:pic>
    </p:spTree>
    <p:extLst>
      <p:ext uri="{BB962C8B-B14F-4D97-AF65-F5344CB8AC3E}">
        <p14:creationId xmlns:p14="http://schemas.microsoft.com/office/powerpoint/2010/main" val="359005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dirty="0">
                <a:ea typeface="ＭＳ Ｐゴシック" pitchFamily="34" charset="-128"/>
              </a:rPr>
              <a:t>Quality of Care</a:t>
            </a:r>
          </a:p>
        </p:txBody>
      </p:sp>
      <p:sp>
        <p:nvSpPr>
          <p:cNvPr id="5123" name="Content Placeholder 2"/>
          <p:cNvSpPr>
            <a:spLocks noGrp="1"/>
          </p:cNvSpPr>
          <p:nvPr>
            <p:ph idx="1"/>
          </p:nvPr>
        </p:nvSpPr>
        <p:spPr/>
        <p:txBody>
          <a:bodyPr/>
          <a:lstStyle/>
          <a:p>
            <a:pPr indent="0" eaLnBrk="1" hangingPunct="1">
              <a:spcBef>
                <a:spcPts val="0"/>
              </a:spcBef>
              <a:spcAft>
                <a:spcPts val="1200"/>
              </a:spcAft>
              <a:buFont typeface="Wingdings 2" charset="0"/>
              <a:buNone/>
              <a:defRPr/>
            </a:pPr>
            <a:r>
              <a:rPr lang="en-US" altLang="ja-JP" dirty="0"/>
              <a:t>Is the “</a:t>
            </a:r>
            <a:r>
              <a:rPr lang="en-US" dirty="0"/>
              <a:t>degree to which health services to individuals and populations increase the likelihood of desired health outcomes and are consistent with current professional knowledge</a:t>
            </a:r>
            <a:r>
              <a:rPr lang="en-US" altLang="ja-JP" dirty="0"/>
              <a:t>.”</a:t>
            </a:r>
            <a:endParaRPr lang="en-US" dirty="0"/>
          </a:p>
          <a:p>
            <a:pPr marL="0" indent="0" algn="r" eaLnBrk="1" hangingPunct="1">
              <a:buFont typeface="Wingdings 2" charset="0"/>
              <a:buNone/>
              <a:defRPr/>
            </a:pPr>
            <a:r>
              <a:rPr lang="en-US" dirty="0"/>
              <a:t>	(Institute of Medicine [IOM], 1990)</a:t>
            </a:r>
          </a:p>
          <a:p>
            <a:pPr marL="0" indent="0">
              <a:buNone/>
            </a:pPr>
            <a:endParaRPr lang="en-US" dirty="0"/>
          </a:p>
          <a:p>
            <a:r>
              <a:rPr lang="en-US" dirty="0"/>
              <a:t>Quality of care lags behind knowledge</a:t>
            </a:r>
          </a:p>
          <a:p>
            <a:r>
              <a:rPr lang="en-US" dirty="0"/>
              <a:t>Evidence-based practice (EBP) is considered as a solution</a:t>
            </a:r>
          </a:p>
          <a:p>
            <a:pPr marL="0" indent="0" algn="r" eaLnBrk="1" hangingPunct="1">
              <a:buFont typeface="Wingdings 2" charset="0"/>
              <a:buNone/>
              <a:defRPr/>
            </a:pPr>
            <a:endParaRPr lang="en-US" dirty="0"/>
          </a:p>
        </p:txBody>
      </p:sp>
      <p:pic>
        <p:nvPicPr>
          <p:cNvPr id="3" name="Recorded Sound" descr="Recorded Sound">
            <a:hlinkClick r:id="" action="ppaction://media"/>
            <a:extLst>
              <a:ext uri="{FF2B5EF4-FFF2-40B4-BE49-F238E27FC236}">
                <a16:creationId xmlns:a16="http://schemas.microsoft.com/office/drawing/2014/main" id="{E31B8B45-11EB-1045-A314-8350E8AA5F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5719763"/>
            <a:ext cx="812800" cy="812800"/>
          </a:xfrm>
          <a:prstGeom prst="rect">
            <a:avLst/>
          </a:prstGeom>
        </p:spPr>
      </p:pic>
    </p:spTree>
    <p:extLst>
      <p:ext uri="{BB962C8B-B14F-4D97-AF65-F5344CB8AC3E}">
        <p14:creationId xmlns:p14="http://schemas.microsoft.com/office/powerpoint/2010/main" val="162481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noAutofit/>
          </a:bodyPr>
          <a:lstStyle/>
          <a:p>
            <a:r>
              <a:rPr lang="en-US" dirty="0"/>
              <a:t>Agency for Healthcare Research</a:t>
            </a:r>
            <a:br>
              <a:rPr lang="en-US" dirty="0"/>
            </a:br>
            <a:r>
              <a:rPr lang="en-US" dirty="0"/>
              <a:t>and Quality (AHRQ) Annual Report</a:t>
            </a:r>
          </a:p>
        </p:txBody>
      </p:sp>
      <p:sp>
        <p:nvSpPr>
          <p:cNvPr id="20482" name="Content Placeholder 2"/>
          <p:cNvSpPr>
            <a:spLocks noGrp="1"/>
          </p:cNvSpPr>
          <p:nvPr>
            <p:ph idx="1"/>
          </p:nvPr>
        </p:nvSpPr>
        <p:spPr>
          <a:xfrm>
            <a:off x="457200" y="2133600"/>
            <a:ext cx="8229600" cy="3992563"/>
          </a:xfrm>
        </p:spPr>
        <p:txBody>
          <a:bodyPr/>
          <a:lstStyle/>
          <a:p>
            <a:r>
              <a:rPr lang="en-US" dirty="0"/>
              <a:t>Data are gathered from 36 databases</a:t>
            </a:r>
          </a:p>
          <a:p>
            <a:r>
              <a:rPr lang="en-US" dirty="0"/>
              <a:t>Healthcare quality in America is suboptimal</a:t>
            </a:r>
          </a:p>
          <a:p>
            <a:r>
              <a:rPr lang="en-US" dirty="0"/>
              <a:t>Gap between the best possible and routine care is substantial</a:t>
            </a:r>
          </a:p>
          <a:p>
            <a:r>
              <a:rPr lang="en-US" dirty="0"/>
              <a:t>Small gains are being made</a:t>
            </a:r>
          </a:p>
        </p:txBody>
      </p:sp>
      <p:pic>
        <p:nvPicPr>
          <p:cNvPr id="3" name="Recorded Sound" descr="Recorded Sound">
            <a:hlinkClick r:id="" action="ppaction://media"/>
            <a:extLst>
              <a:ext uri="{FF2B5EF4-FFF2-40B4-BE49-F238E27FC236}">
                <a16:creationId xmlns:a16="http://schemas.microsoft.com/office/drawing/2014/main" id="{627C38F3-DFCF-8B41-A29C-386E618F59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34857"/>
            <a:ext cx="812800" cy="812800"/>
          </a:xfrm>
          <a:prstGeom prst="rect">
            <a:avLst/>
          </a:prstGeom>
        </p:spPr>
      </p:pic>
    </p:spTree>
    <p:extLst>
      <p:ext uri="{BB962C8B-B14F-4D97-AF65-F5344CB8AC3E}">
        <p14:creationId xmlns:p14="http://schemas.microsoft.com/office/powerpoint/2010/main" val="38214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508000" y="457200"/>
            <a:ext cx="7950200" cy="1148080"/>
          </a:xfrm>
        </p:spPr>
        <p:txBody>
          <a:bodyPr>
            <a:noAutofit/>
          </a:bodyPr>
          <a:lstStyle/>
          <a:p>
            <a:r>
              <a:rPr lang="en-US" dirty="0"/>
              <a:t>Institute of Medicine (IOM)</a:t>
            </a:r>
            <a:br>
              <a:rPr lang="en-US" dirty="0"/>
            </a:br>
            <a:r>
              <a:rPr lang="en-US" dirty="0"/>
              <a:t>2001 Report</a:t>
            </a:r>
          </a:p>
        </p:txBody>
      </p:sp>
      <p:sp>
        <p:nvSpPr>
          <p:cNvPr id="8195" name="Content Placeholder 2"/>
          <p:cNvSpPr>
            <a:spLocks noGrp="1"/>
          </p:cNvSpPr>
          <p:nvPr>
            <p:ph idx="1"/>
          </p:nvPr>
        </p:nvSpPr>
        <p:spPr>
          <a:xfrm>
            <a:off x="447773" y="1905000"/>
            <a:ext cx="8229600" cy="4353138"/>
          </a:xfrm>
        </p:spPr>
        <p:txBody>
          <a:bodyPr/>
          <a:lstStyle/>
          <a:p>
            <a:r>
              <a:rPr lang="en-US" dirty="0"/>
              <a:t>STEEEP redesign:</a:t>
            </a:r>
          </a:p>
          <a:p>
            <a:pPr lvl="1"/>
            <a:r>
              <a:rPr lang="en-US" b="1" dirty="0"/>
              <a:t>S</a:t>
            </a:r>
            <a:r>
              <a:rPr lang="en-US" dirty="0"/>
              <a:t>afe</a:t>
            </a:r>
          </a:p>
          <a:p>
            <a:pPr lvl="1"/>
            <a:r>
              <a:rPr lang="en-US" b="1" dirty="0"/>
              <a:t>T</a:t>
            </a:r>
            <a:r>
              <a:rPr lang="en-US" dirty="0"/>
              <a:t>imely</a:t>
            </a:r>
          </a:p>
          <a:p>
            <a:pPr lvl="1"/>
            <a:r>
              <a:rPr lang="en-US" b="1" dirty="0"/>
              <a:t>E</a:t>
            </a:r>
            <a:r>
              <a:rPr lang="en-US" dirty="0"/>
              <a:t>ffective (EBP)</a:t>
            </a:r>
          </a:p>
          <a:p>
            <a:pPr lvl="1"/>
            <a:r>
              <a:rPr lang="en-US" b="1" dirty="0"/>
              <a:t>E</a:t>
            </a:r>
            <a:r>
              <a:rPr lang="en-US" dirty="0"/>
              <a:t>fficient</a:t>
            </a:r>
          </a:p>
          <a:p>
            <a:pPr lvl="1"/>
            <a:r>
              <a:rPr lang="en-US" b="1" dirty="0"/>
              <a:t>E</a:t>
            </a:r>
            <a:r>
              <a:rPr lang="en-US" dirty="0"/>
              <a:t>quitable </a:t>
            </a:r>
          </a:p>
          <a:p>
            <a:pPr lvl="1"/>
            <a:r>
              <a:rPr lang="en-US" b="1" dirty="0"/>
              <a:t>P</a:t>
            </a:r>
            <a:r>
              <a:rPr lang="en-US" dirty="0"/>
              <a:t>atient-centered</a:t>
            </a:r>
          </a:p>
          <a:p>
            <a:endParaRPr lang="en-US" dirty="0"/>
          </a:p>
        </p:txBody>
      </p:sp>
      <p:pic>
        <p:nvPicPr>
          <p:cNvPr id="3" name="Recorded Sound" descr="Recorded Sound">
            <a:hlinkClick r:id="" action="ppaction://media"/>
            <a:extLst>
              <a:ext uri="{FF2B5EF4-FFF2-40B4-BE49-F238E27FC236}">
                <a16:creationId xmlns:a16="http://schemas.microsoft.com/office/drawing/2014/main" id="{C03DEF9F-009D-4D43-AAD7-E18164E956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1800" y="5745058"/>
            <a:ext cx="812800" cy="812800"/>
          </a:xfrm>
          <a:prstGeom prst="rect">
            <a:avLst/>
          </a:prstGeom>
        </p:spPr>
      </p:pic>
    </p:spTree>
    <p:extLst>
      <p:ext uri="{BB962C8B-B14F-4D97-AF65-F5344CB8AC3E}">
        <p14:creationId xmlns:p14="http://schemas.microsoft.com/office/powerpoint/2010/main" val="124279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98500" y="457200"/>
            <a:ext cx="7759700" cy="1066800"/>
          </a:xfrm>
        </p:spPr>
        <p:txBody>
          <a:bodyPr>
            <a:noAutofit/>
          </a:bodyPr>
          <a:lstStyle/>
          <a:p>
            <a:pPr eaLnBrk="1" hangingPunct="1"/>
            <a:r>
              <a:rPr lang="en-US" dirty="0">
                <a:ea typeface="ＭＳ Ｐゴシック" pitchFamily="34" charset="-128"/>
              </a:rPr>
              <a:t>ACE Star Model of Knowledge Transformation</a:t>
            </a:r>
          </a:p>
        </p:txBody>
      </p:sp>
      <p:sp>
        <p:nvSpPr>
          <p:cNvPr id="24579" name="Footer Placeholder 3"/>
          <p:cNvSpPr>
            <a:spLocks noGrp="1"/>
          </p:cNvSpPr>
          <p:nvPr>
            <p:ph type="ftr" sz="quarter" idx="11"/>
          </p:nvPr>
        </p:nvSpPr>
        <p:spPr>
          <a:xfrm>
            <a:off x="2905760" y="6356350"/>
            <a:ext cx="3114040" cy="365125"/>
          </a:xfrm>
          <a:noFill/>
        </p:spPr>
        <p:txBody>
          <a:bodyPr/>
          <a:lstStyle/>
          <a:p>
            <a:r>
              <a:rPr lang="en-US">
                <a:ea typeface="ＭＳ Ｐゴシック" pitchFamily="34" charset="-128"/>
              </a:rPr>
              <a:t>Copyright © 2018, Elsevier Inc. All rights reserved.</a:t>
            </a:r>
            <a:endParaRPr lang="en-US" dirty="0">
              <a:ea typeface="ＭＳ Ｐゴシック" pitchFamily="34" charset="-128"/>
            </a:endParaRPr>
          </a:p>
        </p:txBody>
      </p:sp>
      <p:pic>
        <p:nvPicPr>
          <p:cNvPr id="1026" name="Picture 2" descr="\\192.168.7.143\elsk7\011_Nelson1e\From Client\k059_Nelson1e_3-May-2013\JPG\Chapter03\003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6936" y="1750253"/>
            <a:ext cx="5510128" cy="452519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Recorded Sound" descr="Recorded Sound">
            <a:hlinkClick r:id="" action="ppaction://media"/>
            <a:extLst>
              <a:ext uri="{FF2B5EF4-FFF2-40B4-BE49-F238E27FC236}">
                <a16:creationId xmlns:a16="http://schemas.microsoft.com/office/drawing/2014/main" id="{75ACF911-5F17-A948-8151-F46902E93AB9}"/>
              </a:ext>
            </a:extLst>
          </p:cNvPr>
          <p:cNvPicPr>
            <a:picLocks noChangeAspect="1"/>
          </p:cNvPicPr>
          <p:nvPr>
            <a:audioFile r:link="rId1"/>
            <p:extLst>
              <p:ext uri="{DAA4B4D4-6D71-4841-9C94-3DE7FCFB9230}">
                <p14:media xmlns:p14="http://schemas.microsoft.com/office/powerpoint/2010/main" r:embed="rId2">
                  <p14:trim end="2589.9072"/>
                </p14:media>
              </p:ext>
            </p:extLst>
          </p:nvPr>
        </p:nvPicPr>
        <p:blipFill>
          <a:blip r:embed="rId6"/>
          <a:stretch>
            <a:fillRect/>
          </a:stretch>
        </p:blipFill>
        <p:spPr>
          <a:xfrm>
            <a:off x="8153400" y="5869047"/>
            <a:ext cx="812800" cy="812800"/>
          </a:xfrm>
          <a:prstGeom prst="rect">
            <a:avLst/>
          </a:prstGeom>
        </p:spPr>
      </p:pic>
    </p:spTree>
    <p:extLst>
      <p:ext uri="{BB962C8B-B14F-4D97-AF65-F5344CB8AC3E}">
        <p14:creationId xmlns:p14="http://schemas.microsoft.com/office/powerpoint/2010/main" val="126892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t>Premises of the Star Model</a:t>
            </a:r>
          </a:p>
        </p:txBody>
      </p:sp>
      <p:sp>
        <p:nvSpPr>
          <p:cNvPr id="27650" name="Content Placeholder 2"/>
          <p:cNvSpPr>
            <a:spLocks noGrp="1"/>
          </p:cNvSpPr>
          <p:nvPr>
            <p:ph idx="1"/>
          </p:nvPr>
        </p:nvSpPr>
        <p:spPr/>
        <p:txBody>
          <a:bodyPr>
            <a:normAutofit lnSpcReduction="10000"/>
          </a:bodyPr>
          <a:lstStyle/>
          <a:p>
            <a:r>
              <a:rPr lang="en-US" dirty="0"/>
              <a:t>Knowledge transformation is necessary before research results are usable in clinical decision making</a:t>
            </a:r>
          </a:p>
          <a:p>
            <a:r>
              <a:rPr lang="en-US" dirty="0"/>
              <a:t>Knowledge is derived from a variety of sources. In healthcare, the sources of knowledge include research evidence, experience, authority, trial and error, and theoretical principles</a:t>
            </a:r>
          </a:p>
          <a:p>
            <a:r>
              <a:rPr lang="en-US" dirty="0"/>
              <a:t>The most stable and generalizable knowledge is discovered through systematic processes that control bias, namely, the research process</a:t>
            </a:r>
          </a:p>
        </p:txBody>
      </p:sp>
      <p:sp>
        <p:nvSpPr>
          <p:cNvPr id="27651" name="Footer Placeholder 3"/>
          <p:cNvSpPr>
            <a:spLocks noGrp="1"/>
          </p:cNvSpPr>
          <p:nvPr>
            <p:ph type="ftr" sz="quarter" idx="11"/>
          </p:nvPr>
        </p:nvSpPr>
        <p:spPr>
          <a:xfrm>
            <a:off x="3124200" y="6356350"/>
            <a:ext cx="3083560" cy="365125"/>
          </a:xfrm>
        </p:spPr>
        <p:txBody>
          <a:bodyPr/>
          <a:lstStyle/>
          <a:p>
            <a:r>
              <a:rPr lang="en-US"/>
              <a:t>Copyright © 2018, Elsevier Inc. All rights reserved.</a:t>
            </a:r>
            <a:endParaRPr lang="en-US" dirty="0"/>
          </a:p>
        </p:txBody>
      </p:sp>
      <p:pic>
        <p:nvPicPr>
          <p:cNvPr id="2" name="Recorded Sound" descr="Recorded Sound">
            <a:hlinkClick r:id="" action="ppaction://media"/>
            <a:extLst>
              <a:ext uri="{FF2B5EF4-FFF2-40B4-BE49-F238E27FC236}">
                <a16:creationId xmlns:a16="http://schemas.microsoft.com/office/drawing/2014/main" id="{2658AE71-F3E9-A944-8547-417853ED3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842289"/>
            <a:ext cx="812800" cy="812800"/>
          </a:xfrm>
          <a:prstGeom prst="rect">
            <a:avLst/>
          </a:prstGeom>
        </p:spPr>
      </p:pic>
    </p:spTree>
    <p:extLst>
      <p:ext uri="{BB962C8B-B14F-4D97-AF65-F5344CB8AC3E}">
        <p14:creationId xmlns:p14="http://schemas.microsoft.com/office/powerpoint/2010/main" val="319008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45097" y="274638"/>
            <a:ext cx="8738647" cy="1143000"/>
          </a:xfrm>
        </p:spPr>
        <p:txBody>
          <a:bodyPr>
            <a:noAutofit/>
          </a:bodyPr>
          <a:lstStyle/>
          <a:p>
            <a:r>
              <a:rPr lang="en-US" dirty="0"/>
              <a:t>Premises of the Star Model (Cont.)</a:t>
            </a:r>
          </a:p>
        </p:txBody>
      </p:sp>
      <p:sp>
        <p:nvSpPr>
          <p:cNvPr id="28674" name="Content Placeholder 2"/>
          <p:cNvSpPr>
            <a:spLocks noGrp="1"/>
          </p:cNvSpPr>
          <p:nvPr>
            <p:ph idx="1"/>
          </p:nvPr>
        </p:nvSpPr>
        <p:spPr/>
        <p:txBody>
          <a:bodyPr>
            <a:normAutofit lnSpcReduction="10000"/>
          </a:bodyPr>
          <a:lstStyle/>
          <a:p>
            <a:r>
              <a:rPr lang="en-US" dirty="0"/>
              <a:t>Evidence can be classified into a hierarchy of strength of evidence. The relative strength of evidence is largely dependent on the rigor of the scientific design that produced the evidence. The value of rigor is that it strengthens cause-and-effect relationships</a:t>
            </a:r>
          </a:p>
          <a:p>
            <a:r>
              <a:rPr lang="en-US" dirty="0"/>
              <a:t>Knowledge exists in a variety of forms. As research evidence is converted through systematic steps, knowledge from other sources (</a:t>
            </a:r>
            <a:r>
              <a:rPr lang="en-US" dirty="0" err="1"/>
              <a:t>eg</a:t>
            </a:r>
            <a:r>
              <a:rPr lang="en-US" dirty="0"/>
              <a:t>, expertise, patient preference) is added, creating yet another form of knowledge</a:t>
            </a:r>
          </a:p>
          <a:p>
            <a:endParaRPr lang="en-US" sz="2600" dirty="0"/>
          </a:p>
        </p:txBody>
      </p:sp>
      <p:sp>
        <p:nvSpPr>
          <p:cNvPr id="28675" name="Footer Placeholder 3"/>
          <p:cNvSpPr>
            <a:spLocks noGrp="1"/>
          </p:cNvSpPr>
          <p:nvPr>
            <p:ph type="ftr" sz="quarter" idx="11"/>
          </p:nvPr>
        </p:nvSpPr>
        <p:spPr>
          <a:xfrm>
            <a:off x="2946400" y="6356350"/>
            <a:ext cx="3073400"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6E3BE050-C69B-F542-BD34-B32E91435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0944" y="5834857"/>
            <a:ext cx="812800" cy="812800"/>
          </a:xfrm>
          <a:prstGeom prst="rect">
            <a:avLst/>
          </a:prstGeom>
        </p:spPr>
      </p:pic>
    </p:spTree>
    <p:extLst>
      <p:ext uri="{BB962C8B-B14F-4D97-AF65-F5344CB8AC3E}">
        <p14:creationId xmlns:p14="http://schemas.microsoft.com/office/powerpoint/2010/main" val="111098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itle 1"/>
          <p:cNvSpPr>
            <a:spLocks noGrp="1"/>
          </p:cNvSpPr>
          <p:nvPr>
            <p:ph type="title"/>
          </p:nvPr>
        </p:nvSpPr>
        <p:spPr/>
        <p:txBody>
          <a:bodyPr>
            <a:noAutofit/>
          </a:bodyPr>
          <a:lstStyle/>
          <a:p>
            <a:r>
              <a:rPr lang="en-US" dirty="0"/>
              <a:t>Premises of the Star Model (Cont.)</a:t>
            </a:r>
          </a:p>
        </p:txBody>
      </p:sp>
      <p:sp>
        <p:nvSpPr>
          <p:cNvPr id="29697" name="Content Placeholder 2"/>
          <p:cNvSpPr>
            <a:spLocks noGrp="1"/>
          </p:cNvSpPr>
          <p:nvPr>
            <p:ph idx="1"/>
          </p:nvPr>
        </p:nvSpPr>
        <p:spPr/>
        <p:txBody>
          <a:bodyPr/>
          <a:lstStyle/>
          <a:p>
            <a:r>
              <a:rPr lang="en-US" dirty="0"/>
              <a:t>The form (</a:t>
            </a:r>
            <a:r>
              <a:rPr lang="en-US" dirty="0" err="1"/>
              <a:t>ie</a:t>
            </a:r>
            <a:r>
              <a:rPr lang="en-US" dirty="0"/>
              <a:t>, package) in which knowledge exists can be referenced to its use; in the case of EBP, the ultimate use is its application in healthcare</a:t>
            </a:r>
          </a:p>
          <a:p>
            <a:r>
              <a:rPr lang="en-US" dirty="0"/>
              <a:t>The form of knowledge determines its usability in clinical decision making. For example, research results from a primary investigation are less useful to decision making than a clinical EBP guideline</a:t>
            </a:r>
          </a:p>
          <a:p>
            <a:endParaRPr lang="en-US" dirty="0"/>
          </a:p>
        </p:txBody>
      </p:sp>
      <p:sp>
        <p:nvSpPr>
          <p:cNvPr id="29698" name="Footer Placeholder 3"/>
          <p:cNvSpPr>
            <a:spLocks noGrp="1"/>
          </p:cNvSpPr>
          <p:nvPr>
            <p:ph type="ftr" sz="quarter" idx="11"/>
          </p:nvPr>
        </p:nvSpPr>
        <p:spPr>
          <a:xfrm>
            <a:off x="3124200" y="6356350"/>
            <a:ext cx="3134360"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5DC715EC-3649-0B40-832C-DED92AD169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05198"/>
            <a:ext cx="812800" cy="812800"/>
          </a:xfrm>
          <a:prstGeom prst="rect">
            <a:avLst/>
          </a:prstGeom>
        </p:spPr>
      </p:pic>
    </p:spTree>
    <p:extLst>
      <p:ext uri="{BB962C8B-B14F-4D97-AF65-F5344CB8AC3E}">
        <p14:creationId xmlns:p14="http://schemas.microsoft.com/office/powerpoint/2010/main" val="29238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itle 1"/>
          <p:cNvSpPr>
            <a:spLocks noGrp="1"/>
          </p:cNvSpPr>
          <p:nvPr>
            <p:ph type="title"/>
          </p:nvPr>
        </p:nvSpPr>
        <p:spPr>
          <a:xfrm>
            <a:off x="226243" y="274638"/>
            <a:ext cx="8606672" cy="1143000"/>
          </a:xfrm>
        </p:spPr>
        <p:txBody>
          <a:bodyPr>
            <a:noAutofit/>
          </a:bodyPr>
          <a:lstStyle/>
          <a:p>
            <a:r>
              <a:rPr lang="en-US" dirty="0"/>
              <a:t>Premises of the Star Model (Cont.)</a:t>
            </a:r>
          </a:p>
        </p:txBody>
      </p:sp>
      <p:sp>
        <p:nvSpPr>
          <p:cNvPr id="30721" name="Content Placeholder 2"/>
          <p:cNvSpPr>
            <a:spLocks noGrp="1"/>
          </p:cNvSpPr>
          <p:nvPr>
            <p:ph idx="1"/>
          </p:nvPr>
        </p:nvSpPr>
        <p:spPr/>
        <p:txBody>
          <a:bodyPr/>
          <a:lstStyle/>
          <a:p>
            <a:r>
              <a:rPr lang="en-US" dirty="0"/>
              <a:t>Knowledge is transformed through the following processes: </a:t>
            </a:r>
          </a:p>
          <a:p>
            <a:pPr lvl="1"/>
            <a:r>
              <a:rPr lang="en-US" sz="2200" dirty="0"/>
              <a:t>Summarization into a single statement about the state of the science</a:t>
            </a:r>
          </a:p>
          <a:p>
            <a:pPr lvl="1"/>
            <a:r>
              <a:rPr lang="en-US" sz="2200" dirty="0"/>
              <a:t>Translation of the state of the science into clinical recommendations, with the addition of clinical expertise, the application of theoretical principles, and client preferences</a:t>
            </a:r>
          </a:p>
          <a:p>
            <a:pPr lvl="1"/>
            <a:r>
              <a:rPr lang="en-US" sz="2200" dirty="0"/>
              <a:t>Integration of recommendations through organizational and individual actions</a:t>
            </a:r>
          </a:p>
          <a:p>
            <a:pPr lvl="1"/>
            <a:r>
              <a:rPr lang="en-US" sz="2200" dirty="0"/>
              <a:t>Evaluation of the impact of actions on targeted outcomes</a:t>
            </a:r>
          </a:p>
        </p:txBody>
      </p:sp>
      <p:sp>
        <p:nvSpPr>
          <p:cNvPr id="30722" name="Footer Placeholder 3"/>
          <p:cNvSpPr>
            <a:spLocks noGrp="1"/>
          </p:cNvSpPr>
          <p:nvPr>
            <p:ph type="ftr" sz="quarter" idx="11"/>
          </p:nvPr>
        </p:nvSpPr>
        <p:spPr>
          <a:xfrm>
            <a:off x="2905760" y="6356350"/>
            <a:ext cx="3114040"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603FF80E-1AF2-E54C-8DE8-2C46FF3EA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9418" y="5862566"/>
            <a:ext cx="812800" cy="812800"/>
          </a:xfrm>
          <a:prstGeom prst="rect">
            <a:avLst/>
          </a:prstGeom>
        </p:spPr>
      </p:pic>
    </p:spTree>
    <p:extLst>
      <p:ext uri="{BB962C8B-B14F-4D97-AF65-F5344CB8AC3E}">
        <p14:creationId xmlns:p14="http://schemas.microsoft.com/office/powerpoint/2010/main" val="9944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dirty="0"/>
              <a:t>Point 1: Discovery Research</a:t>
            </a:r>
          </a:p>
        </p:txBody>
      </p:sp>
      <p:sp>
        <p:nvSpPr>
          <p:cNvPr id="31746" name="Content Placeholder 2"/>
          <p:cNvSpPr>
            <a:spLocks noGrp="1"/>
          </p:cNvSpPr>
          <p:nvPr>
            <p:ph idx="1"/>
          </p:nvPr>
        </p:nvSpPr>
        <p:spPr/>
        <p:txBody>
          <a:bodyPr/>
          <a:lstStyle/>
          <a:p>
            <a:r>
              <a:rPr lang="en-US" dirty="0"/>
              <a:t>Knowledge produced through primary discovery</a:t>
            </a:r>
          </a:p>
          <a:p>
            <a:pPr lvl="1"/>
            <a:r>
              <a:rPr lang="en-US" dirty="0"/>
              <a:t>Knowledge is in the form of results from a single research study</a:t>
            </a:r>
          </a:p>
        </p:txBody>
      </p:sp>
      <p:sp>
        <p:nvSpPr>
          <p:cNvPr id="31747" name="Footer Placeholder 3"/>
          <p:cNvSpPr>
            <a:spLocks noGrp="1"/>
          </p:cNvSpPr>
          <p:nvPr>
            <p:ph type="ftr" sz="quarter" idx="11"/>
          </p:nvPr>
        </p:nvSpPr>
        <p:spPr>
          <a:xfrm>
            <a:off x="3124200" y="6356350"/>
            <a:ext cx="3134360"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57AC1BC8-F5B3-1544-8957-66D35E1217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770562"/>
            <a:ext cx="812800" cy="812800"/>
          </a:xfrm>
          <a:prstGeom prst="rect">
            <a:avLst/>
          </a:prstGeom>
        </p:spPr>
      </p:pic>
    </p:spTree>
    <p:extLst>
      <p:ext uri="{BB962C8B-B14F-4D97-AF65-F5344CB8AC3E}">
        <p14:creationId xmlns:p14="http://schemas.microsoft.com/office/powerpoint/2010/main" val="276998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dirty="0"/>
              <a:t>Point 2: Evidence Summary</a:t>
            </a:r>
          </a:p>
        </p:txBody>
      </p:sp>
      <p:sp>
        <p:nvSpPr>
          <p:cNvPr id="32770" name="Content Placeholder 2"/>
          <p:cNvSpPr>
            <a:spLocks noGrp="1"/>
          </p:cNvSpPr>
          <p:nvPr>
            <p:ph idx="1"/>
          </p:nvPr>
        </p:nvSpPr>
        <p:spPr/>
        <p:txBody>
          <a:bodyPr/>
          <a:lstStyle/>
          <a:p>
            <a:r>
              <a:rPr lang="en-US" dirty="0"/>
              <a:t>Includes:</a:t>
            </a:r>
          </a:p>
          <a:p>
            <a:pPr lvl="1"/>
            <a:r>
              <a:rPr lang="en-US" dirty="0"/>
              <a:t>Evidence synthesis </a:t>
            </a:r>
          </a:p>
          <a:p>
            <a:pPr lvl="1"/>
            <a:r>
              <a:rPr lang="en-US" dirty="0"/>
              <a:t>Systematic reviews </a:t>
            </a:r>
          </a:p>
          <a:p>
            <a:pPr lvl="1"/>
            <a:r>
              <a:rPr lang="en-US" dirty="0"/>
              <a:t>Integrative reviews </a:t>
            </a:r>
          </a:p>
          <a:p>
            <a:pPr lvl="1"/>
            <a:r>
              <a:rPr lang="en-US" dirty="0"/>
              <a:t>Reviews of literature</a:t>
            </a:r>
          </a:p>
        </p:txBody>
      </p:sp>
      <p:sp>
        <p:nvSpPr>
          <p:cNvPr id="32771" name="Footer Placeholder 3"/>
          <p:cNvSpPr>
            <a:spLocks noGrp="1"/>
          </p:cNvSpPr>
          <p:nvPr>
            <p:ph type="ftr" sz="quarter" idx="11"/>
          </p:nvPr>
        </p:nvSpPr>
        <p:spPr>
          <a:xfrm>
            <a:off x="2885440" y="6356350"/>
            <a:ext cx="3134360"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822AF7E8-7715-B74D-AD52-17D178C32D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834857"/>
            <a:ext cx="812800" cy="812800"/>
          </a:xfrm>
          <a:prstGeom prst="rect">
            <a:avLst/>
          </a:prstGeom>
        </p:spPr>
      </p:pic>
    </p:spTree>
    <p:extLst>
      <p:ext uri="{BB962C8B-B14F-4D97-AF65-F5344CB8AC3E}">
        <p14:creationId xmlns:p14="http://schemas.microsoft.com/office/powerpoint/2010/main" val="277848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339850"/>
          </a:xfrm>
        </p:spPr>
        <p:txBody>
          <a:bodyPr/>
          <a:lstStyle/>
          <a:p>
            <a:r>
              <a:rPr lang="en-US" dirty="0"/>
              <a:t>Healthcare Professional </a:t>
            </a:r>
            <a:r>
              <a:rPr lang="en-GB" dirty="0"/>
              <a:t>Competencies</a:t>
            </a:r>
            <a:endParaRPr lang="en-US" dirty="0"/>
          </a:p>
        </p:txBody>
      </p:sp>
      <p:sp>
        <p:nvSpPr>
          <p:cNvPr id="3" name="Content Placeholder 2"/>
          <p:cNvSpPr>
            <a:spLocks noGrp="1"/>
          </p:cNvSpPr>
          <p:nvPr>
            <p:ph idx="1"/>
          </p:nvPr>
        </p:nvSpPr>
        <p:spPr>
          <a:xfrm>
            <a:off x="800100" y="2286000"/>
            <a:ext cx="7543800" cy="3733800"/>
          </a:xfrm>
        </p:spPr>
        <p:txBody>
          <a:bodyPr/>
          <a:lstStyle/>
          <a:p>
            <a:r>
              <a:rPr lang="en-US" dirty="0"/>
              <a:t>Five core competences that should be achieved by all healthcare professionals:</a:t>
            </a:r>
          </a:p>
          <a:p>
            <a:pPr lvl="1"/>
            <a:r>
              <a:rPr lang="en-US" dirty="0"/>
              <a:t>Delivering patient-centered care</a:t>
            </a:r>
          </a:p>
          <a:p>
            <a:pPr lvl="1"/>
            <a:r>
              <a:rPr lang="en-US" dirty="0"/>
              <a:t>Working as part of interdisciplinary teams</a:t>
            </a:r>
          </a:p>
          <a:p>
            <a:pPr lvl="1"/>
            <a:r>
              <a:rPr lang="en-US" dirty="0"/>
              <a:t>Practicing evidence-based medicine</a:t>
            </a:r>
          </a:p>
          <a:p>
            <a:pPr lvl="1"/>
            <a:r>
              <a:rPr lang="en-US" dirty="0"/>
              <a:t>Focusing on quality improvement</a:t>
            </a:r>
          </a:p>
          <a:p>
            <a:pPr lvl="1"/>
            <a:r>
              <a:rPr lang="en-US" dirty="0"/>
              <a:t>Using information technology</a:t>
            </a:r>
          </a:p>
        </p:txBody>
      </p:sp>
      <p:sp>
        <p:nvSpPr>
          <p:cNvPr id="4" name="Footer Placeholder 3"/>
          <p:cNvSpPr>
            <a:spLocks noGrp="1"/>
          </p:cNvSpPr>
          <p:nvPr>
            <p:ph type="ftr" sz="quarter" idx="11"/>
          </p:nvPr>
        </p:nvSpPr>
        <p:spPr>
          <a:xfrm>
            <a:off x="2057400" y="6356350"/>
            <a:ext cx="4419600" cy="365125"/>
          </a:xfrm>
        </p:spPr>
        <p:txBody>
          <a:bodyPr/>
          <a:lstStyle/>
          <a:p>
            <a:pPr>
              <a:defRPr/>
            </a:pPr>
            <a:r>
              <a:rPr lang="en-US" dirty="0"/>
              <a:t>Copyright © 2018, Elsevier Inc. All rights reserved.</a:t>
            </a:r>
          </a:p>
        </p:txBody>
      </p:sp>
      <p:pic>
        <p:nvPicPr>
          <p:cNvPr id="6" name="Recorded Sound" descr="Recorded Sound">
            <a:hlinkClick r:id="" action="ppaction://media"/>
            <a:extLst>
              <a:ext uri="{FF2B5EF4-FFF2-40B4-BE49-F238E27FC236}">
                <a16:creationId xmlns:a16="http://schemas.microsoft.com/office/drawing/2014/main" id="{940F184D-C0C4-964F-A723-ACBB883C2D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80200" y="5684982"/>
            <a:ext cx="812800" cy="812800"/>
          </a:xfrm>
          <a:prstGeom prst="rect">
            <a:avLst/>
          </a:prstGeom>
        </p:spPr>
      </p:pic>
      <p:pic>
        <p:nvPicPr>
          <p:cNvPr id="8" name="Recorded Sound" descr="Recorded Sound">
            <a:hlinkClick r:id="" action="ppaction://media"/>
            <a:extLst>
              <a:ext uri="{FF2B5EF4-FFF2-40B4-BE49-F238E27FC236}">
                <a16:creationId xmlns:a16="http://schemas.microsoft.com/office/drawing/2014/main" id="{E19CDB0E-39BC-BF44-8F2E-FCF6C3A1DA8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55082" y="5664200"/>
            <a:ext cx="812800" cy="812800"/>
          </a:xfrm>
          <a:prstGeom prst="rect">
            <a:avLst/>
          </a:prstGeom>
        </p:spPr>
      </p:pic>
    </p:spTree>
    <p:extLst>
      <p:ext uri="{BB962C8B-B14F-4D97-AF65-F5344CB8AC3E}">
        <p14:creationId xmlns:p14="http://schemas.microsoft.com/office/powerpoint/2010/main" val="233193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95" fill="hold"/>
                                        <p:tgtEl>
                                          <p:spTgt spid="6"/>
                                        </p:tgtEl>
                                      </p:cBhvr>
                                    </p:cmd>
                                  </p:childTnLst>
                                </p:cTn>
                              </p:par>
                            </p:childTnLst>
                          </p:cTn>
                        </p:par>
                        <p:par>
                          <p:cTn id="7" fill="hold">
                            <p:stCondLst>
                              <p:cond delay="19295"/>
                            </p:stCondLst>
                            <p:childTnLst>
                              <p:par>
                                <p:cTn id="8" presetID="1" presetClass="mediacall" presetSubtype="0" fill="hold" nodeType="afterEffect">
                                  <p:stCondLst>
                                    <p:cond delay="0"/>
                                  </p:stCondLst>
                                  <p:childTnLst>
                                    <p:cmd type="call" cmd="playFrom(0.0)">
                                      <p:cBhvr>
                                        <p:cTn id="9" dur="114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dirty="0"/>
              <a:t>Point 3: Translation to Guidelines</a:t>
            </a:r>
          </a:p>
        </p:txBody>
      </p:sp>
      <p:sp>
        <p:nvSpPr>
          <p:cNvPr id="33794" name="Content Placeholder 2"/>
          <p:cNvSpPr>
            <a:spLocks noGrp="1"/>
          </p:cNvSpPr>
          <p:nvPr>
            <p:ph idx="1"/>
          </p:nvPr>
        </p:nvSpPr>
        <p:spPr/>
        <p:txBody>
          <a:bodyPr/>
          <a:lstStyle/>
          <a:p>
            <a:r>
              <a:rPr lang="en-US" dirty="0"/>
              <a:t>Experts are called on to consider the evidence summary, fill in gaps with consensus expert opinion, and merge research knowledge with expertise to produce clinical practice guidelines</a:t>
            </a:r>
          </a:p>
          <a:p>
            <a:pPr lvl="1"/>
            <a:r>
              <a:rPr lang="en-US" dirty="0"/>
              <a:t>For example, research becomes clinical recommendations</a:t>
            </a:r>
          </a:p>
        </p:txBody>
      </p:sp>
      <p:sp>
        <p:nvSpPr>
          <p:cNvPr id="33795" name="Footer Placeholder 3"/>
          <p:cNvSpPr>
            <a:spLocks noGrp="1"/>
          </p:cNvSpPr>
          <p:nvPr>
            <p:ph type="ftr" sz="quarter" idx="11"/>
          </p:nvPr>
        </p:nvSpPr>
        <p:spPr>
          <a:xfrm>
            <a:off x="2915920" y="6356350"/>
            <a:ext cx="3103880"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07B25052-319A-694E-AC33-AAF8C405B445}"/>
              </a:ext>
            </a:extLst>
          </p:cNvPr>
          <p:cNvPicPr>
            <a:picLocks noChangeAspect="1"/>
          </p:cNvPicPr>
          <p:nvPr>
            <a:audioFile r:link="rId1"/>
            <p:extLst>
              <p:ext uri="{DAA4B4D4-6D71-4841-9C94-3DE7FCFB9230}">
                <p14:media xmlns:p14="http://schemas.microsoft.com/office/powerpoint/2010/main" r:embed="rId2">
                  <p14:trim end="1134.0488"/>
                </p14:media>
              </p:ext>
            </p:extLst>
          </p:nvPr>
        </p:nvPicPr>
        <p:blipFill>
          <a:blip r:embed="rId5"/>
          <a:stretch>
            <a:fillRect/>
          </a:stretch>
        </p:blipFill>
        <p:spPr>
          <a:xfrm>
            <a:off x="8001000" y="5834857"/>
            <a:ext cx="812800" cy="812800"/>
          </a:xfrm>
          <a:prstGeom prst="rect">
            <a:avLst/>
          </a:prstGeom>
        </p:spPr>
      </p:pic>
    </p:spTree>
    <p:extLst>
      <p:ext uri="{BB962C8B-B14F-4D97-AF65-F5344CB8AC3E}">
        <p14:creationId xmlns:p14="http://schemas.microsoft.com/office/powerpoint/2010/main" val="85737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274638"/>
            <a:ext cx="8229600" cy="1188402"/>
          </a:xfrm>
        </p:spPr>
        <p:txBody>
          <a:bodyPr>
            <a:noAutofit/>
          </a:bodyPr>
          <a:lstStyle/>
          <a:p>
            <a:pPr eaLnBrk="1" hangingPunct="1"/>
            <a:r>
              <a:rPr lang="en-US" dirty="0">
                <a:ea typeface="ＭＳ Ｐゴシック" pitchFamily="34" charset="-128"/>
              </a:rPr>
              <a:t>Strength-of-Evidence </a:t>
            </a:r>
            <a:br>
              <a:rPr lang="en-US" dirty="0">
                <a:ea typeface="ＭＳ Ｐゴシック" pitchFamily="34" charset="-128"/>
              </a:rPr>
            </a:br>
            <a:r>
              <a:rPr lang="en-US" dirty="0">
                <a:ea typeface="ＭＳ Ｐゴシック" pitchFamily="34" charset="-128"/>
              </a:rPr>
              <a:t>Rating Hierarchy</a:t>
            </a:r>
          </a:p>
        </p:txBody>
      </p:sp>
      <p:sp>
        <p:nvSpPr>
          <p:cNvPr id="34819" name="Footer Placeholder 3"/>
          <p:cNvSpPr>
            <a:spLocks noGrp="1"/>
          </p:cNvSpPr>
          <p:nvPr>
            <p:ph type="ftr" sz="quarter" idx="11"/>
          </p:nvPr>
        </p:nvSpPr>
        <p:spPr>
          <a:xfrm>
            <a:off x="2875280" y="6356350"/>
            <a:ext cx="3144520" cy="365125"/>
          </a:xfrm>
          <a:noFill/>
        </p:spPr>
        <p:txBody>
          <a:bodyPr/>
          <a:lstStyle/>
          <a:p>
            <a:r>
              <a:rPr lang="en-US">
                <a:ea typeface="ＭＳ Ｐゴシック" pitchFamily="34" charset="-128"/>
              </a:rPr>
              <a:t>Copyright © 2018, Elsevier Inc. All rights reserved.</a:t>
            </a:r>
            <a:endParaRPr lang="en-US" dirty="0">
              <a:ea typeface="ＭＳ Ｐゴシック" pitchFamily="34" charset="-128"/>
            </a:endParaRPr>
          </a:p>
        </p:txBody>
      </p:sp>
      <p:pic>
        <p:nvPicPr>
          <p:cNvPr id="2050" name="Picture 2" descr="\\192.168.7.143\elsk7\011_Nelson1e\From Client\k059_Nelson1e_3-May-2013\JPG\Chapter03\0030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0499" y="1737360"/>
            <a:ext cx="5883003" cy="461767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Recorded Sound" descr="Recorded Sound">
            <a:hlinkClick r:id="" action="ppaction://media"/>
            <a:extLst>
              <a:ext uri="{FF2B5EF4-FFF2-40B4-BE49-F238E27FC236}">
                <a16:creationId xmlns:a16="http://schemas.microsoft.com/office/drawing/2014/main" id="{F2D2150D-54A1-5A43-BE4B-C1E8A7BC52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3192" y="5770562"/>
            <a:ext cx="812800" cy="812800"/>
          </a:xfrm>
          <a:prstGeom prst="rect">
            <a:avLst/>
          </a:prstGeom>
        </p:spPr>
      </p:pic>
    </p:spTree>
    <p:extLst>
      <p:ext uri="{BB962C8B-B14F-4D97-AF65-F5344CB8AC3E}">
        <p14:creationId xmlns:p14="http://schemas.microsoft.com/office/powerpoint/2010/main" val="28113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dirty="0"/>
              <a:t>Point 4: Practice Integration</a:t>
            </a:r>
          </a:p>
        </p:txBody>
      </p:sp>
      <p:sp>
        <p:nvSpPr>
          <p:cNvPr id="36866" name="Content Placeholder 2"/>
          <p:cNvSpPr>
            <a:spLocks noGrp="1"/>
          </p:cNvSpPr>
          <p:nvPr>
            <p:ph idx="1"/>
          </p:nvPr>
        </p:nvSpPr>
        <p:spPr/>
        <p:txBody>
          <a:bodyPr/>
          <a:lstStyle/>
          <a:p>
            <a:r>
              <a:rPr lang="en-US" dirty="0"/>
              <a:t>Integrate clinical findings into practice</a:t>
            </a:r>
          </a:p>
          <a:p>
            <a:r>
              <a:rPr lang="en-US" dirty="0"/>
              <a:t>Can involve change at varying levels</a:t>
            </a:r>
          </a:p>
          <a:p>
            <a:pPr lvl="1"/>
            <a:r>
              <a:rPr lang="en-US" dirty="0"/>
              <a:t>Individual</a:t>
            </a:r>
          </a:p>
          <a:p>
            <a:pPr lvl="1"/>
            <a:r>
              <a:rPr lang="en-US" dirty="0"/>
              <a:t>Organization</a:t>
            </a:r>
          </a:p>
          <a:p>
            <a:pPr lvl="1"/>
            <a:r>
              <a:rPr lang="en-US" dirty="0"/>
              <a:t>Policy</a:t>
            </a:r>
          </a:p>
        </p:txBody>
      </p:sp>
      <p:sp>
        <p:nvSpPr>
          <p:cNvPr id="36867" name="Footer Placeholder 3"/>
          <p:cNvSpPr>
            <a:spLocks noGrp="1"/>
          </p:cNvSpPr>
          <p:nvPr>
            <p:ph type="ftr" sz="quarter" idx="11"/>
          </p:nvPr>
        </p:nvSpPr>
        <p:spPr>
          <a:xfrm>
            <a:off x="2956560" y="6356350"/>
            <a:ext cx="3063240"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F554CF34-5861-8447-9E54-09664EC63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834857"/>
            <a:ext cx="812800" cy="812800"/>
          </a:xfrm>
          <a:prstGeom prst="rect">
            <a:avLst/>
          </a:prstGeom>
        </p:spPr>
      </p:pic>
    </p:spTree>
    <p:extLst>
      <p:ext uri="{BB962C8B-B14F-4D97-AF65-F5344CB8AC3E}">
        <p14:creationId xmlns:p14="http://schemas.microsoft.com/office/powerpoint/2010/main" val="172642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dirty="0"/>
              <a:t>Point 5: Evaluation</a:t>
            </a:r>
          </a:p>
        </p:txBody>
      </p:sp>
      <p:sp>
        <p:nvSpPr>
          <p:cNvPr id="20483" name="Content Placeholder 2"/>
          <p:cNvSpPr>
            <a:spLocks noGrp="1"/>
          </p:cNvSpPr>
          <p:nvPr>
            <p:ph idx="1"/>
          </p:nvPr>
        </p:nvSpPr>
        <p:spPr/>
        <p:txBody>
          <a:bodyPr/>
          <a:lstStyle/>
          <a:p>
            <a:r>
              <a:rPr lang="en-US" dirty="0"/>
              <a:t>Evaluate the impact of the change:</a:t>
            </a:r>
          </a:p>
          <a:p>
            <a:pPr lvl="1"/>
            <a:r>
              <a:rPr lang="en-US" dirty="0"/>
              <a:t>Redesign of care </a:t>
            </a:r>
          </a:p>
          <a:p>
            <a:pPr lvl="1"/>
            <a:r>
              <a:rPr lang="en-US" dirty="0"/>
              <a:t>Effectiveness of the care in producing desired patient outcomes </a:t>
            </a:r>
          </a:p>
          <a:p>
            <a:pPr lvl="1"/>
            <a:r>
              <a:rPr lang="en-US" dirty="0"/>
              <a:t>Patient outcomes </a:t>
            </a:r>
          </a:p>
          <a:p>
            <a:pPr lvl="1"/>
            <a:r>
              <a:rPr lang="en-US" dirty="0"/>
              <a:t>Population outcomes </a:t>
            </a:r>
          </a:p>
          <a:p>
            <a:pPr lvl="1"/>
            <a:r>
              <a:rPr lang="en-US" dirty="0"/>
              <a:t>Efficiency and cost factors in the care (short- and long-term)</a:t>
            </a:r>
          </a:p>
          <a:p>
            <a:pPr lvl="1"/>
            <a:r>
              <a:rPr lang="en-US" dirty="0"/>
              <a:t>Satisfaction of both providers and patients</a:t>
            </a:r>
          </a:p>
        </p:txBody>
      </p:sp>
      <p:sp>
        <p:nvSpPr>
          <p:cNvPr id="37891" name="Footer Placeholder 3"/>
          <p:cNvSpPr>
            <a:spLocks noGrp="1"/>
          </p:cNvSpPr>
          <p:nvPr>
            <p:ph type="ftr" sz="quarter" idx="11"/>
          </p:nvPr>
        </p:nvSpPr>
        <p:spPr>
          <a:xfrm>
            <a:off x="2743200" y="6356350"/>
            <a:ext cx="3276600"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8686A6D9-C0F5-0345-BF75-B7FD8D7D13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770562"/>
            <a:ext cx="812800" cy="812800"/>
          </a:xfrm>
          <a:prstGeom prst="rect">
            <a:avLst/>
          </a:prstGeom>
        </p:spPr>
      </p:pic>
    </p:spTree>
    <p:extLst>
      <p:ext uri="{BB962C8B-B14F-4D97-AF65-F5344CB8AC3E}">
        <p14:creationId xmlns:p14="http://schemas.microsoft.com/office/powerpoint/2010/main" val="54063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a:spLocks noGrp="1"/>
          </p:cNvSpPr>
          <p:nvPr>
            <p:ph type="subTitle" idx="1"/>
          </p:nvPr>
        </p:nvSpPr>
        <p:spPr>
          <a:xfrm>
            <a:off x="457200" y="762000"/>
            <a:ext cx="8077200" cy="762000"/>
          </a:xfrm>
        </p:spPr>
        <p:txBody>
          <a:bodyPr/>
          <a:lstStyle/>
          <a:p>
            <a:r>
              <a:rPr lang="en-US" sz="4400" b="1" dirty="0"/>
              <a:t>Program Evaluation</a:t>
            </a:r>
          </a:p>
        </p:txBody>
      </p:sp>
      <p:pic>
        <p:nvPicPr>
          <p:cNvPr id="2" name="Recorded Sound" descr="Recorded Sound">
            <a:hlinkClick r:id="" action="ppaction://media"/>
            <a:extLst>
              <a:ext uri="{FF2B5EF4-FFF2-40B4-BE49-F238E27FC236}">
                <a16:creationId xmlns:a16="http://schemas.microsoft.com/office/drawing/2014/main" id="{1A2C3583-F5E5-7144-8DD9-D36333EB48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5689600"/>
            <a:ext cx="812800" cy="812800"/>
          </a:xfrm>
          <a:prstGeom prst="rect">
            <a:avLst/>
          </a:prstGeom>
        </p:spPr>
      </p:pic>
    </p:spTree>
    <p:extLst>
      <p:ext uri="{BB962C8B-B14F-4D97-AF65-F5344CB8AC3E}">
        <p14:creationId xmlns:p14="http://schemas.microsoft.com/office/powerpoint/2010/main" val="410846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a:spLocks noGrp="1"/>
          </p:cNvSpPr>
          <p:nvPr>
            <p:ph type="subTitle" idx="1"/>
          </p:nvPr>
        </p:nvSpPr>
        <p:spPr>
          <a:xfrm>
            <a:off x="457200" y="503382"/>
            <a:ext cx="8229600" cy="812800"/>
          </a:xfrm>
        </p:spPr>
        <p:txBody>
          <a:bodyPr/>
          <a:lstStyle/>
          <a:p>
            <a:r>
              <a:rPr lang="en-US" sz="4000" b="1" dirty="0"/>
              <a:t>Research for Program Evaluation</a:t>
            </a:r>
          </a:p>
        </p:txBody>
      </p:sp>
      <p:pic>
        <p:nvPicPr>
          <p:cNvPr id="7" name="Recorded Sound" descr="Recorded Sound">
            <a:hlinkClick r:id="" action="ppaction://media"/>
            <a:extLst>
              <a:ext uri="{FF2B5EF4-FFF2-40B4-BE49-F238E27FC236}">
                <a16:creationId xmlns:a16="http://schemas.microsoft.com/office/drawing/2014/main" id="{E7E5FF36-417B-FA41-8A0C-CC7A11688F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000" y="5715000"/>
            <a:ext cx="812800" cy="812800"/>
          </a:xfrm>
          <a:prstGeom prst="rect">
            <a:avLst/>
          </a:prstGeom>
        </p:spPr>
      </p:pic>
    </p:spTree>
    <p:extLst>
      <p:ext uri="{BB962C8B-B14F-4D97-AF65-F5344CB8AC3E}">
        <p14:creationId xmlns:p14="http://schemas.microsoft.com/office/powerpoint/2010/main" val="29233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fontScale="90000"/>
          </a:bodyPr>
          <a:lstStyle/>
          <a:p>
            <a:r>
              <a:rPr lang="en-US" dirty="0"/>
              <a:t>Purposes of Program or Project Evaluation</a:t>
            </a:r>
          </a:p>
        </p:txBody>
      </p:sp>
      <p:sp>
        <p:nvSpPr>
          <p:cNvPr id="4099" name="Content Placeholder 2"/>
          <p:cNvSpPr>
            <a:spLocks noGrp="1"/>
          </p:cNvSpPr>
          <p:nvPr>
            <p:ph idx="1"/>
          </p:nvPr>
        </p:nvSpPr>
        <p:spPr/>
        <p:txBody>
          <a:bodyPr>
            <a:normAutofit lnSpcReduction="10000"/>
          </a:bodyPr>
          <a:lstStyle/>
          <a:p>
            <a:r>
              <a:rPr lang="en-US" sz="2400" dirty="0"/>
              <a:t>Program and organizational improvement</a:t>
            </a:r>
          </a:p>
          <a:p>
            <a:pPr lvl="1"/>
            <a:r>
              <a:rPr lang="en-US" sz="2200" dirty="0"/>
              <a:t>Quality improvement studies</a:t>
            </a:r>
          </a:p>
          <a:p>
            <a:pPr lvl="1"/>
            <a:r>
              <a:rPr lang="en-US" sz="2200" dirty="0"/>
              <a:t>Work process re-engineering</a:t>
            </a:r>
          </a:p>
          <a:p>
            <a:r>
              <a:rPr lang="en-US" sz="2400" dirty="0"/>
              <a:t>Assessment of merit and compliance</a:t>
            </a:r>
          </a:p>
          <a:p>
            <a:pPr lvl="1"/>
            <a:r>
              <a:rPr lang="en-US" sz="2200" dirty="0"/>
              <a:t>Compliance with guidelines</a:t>
            </a:r>
          </a:p>
          <a:p>
            <a:pPr lvl="1"/>
            <a:r>
              <a:rPr lang="en-US" sz="2200" dirty="0"/>
              <a:t>Response to request from The Joint Commission (TJC)</a:t>
            </a:r>
          </a:p>
          <a:p>
            <a:pPr lvl="1"/>
            <a:r>
              <a:rPr lang="en-US" sz="2200" dirty="0"/>
              <a:t>Achievement of goals and objectives</a:t>
            </a:r>
          </a:p>
          <a:p>
            <a:pPr lvl="1"/>
            <a:r>
              <a:rPr lang="en-US" sz="2200" dirty="0"/>
              <a:t>Cost and impact</a:t>
            </a:r>
          </a:p>
          <a:p>
            <a:r>
              <a:rPr lang="en-US" sz="2400" dirty="0"/>
              <a:t>Knowledge development </a:t>
            </a:r>
          </a:p>
          <a:p>
            <a:pPr lvl="1"/>
            <a:r>
              <a:rPr lang="en-US" sz="2200" dirty="0"/>
              <a:t>Hypothesis testing</a:t>
            </a:r>
          </a:p>
          <a:p>
            <a:r>
              <a:rPr lang="en-US" sz="2400" dirty="0"/>
              <a:t>Oversight and compliance </a:t>
            </a:r>
          </a:p>
        </p:txBody>
      </p:sp>
      <p:sp>
        <p:nvSpPr>
          <p:cNvPr id="4" name="Footer Placeholder 3"/>
          <p:cNvSpPr>
            <a:spLocks noGrp="1"/>
          </p:cNvSpPr>
          <p:nvPr>
            <p:ph type="ftr" sz="quarter" idx="11"/>
          </p:nvPr>
        </p:nvSpPr>
        <p:spPr>
          <a:xfrm>
            <a:off x="2854036" y="6356350"/>
            <a:ext cx="3165764" cy="365125"/>
          </a:xfrm>
        </p:spPr>
        <p:txBody>
          <a:bodyPr/>
          <a:lstStyle/>
          <a:p>
            <a:r>
              <a:rPr lang="en-US" dirty="0"/>
              <a:t>Copyright © 2018, Elsevier Inc. All rights reserved.</a:t>
            </a:r>
          </a:p>
        </p:txBody>
      </p:sp>
      <p:pic>
        <p:nvPicPr>
          <p:cNvPr id="3" name="Recorded Sound" descr="Recorded Sound">
            <a:hlinkClick r:id="" action="ppaction://media"/>
            <a:extLst>
              <a:ext uri="{FF2B5EF4-FFF2-40B4-BE49-F238E27FC236}">
                <a16:creationId xmlns:a16="http://schemas.microsoft.com/office/drawing/2014/main" id="{6D6D18E9-23E6-7942-824B-892FD1D60F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777489"/>
            <a:ext cx="812800" cy="812800"/>
          </a:xfrm>
          <a:prstGeom prst="rect">
            <a:avLst/>
          </a:prstGeom>
        </p:spPr>
      </p:pic>
    </p:spTree>
    <p:extLst>
      <p:ext uri="{BB962C8B-B14F-4D97-AF65-F5344CB8AC3E}">
        <p14:creationId xmlns:p14="http://schemas.microsoft.com/office/powerpoint/2010/main" val="55011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a:t>Key Evaluation Questions</a:t>
            </a:r>
          </a:p>
        </p:txBody>
      </p:sp>
      <p:sp>
        <p:nvSpPr>
          <p:cNvPr id="5123" name="Content Placeholder 2"/>
          <p:cNvSpPr>
            <a:spLocks noGrp="1"/>
          </p:cNvSpPr>
          <p:nvPr>
            <p:ph idx="1"/>
          </p:nvPr>
        </p:nvSpPr>
        <p:spPr/>
        <p:txBody>
          <a:bodyPr>
            <a:normAutofit lnSpcReduction="10000"/>
          </a:bodyPr>
          <a:lstStyle/>
          <a:p>
            <a:r>
              <a:rPr lang="en-US" dirty="0"/>
              <a:t>Will the results of the evaluation be used to improve the program or to focus on determining whether the goals of the program have been met?</a:t>
            </a:r>
          </a:p>
          <a:p>
            <a:pPr lvl="1"/>
            <a:r>
              <a:rPr lang="en-US" dirty="0"/>
              <a:t>Formative: Goal is continuous improvement</a:t>
            </a:r>
          </a:p>
          <a:p>
            <a:pPr lvl="2"/>
            <a:r>
              <a:rPr lang="en-US" sz="2200" dirty="0"/>
              <a:t>Start early in implementation</a:t>
            </a:r>
          </a:p>
          <a:p>
            <a:pPr lvl="2"/>
            <a:r>
              <a:rPr lang="en-US" sz="2200" dirty="0"/>
              <a:t>Hold regular meetings with stakeholders for feedback</a:t>
            </a:r>
          </a:p>
          <a:p>
            <a:pPr lvl="1"/>
            <a:r>
              <a:rPr lang="en-US" dirty="0"/>
              <a:t>Summative: Assesses preidentified outcomes</a:t>
            </a:r>
          </a:p>
          <a:p>
            <a:pPr lvl="2"/>
            <a:r>
              <a:rPr lang="en-US" sz="2200" dirty="0"/>
              <a:t>Is conducted at the end or near the end of the program</a:t>
            </a:r>
          </a:p>
          <a:p>
            <a:pPr lvl="2"/>
            <a:r>
              <a:rPr lang="en-US" sz="2200" dirty="0"/>
              <a:t>Outcomes, such as cost, effort, and impact, are assessed</a:t>
            </a:r>
          </a:p>
        </p:txBody>
      </p:sp>
      <p:sp>
        <p:nvSpPr>
          <p:cNvPr id="4" name="Footer Placeholder 3"/>
          <p:cNvSpPr>
            <a:spLocks noGrp="1"/>
          </p:cNvSpPr>
          <p:nvPr>
            <p:ph type="ftr" sz="quarter" idx="11"/>
          </p:nvPr>
        </p:nvSpPr>
        <p:spPr>
          <a:xfrm>
            <a:off x="2918691" y="6356350"/>
            <a:ext cx="3101109" cy="365125"/>
          </a:xfrm>
        </p:spPr>
        <p:txBody>
          <a:bodyPr/>
          <a:lstStyle/>
          <a:p>
            <a:r>
              <a:rPr lang="en-US"/>
              <a:t>Copyright © 2018, Elsevier Inc. All rights reserved.</a:t>
            </a:r>
            <a:endParaRPr lang="en-US" dirty="0"/>
          </a:p>
        </p:txBody>
      </p:sp>
      <p:pic>
        <p:nvPicPr>
          <p:cNvPr id="5" name="Recorded Sound" descr="Recorded Sound">
            <a:hlinkClick r:id="" action="ppaction://media"/>
            <a:extLst>
              <a:ext uri="{FF2B5EF4-FFF2-40B4-BE49-F238E27FC236}">
                <a16:creationId xmlns:a16="http://schemas.microsoft.com/office/drawing/2014/main" id="{21EC5DC1-110C-F14E-9B9E-072747C49A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834857"/>
            <a:ext cx="812800" cy="812800"/>
          </a:xfrm>
          <a:prstGeom prst="rect">
            <a:avLst/>
          </a:prstGeom>
        </p:spPr>
      </p:pic>
    </p:spTree>
    <p:extLst>
      <p:ext uri="{BB962C8B-B14F-4D97-AF65-F5344CB8AC3E}">
        <p14:creationId xmlns:p14="http://schemas.microsoft.com/office/powerpoint/2010/main" val="104102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a:t>Key Evaluation Questions (Cont.)</a:t>
            </a:r>
          </a:p>
        </p:txBody>
      </p:sp>
      <p:sp>
        <p:nvSpPr>
          <p:cNvPr id="18434" name="Content Placeholder 2"/>
          <p:cNvSpPr>
            <a:spLocks noGrp="1"/>
          </p:cNvSpPr>
          <p:nvPr>
            <p:ph idx="1"/>
          </p:nvPr>
        </p:nvSpPr>
        <p:spPr/>
        <p:txBody>
          <a:bodyPr/>
          <a:lstStyle/>
          <a:p>
            <a:r>
              <a:rPr lang="en-US" sz="2400" dirty="0"/>
              <a:t>Will the results of the evaluation be used to inform stakeholders of whether a particular program is </a:t>
            </a:r>
            <a:r>
              <a:rPr lang="en-US" altLang="ja-JP" sz="2400" dirty="0"/>
              <a:t>“</a:t>
            </a:r>
            <a:r>
              <a:rPr lang="en-US" sz="2400" dirty="0"/>
              <a:t>working</a:t>
            </a:r>
            <a:r>
              <a:rPr lang="en-US" altLang="ja-JP" sz="2400" dirty="0"/>
              <a:t>”</a:t>
            </a:r>
            <a:r>
              <a:rPr lang="en-US" sz="2400" dirty="0"/>
              <a:t> and in compliance with regulations and mandates? </a:t>
            </a:r>
          </a:p>
          <a:p>
            <a:r>
              <a:rPr lang="en-US" sz="2400" dirty="0"/>
              <a:t>Is it a question of research versus evaluation?</a:t>
            </a:r>
          </a:p>
          <a:p>
            <a:r>
              <a:rPr lang="en-US" sz="2400" dirty="0"/>
              <a:t>Research is more likely than evaluation to:</a:t>
            </a:r>
          </a:p>
          <a:p>
            <a:pPr lvl="1"/>
            <a:r>
              <a:rPr lang="en-US" sz="2200" dirty="0"/>
              <a:t>Measure contextual factors to increase generalizability</a:t>
            </a:r>
          </a:p>
          <a:p>
            <a:pPr lvl="1"/>
            <a:r>
              <a:rPr lang="en-US" sz="2200" dirty="0"/>
              <a:t>Be based on established scientific theory</a:t>
            </a:r>
          </a:p>
          <a:p>
            <a:pPr lvl="1"/>
            <a:r>
              <a:rPr lang="en-US" sz="2200" dirty="0"/>
              <a:t>Use validated and reliable measures</a:t>
            </a:r>
          </a:p>
        </p:txBody>
      </p:sp>
      <p:sp>
        <p:nvSpPr>
          <p:cNvPr id="4" name="Footer Placeholder 3"/>
          <p:cNvSpPr>
            <a:spLocks noGrp="1"/>
          </p:cNvSpPr>
          <p:nvPr>
            <p:ph type="ftr" sz="quarter" idx="11"/>
          </p:nvPr>
        </p:nvSpPr>
        <p:spPr>
          <a:xfrm>
            <a:off x="2900218" y="6356350"/>
            <a:ext cx="3119582"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77E383E4-24FE-F842-925F-06F812B3D6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7855" y="5726112"/>
            <a:ext cx="812800" cy="812800"/>
          </a:xfrm>
          <a:prstGeom prst="rect">
            <a:avLst/>
          </a:prstGeom>
        </p:spPr>
      </p:pic>
    </p:spTree>
    <p:extLst>
      <p:ext uri="{BB962C8B-B14F-4D97-AF65-F5344CB8AC3E}">
        <p14:creationId xmlns:p14="http://schemas.microsoft.com/office/powerpoint/2010/main" val="290290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itle 1"/>
          <p:cNvSpPr>
            <a:spLocks noGrp="1"/>
          </p:cNvSpPr>
          <p:nvPr>
            <p:ph type="title"/>
          </p:nvPr>
        </p:nvSpPr>
        <p:spPr/>
        <p:txBody>
          <a:bodyPr/>
          <a:lstStyle/>
          <a:p>
            <a:r>
              <a:rPr lang="en-US" dirty="0"/>
              <a:t>Key Evaluation Questions (Cont.)</a:t>
            </a:r>
          </a:p>
        </p:txBody>
      </p:sp>
      <p:sp>
        <p:nvSpPr>
          <p:cNvPr id="19457" name="Content Placeholder 2"/>
          <p:cNvSpPr>
            <a:spLocks noGrp="1"/>
          </p:cNvSpPr>
          <p:nvPr>
            <p:ph idx="1"/>
          </p:nvPr>
        </p:nvSpPr>
        <p:spPr/>
        <p:txBody>
          <a:bodyPr/>
          <a:lstStyle/>
          <a:p>
            <a:r>
              <a:rPr lang="en-US" sz="2400" dirty="0"/>
              <a:t>Will the results of the evaluation be used to make a decision about continuing the program as is or to decide on expanding it to a larger setting? </a:t>
            </a:r>
          </a:p>
          <a:p>
            <a:r>
              <a:rPr lang="en-US" sz="2400" dirty="0"/>
              <a:t>Outcomes of interest are:</a:t>
            </a:r>
          </a:p>
          <a:p>
            <a:pPr lvl="1"/>
            <a:r>
              <a:rPr lang="en-US" sz="2200" dirty="0"/>
              <a:t>Feasibility</a:t>
            </a:r>
          </a:p>
          <a:p>
            <a:pPr lvl="1"/>
            <a:r>
              <a:rPr lang="en-US" sz="2200" dirty="0"/>
              <a:t>Cost and resources</a:t>
            </a:r>
          </a:p>
          <a:p>
            <a:pPr lvl="1"/>
            <a:r>
              <a:rPr lang="en-US" sz="2200" dirty="0"/>
              <a:t>Training </a:t>
            </a:r>
          </a:p>
          <a:p>
            <a:pPr lvl="1"/>
            <a:r>
              <a:rPr lang="en-US" sz="2200" dirty="0"/>
              <a:t>Scalability</a:t>
            </a:r>
          </a:p>
          <a:p>
            <a:pPr lvl="1"/>
            <a:r>
              <a:rPr lang="en-US" sz="2200" dirty="0"/>
              <a:t>Experience of participants</a:t>
            </a:r>
          </a:p>
          <a:p>
            <a:pPr lvl="1"/>
            <a:r>
              <a:rPr lang="en-US" sz="2200" dirty="0"/>
              <a:t>Unintended consequences</a:t>
            </a:r>
          </a:p>
        </p:txBody>
      </p:sp>
      <p:sp>
        <p:nvSpPr>
          <p:cNvPr id="4" name="Footer Placeholder 3"/>
          <p:cNvSpPr>
            <a:spLocks noGrp="1"/>
          </p:cNvSpPr>
          <p:nvPr>
            <p:ph type="ftr" sz="quarter" idx="11"/>
          </p:nvPr>
        </p:nvSpPr>
        <p:spPr>
          <a:xfrm>
            <a:off x="3001818" y="6356350"/>
            <a:ext cx="3017982"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40B8FAB0-36F4-7249-B1F7-8BFE91905C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34857"/>
            <a:ext cx="812800" cy="812800"/>
          </a:xfrm>
          <a:prstGeom prst="rect">
            <a:avLst/>
          </a:prstGeom>
        </p:spPr>
      </p:pic>
    </p:spTree>
    <p:extLst>
      <p:ext uri="{BB962C8B-B14F-4D97-AF65-F5344CB8AC3E}">
        <p14:creationId xmlns:p14="http://schemas.microsoft.com/office/powerpoint/2010/main" val="351013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AEF5-CFBB-4A4A-B237-C34F2ECDB91B}"/>
              </a:ext>
            </a:extLst>
          </p:cNvPr>
          <p:cNvSpPr>
            <a:spLocks noGrp="1"/>
          </p:cNvSpPr>
          <p:nvPr>
            <p:ph type="title"/>
          </p:nvPr>
        </p:nvSpPr>
        <p:spPr>
          <a:xfrm>
            <a:off x="443345" y="990600"/>
            <a:ext cx="8229600" cy="1600200"/>
          </a:xfrm>
        </p:spPr>
        <p:txBody>
          <a:bodyPr>
            <a:noAutofit/>
          </a:bodyPr>
          <a:lstStyle/>
          <a:p>
            <a:r>
              <a:rPr lang="en-US" sz="4400" b="1" dirty="0"/>
              <a:t>Theoretical Foundations of Health Informatics</a:t>
            </a:r>
          </a:p>
        </p:txBody>
      </p:sp>
      <p:pic>
        <p:nvPicPr>
          <p:cNvPr id="6" name="Recorded Sound" descr="Recorded Sound">
            <a:hlinkClick r:id="" action="ppaction://media"/>
            <a:extLst>
              <a:ext uri="{FF2B5EF4-FFF2-40B4-BE49-F238E27FC236}">
                <a16:creationId xmlns:a16="http://schemas.microsoft.com/office/drawing/2014/main" id="{759001B6-998D-2040-BA0B-BAF9904658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5791200"/>
            <a:ext cx="812800" cy="812800"/>
          </a:xfrm>
          <a:prstGeom prst="rect">
            <a:avLst/>
          </a:prstGeom>
        </p:spPr>
      </p:pic>
    </p:spTree>
    <p:extLst>
      <p:ext uri="{BB962C8B-B14F-4D97-AF65-F5344CB8AC3E}">
        <p14:creationId xmlns:p14="http://schemas.microsoft.com/office/powerpoint/2010/main" val="392783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a:spLocks noGrp="1"/>
          </p:cNvSpPr>
          <p:nvPr>
            <p:ph type="subTitle" idx="1"/>
          </p:nvPr>
        </p:nvSpPr>
        <p:spPr>
          <a:xfrm>
            <a:off x="533400" y="736600"/>
            <a:ext cx="8077200" cy="1320800"/>
          </a:xfrm>
        </p:spPr>
        <p:txBody>
          <a:bodyPr/>
          <a:lstStyle/>
          <a:p>
            <a:r>
              <a:rPr lang="en-US" sz="4000" b="1" dirty="0"/>
              <a:t>Theories and Models for Program Evaluation</a:t>
            </a:r>
          </a:p>
        </p:txBody>
      </p:sp>
      <p:pic>
        <p:nvPicPr>
          <p:cNvPr id="3" name="Recorded Sound" descr="Recorded Sound">
            <a:hlinkClick r:id="" action="ppaction://media"/>
            <a:extLst>
              <a:ext uri="{FF2B5EF4-FFF2-40B4-BE49-F238E27FC236}">
                <a16:creationId xmlns:a16="http://schemas.microsoft.com/office/drawing/2014/main" id="{3906B539-24A1-9D4E-8533-05DB22AD3E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715000"/>
            <a:ext cx="812800" cy="812800"/>
          </a:xfrm>
          <a:prstGeom prst="rect">
            <a:avLst/>
          </a:prstGeom>
        </p:spPr>
      </p:pic>
    </p:spTree>
    <p:extLst>
      <p:ext uri="{BB962C8B-B14F-4D97-AF65-F5344CB8AC3E}">
        <p14:creationId xmlns:p14="http://schemas.microsoft.com/office/powerpoint/2010/main" val="152292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a:t>Theories: Three Levels</a:t>
            </a:r>
          </a:p>
        </p:txBody>
      </p:sp>
      <p:sp>
        <p:nvSpPr>
          <p:cNvPr id="20482" name="Content Placeholder 2"/>
          <p:cNvSpPr>
            <a:spLocks noGrp="1"/>
          </p:cNvSpPr>
          <p:nvPr>
            <p:ph idx="1"/>
          </p:nvPr>
        </p:nvSpPr>
        <p:spPr/>
        <p:txBody>
          <a:bodyPr>
            <a:normAutofit lnSpcReduction="10000"/>
          </a:bodyPr>
          <a:lstStyle/>
          <a:p>
            <a:r>
              <a:rPr lang="en-US" dirty="0"/>
              <a:t>Scientific theories</a:t>
            </a:r>
          </a:p>
          <a:p>
            <a:pPr lvl="1"/>
            <a:r>
              <a:rPr lang="en-US" dirty="0"/>
              <a:t>Extensive validation</a:t>
            </a:r>
          </a:p>
          <a:p>
            <a:pPr lvl="1"/>
            <a:r>
              <a:rPr lang="en-US" dirty="0"/>
              <a:t>Identified mechanisms and measures</a:t>
            </a:r>
          </a:p>
          <a:p>
            <a:r>
              <a:rPr lang="en-US" dirty="0"/>
              <a:t>Frameworks and conceptual models</a:t>
            </a:r>
          </a:p>
          <a:p>
            <a:pPr lvl="1"/>
            <a:r>
              <a:rPr lang="en-US" dirty="0"/>
              <a:t>Descriptive of area of interest</a:t>
            </a:r>
          </a:p>
          <a:p>
            <a:pPr lvl="1"/>
            <a:r>
              <a:rPr lang="en-US" dirty="0"/>
              <a:t>Not particularly validated</a:t>
            </a:r>
          </a:p>
          <a:p>
            <a:pPr lvl="1"/>
            <a:r>
              <a:rPr lang="en-US" dirty="0"/>
              <a:t>Relationship among variables not specified</a:t>
            </a:r>
          </a:p>
          <a:p>
            <a:r>
              <a:rPr lang="en-US" dirty="0"/>
              <a:t>Program theory models</a:t>
            </a:r>
          </a:p>
          <a:p>
            <a:pPr lvl="1"/>
            <a:r>
              <a:rPr lang="en-US" dirty="0"/>
              <a:t>Based on actual study</a:t>
            </a:r>
          </a:p>
          <a:p>
            <a:pPr lvl="1"/>
            <a:r>
              <a:rPr lang="en-US" dirty="0"/>
              <a:t>Implicit model of stakeholders</a:t>
            </a:r>
          </a:p>
        </p:txBody>
      </p:sp>
      <p:sp>
        <p:nvSpPr>
          <p:cNvPr id="4" name="Footer Placeholder 3"/>
          <p:cNvSpPr>
            <a:spLocks noGrp="1"/>
          </p:cNvSpPr>
          <p:nvPr>
            <p:ph type="ftr" sz="quarter" idx="11"/>
          </p:nvPr>
        </p:nvSpPr>
        <p:spPr>
          <a:xfrm>
            <a:off x="2946400" y="6356350"/>
            <a:ext cx="3073400"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A7E39D38-24A0-9C4D-93A7-409FC660B3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7127" y="5798271"/>
            <a:ext cx="812800" cy="812800"/>
          </a:xfrm>
          <a:prstGeom prst="rect">
            <a:avLst/>
          </a:prstGeom>
        </p:spPr>
      </p:pic>
    </p:spTree>
    <p:extLst>
      <p:ext uri="{BB962C8B-B14F-4D97-AF65-F5344CB8AC3E}">
        <p14:creationId xmlns:p14="http://schemas.microsoft.com/office/powerpoint/2010/main" val="6356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a:t>Social Cognitive Theories</a:t>
            </a:r>
          </a:p>
        </p:txBody>
      </p:sp>
      <p:sp>
        <p:nvSpPr>
          <p:cNvPr id="21506" name="Content Placeholder 2"/>
          <p:cNvSpPr>
            <a:spLocks noGrp="1"/>
          </p:cNvSpPr>
          <p:nvPr>
            <p:ph idx="1"/>
          </p:nvPr>
        </p:nvSpPr>
        <p:spPr/>
        <p:txBody>
          <a:bodyPr/>
          <a:lstStyle/>
          <a:p>
            <a:r>
              <a:rPr lang="en-US" dirty="0"/>
              <a:t>Intention is the best predictor of behavior</a:t>
            </a:r>
          </a:p>
          <a:p>
            <a:r>
              <a:rPr lang="en-US" dirty="0"/>
              <a:t>Intentions are predicted by beliefs about:</a:t>
            </a:r>
          </a:p>
          <a:p>
            <a:pPr lvl="1"/>
            <a:r>
              <a:rPr lang="en-US" dirty="0"/>
              <a:t>What others expect us to do (NORMS)</a:t>
            </a:r>
          </a:p>
          <a:p>
            <a:pPr lvl="1"/>
            <a:r>
              <a:rPr lang="en-US" dirty="0"/>
              <a:t>Our own ability to engage in the behavior (SELF-EFFICACY)</a:t>
            </a:r>
          </a:p>
          <a:p>
            <a:pPr lvl="1"/>
            <a:r>
              <a:rPr lang="en-US" dirty="0"/>
              <a:t>Value of the outcome or behavior (VALUE)</a:t>
            </a:r>
          </a:p>
          <a:p>
            <a:pPr lvl="1"/>
            <a:r>
              <a:rPr lang="en-US" dirty="0"/>
              <a:t>Likelihood that behavior will result in an outcome </a:t>
            </a:r>
          </a:p>
          <a:p>
            <a:pPr lvl="1"/>
            <a:r>
              <a:rPr lang="en-US" dirty="0"/>
              <a:t>Overall attitude toward behavior (ATTITUDE)</a:t>
            </a:r>
          </a:p>
        </p:txBody>
      </p:sp>
      <p:sp>
        <p:nvSpPr>
          <p:cNvPr id="4" name="Footer Placeholder 3"/>
          <p:cNvSpPr>
            <a:spLocks noGrp="1"/>
          </p:cNvSpPr>
          <p:nvPr>
            <p:ph type="ftr" sz="quarter" idx="11"/>
          </p:nvPr>
        </p:nvSpPr>
        <p:spPr>
          <a:xfrm>
            <a:off x="2937165" y="6356350"/>
            <a:ext cx="3082636"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CE87D9F6-8F98-5948-A99C-A4BB75CF2E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86600" y="5834857"/>
            <a:ext cx="812800" cy="812800"/>
          </a:xfrm>
          <a:prstGeom prst="rect">
            <a:avLst/>
          </a:prstGeom>
        </p:spPr>
      </p:pic>
      <p:pic>
        <p:nvPicPr>
          <p:cNvPr id="2" name="Recorded Sound" descr="Recorded Sound">
            <a:hlinkClick r:id="" action="ppaction://media"/>
            <a:extLst>
              <a:ext uri="{FF2B5EF4-FFF2-40B4-BE49-F238E27FC236}">
                <a16:creationId xmlns:a16="http://schemas.microsoft.com/office/drawing/2014/main" id="{4780DF1B-8CC4-5543-BBCE-1F82CB42452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000999" y="5770562"/>
            <a:ext cx="812800" cy="812800"/>
          </a:xfrm>
          <a:prstGeom prst="rect">
            <a:avLst/>
          </a:prstGeom>
        </p:spPr>
      </p:pic>
    </p:spTree>
    <p:extLst>
      <p:ext uri="{BB962C8B-B14F-4D97-AF65-F5344CB8AC3E}">
        <p14:creationId xmlns:p14="http://schemas.microsoft.com/office/powerpoint/2010/main" val="7645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36" fill="hold"/>
                                        <p:tgtEl>
                                          <p:spTgt spid="3"/>
                                        </p:tgtEl>
                                      </p:cBhvr>
                                    </p:cmd>
                                  </p:childTnLst>
                                </p:cTn>
                              </p:par>
                            </p:childTnLst>
                          </p:cTn>
                        </p:par>
                        <p:par>
                          <p:cTn id="7" fill="hold">
                            <p:stCondLst>
                              <p:cond delay="25936"/>
                            </p:stCondLst>
                            <p:childTnLst>
                              <p:par>
                                <p:cTn id="8" presetID="1" presetClass="mediacall" presetSubtype="0" fill="hold" nodeType="afterEffect">
                                  <p:stCondLst>
                                    <p:cond delay="0"/>
                                  </p:stCondLst>
                                  <p:childTnLst>
                                    <p:cmd type="call" cmd="playFrom(0.0)">
                                      <p:cBhvr>
                                        <p:cTn id="9" dur="32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t>Diffusion of Innovations</a:t>
            </a:r>
          </a:p>
        </p:txBody>
      </p:sp>
      <p:sp>
        <p:nvSpPr>
          <p:cNvPr id="22530" name="Content Placeholder 2"/>
          <p:cNvSpPr>
            <a:spLocks noGrp="1"/>
          </p:cNvSpPr>
          <p:nvPr>
            <p:ph idx="1"/>
          </p:nvPr>
        </p:nvSpPr>
        <p:spPr/>
        <p:txBody>
          <a:bodyPr>
            <a:normAutofit/>
          </a:bodyPr>
          <a:lstStyle/>
          <a:p>
            <a:r>
              <a:rPr lang="en-US" sz="2400" dirty="0"/>
              <a:t>Stages of change:</a:t>
            </a:r>
          </a:p>
          <a:p>
            <a:pPr lvl="1"/>
            <a:r>
              <a:rPr lang="en-US" sz="2200" dirty="0"/>
              <a:t>Knowledge</a:t>
            </a:r>
          </a:p>
          <a:p>
            <a:pPr lvl="1"/>
            <a:r>
              <a:rPr lang="en-US" sz="2200" dirty="0"/>
              <a:t>Persuasion</a:t>
            </a:r>
          </a:p>
          <a:p>
            <a:pPr lvl="1"/>
            <a:r>
              <a:rPr lang="en-US" sz="2200" dirty="0"/>
              <a:t>Decision</a:t>
            </a:r>
          </a:p>
          <a:p>
            <a:pPr lvl="1"/>
            <a:r>
              <a:rPr lang="en-US" sz="2200" dirty="0"/>
              <a:t>Implementation</a:t>
            </a:r>
          </a:p>
          <a:p>
            <a:pPr lvl="1"/>
            <a:r>
              <a:rPr lang="en-US" sz="2200" dirty="0"/>
              <a:t>Confirmation</a:t>
            </a:r>
          </a:p>
          <a:p>
            <a:r>
              <a:rPr lang="en-US" sz="2400" dirty="0"/>
              <a:t>Characteristics of the intervention:</a:t>
            </a:r>
          </a:p>
          <a:p>
            <a:pPr lvl="1"/>
            <a:r>
              <a:rPr lang="en-US" sz="2200" dirty="0"/>
              <a:t>Relative advantage</a:t>
            </a:r>
          </a:p>
          <a:p>
            <a:pPr lvl="1"/>
            <a:r>
              <a:rPr lang="en-US" sz="2200" dirty="0"/>
              <a:t>Trialability</a:t>
            </a:r>
          </a:p>
          <a:p>
            <a:pPr lvl="1"/>
            <a:r>
              <a:rPr lang="en-US" sz="2200" dirty="0"/>
              <a:t>Complexity</a:t>
            </a:r>
          </a:p>
          <a:p>
            <a:pPr lvl="1"/>
            <a:r>
              <a:rPr lang="en-US" sz="2200" dirty="0"/>
              <a:t>Observability</a:t>
            </a:r>
          </a:p>
        </p:txBody>
      </p:sp>
      <p:sp>
        <p:nvSpPr>
          <p:cNvPr id="4" name="Footer Placeholder 3"/>
          <p:cNvSpPr>
            <a:spLocks noGrp="1"/>
          </p:cNvSpPr>
          <p:nvPr>
            <p:ph type="ftr" sz="quarter" idx="11"/>
          </p:nvPr>
        </p:nvSpPr>
        <p:spPr>
          <a:xfrm>
            <a:off x="2900218" y="6356350"/>
            <a:ext cx="3119582" cy="365125"/>
          </a:xfrm>
        </p:spPr>
        <p:txBody>
          <a:bodyPr/>
          <a:lstStyle/>
          <a:p>
            <a:r>
              <a:rPr lang="en-US"/>
              <a:t>Copyright © 2018, Elsevier Inc. All rights reserved.</a:t>
            </a:r>
            <a:endParaRPr lang="en-US" dirty="0"/>
          </a:p>
        </p:txBody>
      </p:sp>
      <p:pic>
        <p:nvPicPr>
          <p:cNvPr id="5" name="Recorded Sound" descr="Recorded Sound">
            <a:hlinkClick r:id="" action="ppaction://media"/>
            <a:extLst>
              <a:ext uri="{FF2B5EF4-FFF2-40B4-BE49-F238E27FC236}">
                <a16:creationId xmlns:a16="http://schemas.microsoft.com/office/drawing/2014/main" id="{8F103D95-0FCF-FA4A-803C-E64738ADBA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86600" y="5834857"/>
            <a:ext cx="812800" cy="812800"/>
          </a:xfrm>
          <a:prstGeom prst="rect">
            <a:avLst/>
          </a:prstGeom>
        </p:spPr>
      </p:pic>
      <p:pic>
        <p:nvPicPr>
          <p:cNvPr id="2" name="Recorded Sound" descr="Recorded Sound">
            <a:hlinkClick r:id="" action="ppaction://media"/>
            <a:extLst>
              <a:ext uri="{FF2B5EF4-FFF2-40B4-BE49-F238E27FC236}">
                <a16:creationId xmlns:a16="http://schemas.microsoft.com/office/drawing/2014/main" id="{424C7050-A972-094B-A56C-9ADCB3C6AD0C}"/>
              </a:ext>
            </a:extLst>
          </p:cNvPr>
          <p:cNvPicPr>
            <a:picLocks noChangeAspect="1"/>
          </p:cNvPicPr>
          <p:nvPr>
            <a:audioFile r:link="rId3"/>
            <p:extLst>
              <p:ext uri="{DAA4B4D4-6D71-4841-9C94-3DE7FCFB9230}">
                <p14:media xmlns:p14="http://schemas.microsoft.com/office/powerpoint/2010/main" r:embed="rId4">
                  <p14:trim end="1163.1591"/>
                </p14:media>
              </p:ext>
            </p:extLst>
          </p:nvPr>
        </p:nvPicPr>
        <p:blipFill>
          <a:blip r:embed="rId7"/>
          <a:stretch>
            <a:fillRect/>
          </a:stretch>
        </p:blipFill>
        <p:spPr>
          <a:xfrm>
            <a:off x="8153400" y="5834857"/>
            <a:ext cx="812800" cy="812800"/>
          </a:xfrm>
          <a:prstGeom prst="rect">
            <a:avLst/>
          </a:prstGeom>
        </p:spPr>
      </p:pic>
    </p:spTree>
    <p:extLst>
      <p:ext uri="{BB962C8B-B14F-4D97-AF65-F5344CB8AC3E}">
        <p14:creationId xmlns:p14="http://schemas.microsoft.com/office/powerpoint/2010/main" val="377802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55" fill="hold"/>
                                        <p:tgtEl>
                                          <p:spTgt spid="5"/>
                                        </p:tgtEl>
                                      </p:cBhvr>
                                    </p:cmd>
                                  </p:childTnLst>
                                </p:cTn>
                              </p:par>
                            </p:childTnLst>
                          </p:cTn>
                        </p:par>
                        <p:par>
                          <p:cTn id="7" fill="hold">
                            <p:stCondLst>
                              <p:cond delay="60255"/>
                            </p:stCondLst>
                            <p:childTnLst>
                              <p:par>
                                <p:cTn id="8" presetID="1" presetClass="mediacall" presetSubtype="0" fill="hold" nodeType="afterEffect">
                                  <p:stCondLst>
                                    <p:cond delay="0"/>
                                  </p:stCondLst>
                                  <p:childTnLst>
                                    <p:cmd type="call" cmd="playFrom(0.0)">
                                      <p:cBhvr>
                                        <p:cTn id="9" dur="21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a:t>Situational Awareness</a:t>
            </a:r>
          </a:p>
        </p:txBody>
      </p:sp>
      <p:sp>
        <p:nvSpPr>
          <p:cNvPr id="23554" name="Content Placeholder 2"/>
          <p:cNvSpPr>
            <a:spLocks noGrp="1"/>
          </p:cNvSpPr>
          <p:nvPr>
            <p:ph idx="1"/>
          </p:nvPr>
        </p:nvSpPr>
        <p:spPr/>
        <p:txBody>
          <a:bodyPr/>
          <a:lstStyle/>
          <a:p>
            <a:r>
              <a:rPr lang="en-US" dirty="0"/>
              <a:t>Arose out of cognitive engineering</a:t>
            </a:r>
          </a:p>
          <a:p>
            <a:r>
              <a:rPr lang="en-US" dirty="0"/>
              <a:t>Proposes that human performance is based on three key integrated cognitive functions:</a:t>
            </a:r>
          </a:p>
          <a:p>
            <a:pPr lvl="1"/>
            <a:r>
              <a:rPr lang="en-US" dirty="0"/>
              <a:t>Perception: Can we see the situation clearly?</a:t>
            </a:r>
          </a:p>
          <a:p>
            <a:pPr lvl="1"/>
            <a:r>
              <a:rPr lang="en-US" dirty="0"/>
              <a:t>Comprehension: Do we understand the task and the overall context? Have we categorized the situation appropriately?</a:t>
            </a:r>
          </a:p>
          <a:p>
            <a:pPr lvl="1"/>
            <a:r>
              <a:rPr lang="en-US" dirty="0"/>
              <a:t>Projection: How well can we think ahead about the implications of the current situation and compare the pros and cons of our options?</a:t>
            </a:r>
          </a:p>
        </p:txBody>
      </p:sp>
      <p:sp>
        <p:nvSpPr>
          <p:cNvPr id="4" name="Footer Placeholder 3"/>
          <p:cNvSpPr>
            <a:spLocks noGrp="1"/>
          </p:cNvSpPr>
          <p:nvPr>
            <p:ph type="ftr" sz="quarter" idx="11"/>
          </p:nvPr>
        </p:nvSpPr>
        <p:spPr>
          <a:xfrm>
            <a:off x="2724727" y="6356350"/>
            <a:ext cx="3295073"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994CD3E5-74A9-164D-9551-D320AD59C4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770562"/>
            <a:ext cx="812800" cy="812800"/>
          </a:xfrm>
          <a:prstGeom prst="rect">
            <a:avLst/>
          </a:prstGeom>
        </p:spPr>
      </p:pic>
    </p:spTree>
    <p:extLst>
      <p:ext uri="{BB962C8B-B14F-4D97-AF65-F5344CB8AC3E}">
        <p14:creationId xmlns:p14="http://schemas.microsoft.com/office/powerpoint/2010/main" val="112368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dirty="0"/>
              <a:t>Information Theory</a:t>
            </a:r>
          </a:p>
        </p:txBody>
      </p:sp>
      <p:sp>
        <p:nvSpPr>
          <p:cNvPr id="12291" name="Content Placeholder 2"/>
          <p:cNvSpPr>
            <a:spLocks noGrp="1"/>
          </p:cNvSpPr>
          <p:nvPr>
            <p:ph idx="1"/>
          </p:nvPr>
        </p:nvSpPr>
        <p:spPr/>
        <p:txBody>
          <a:bodyPr/>
          <a:lstStyle/>
          <a:p>
            <a:r>
              <a:rPr lang="en-US" dirty="0"/>
              <a:t>Information flow is divided into: sender, channel, receiver, and destination.</a:t>
            </a:r>
          </a:p>
          <a:p>
            <a:r>
              <a:rPr lang="en-US" dirty="0"/>
              <a:t>Three levels of analysis:</a:t>
            </a:r>
          </a:p>
          <a:p>
            <a:pPr marL="914400" lvl="1" indent="-457200">
              <a:buFont typeface="+mj-lt"/>
              <a:buAutoNum type="arabicPeriod"/>
            </a:pPr>
            <a:r>
              <a:rPr lang="en-US" dirty="0"/>
              <a:t>Technical or statistical level: Information is defined as a measure of entropy</a:t>
            </a:r>
          </a:p>
          <a:p>
            <a:pPr marL="914400" lvl="1" indent="-457200">
              <a:buFont typeface="+mj-lt"/>
              <a:buAutoNum type="arabicPeriod"/>
            </a:pPr>
            <a:r>
              <a:rPr lang="en-US" dirty="0"/>
              <a:t>Semantic level: Information is defined as a reduction of uncertainty at the level of human meaning</a:t>
            </a:r>
          </a:p>
          <a:p>
            <a:pPr marL="914400" lvl="1" indent="-457200">
              <a:buFont typeface="+mj-lt"/>
              <a:buAutoNum type="arabicPeriod"/>
            </a:pPr>
            <a:r>
              <a:rPr lang="en-US" dirty="0"/>
              <a:t>Effectiveness level: Information is defined as a change in the goal state of the system</a:t>
            </a:r>
          </a:p>
        </p:txBody>
      </p:sp>
      <p:sp>
        <p:nvSpPr>
          <p:cNvPr id="4" name="Footer Placeholder 3"/>
          <p:cNvSpPr>
            <a:spLocks noGrp="1"/>
          </p:cNvSpPr>
          <p:nvPr>
            <p:ph type="ftr" sz="quarter" idx="11"/>
          </p:nvPr>
        </p:nvSpPr>
        <p:spPr>
          <a:xfrm>
            <a:off x="2909455" y="6356350"/>
            <a:ext cx="3110345"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A0EB998E-6A89-8740-B82C-16F77A9728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0400" y="5800725"/>
            <a:ext cx="812800" cy="812800"/>
          </a:xfrm>
          <a:prstGeom prst="rect">
            <a:avLst/>
          </a:prstGeom>
        </p:spPr>
      </p:pic>
      <p:pic>
        <p:nvPicPr>
          <p:cNvPr id="2" name="Recorded Sound" descr="Recorded Sound">
            <a:hlinkClick r:id="" action="ppaction://media"/>
            <a:extLst>
              <a:ext uri="{FF2B5EF4-FFF2-40B4-BE49-F238E27FC236}">
                <a16:creationId xmlns:a16="http://schemas.microsoft.com/office/drawing/2014/main" id="{FF89A159-24D5-6642-9DB7-4273DE0953F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980218" y="5770562"/>
            <a:ext cx="812800" cy="812800"/>
          </a:xfrm>
          <a:prstGeom prst="rect">
            <a:avLst/>
          </a:prstGeom>
        </p:spPr>
      </p:pic>
    </p:spTree>
    <p:extLst>
      <p:ext uri="{BB962C8B-B14F-4D97-AF65-F5344CB8AC3E}">
        <p14:creationId xmlns:p14="http://schemas.microsoft.com/office/powerpoint/2010/main" val="94685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24" fill="hold"/>
                                        <p:tgtEl>
                                          <p:spTgt spid="3"/>
                                        </p:tgtEl>
                                      </p:cBhvr>
                                    </p:cmd>
                                  </p:childTnLst>
                                </p:cTn>
                              </p:par>
                            </p:childTnLst>
                          </p:cTn>
                        </p:par>
                        <p:par>
                          <p:cTn id="7" fill="hold">
                            <p:stCondLst>
                              <p:cond delay="65224"/>
                            </p:stCondLst>
                            <p:childTnLst>
                              <p:par>
                                <p:cTn id="8" presetID="1" presetClass="mediacall" presetSubtype="0" fill="hold" nodeType="afterEffect">
                                  <p:stCondLst>
                                    <p:cond delay="0"/>
                                  </p:stCondLst>
                                  <p:childTnLst>
                                    <p:cmd type="call" cmd="playFrom(0.0)">
                                      <p:cBhvr>
                                        <p:cTn id="9" dur="29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dirty="0"/>
              <a:t>Information Foraging Theory</a:t>
            </a:r>
          </a:p>
        </p:txBody>
      </p:sp>
      <p:sp>
        <p:nvSpPr>
          <p:cNvPr id="26626" name="Content Placeholder 2"/>
          <p:cNvSpPr>
            <a:spLocks noGrp="1"/>
          </p:cNvSpPr>
          <p:nvPr>
            <p:ph idx="1"/>
          </p:nvPr>
        </p:nvSpPr>
        <p:spPr/>
        <p:txBody>
          <a:bodyPr/>
          <a:lstStyle/>
          <a:p>
            <a:r>
              <a:rPr lang="en-US" dirty="0"/>
              <a:t>Is useful for evaluating information found on the internet</a:t>
            </a:r>
          </a:p>
          <a:p>
            <a:r>
              <a:rPr lang="en-US" dirty="0"/>
              <a:t>Assumes that humans are goal directive and adaptive, continuously weighing the effort required versus the information gained</a:t>
            </a:r>
          </a:p>
        </p:txBody>
      </p:sp>
      <p:sp>
        <p:nvSpPr>
          <p:cNvPr id="4" name="Footer Placeholder 3"/>
          <p:cNvSpPr>
            <a:spLocks noGrp="1"/>
          </p:cNvSpPr>
          <p:nvPr>
            <p:ph type="ftr" sz="quarter" idx="11"/>
          </p:nvPr>
        </p:nvSpPr>
        <p:spPr>
          <a:xfrm>
            <a:off x="2881745" y="6356350"/>
            <a:ext cx="3138055"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121C0842-DCDA-EF47-AF74-850A81EED6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8714" y="5719763"/>
            <a:ext cx="812800" cy="812800"/>
          </a:xfrm>
          <a:prstGeom prst="rect">
            <a:avLst/>
          </a:prstGeom>
        </p:spPr>
      </p:pic>
    </p:spTree>
    <p:extLst>
      <p:ext uri="{BB962C8B-B14F-4D97-AF65-F5344CB8AC3E}">
        <p14:creationId xmlns:p14="http://schemas.microsoft.com/office/powerpoint/2010/main" val="33984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normAutofit fontScale="90000"/>
          </a:bodyPr>
          <a:lstStyle/>
          <a:p>
            <a:r>
              <a:rPr lang="en-US" dirty="0"/>
              <a:t>Information Foraging Theory: Concepts</a:t>
            </a:r>
          </a:p>
        </p:txBody>
      </p:sp>
      <p:sp>
        <p:nvSpPr>
          <p:cNvPr id="27650" name="Content Placeholder 2"/>
          <p:cNvSpPr>
            <a:spLocks noGrp="1"/>
          </p:cNvSpPr>
          <p:nvPr>
            <p:ph idx="1"/>
          </p:nvPr>
        </p:nvSpPr>
        <p:spPr/>
        <p:txBody>
          <a:bodyPr/>
          <a:lstStyle/>
          <a:p>
            <a:r>
              <a:rPr lang="en-US" dirty="0"/>
              <a:t>Information value: What is the information worth?</a:t>
            </a:r>
          </a:p>
          <a:p>
            <a:r>
              <a:rPr lang="en-US" dirty="0"/>
              <a:t>Information patches or the temporal and spatial location of information clusters: Where is the information located and for how long?</a:t>
            </a:r>
          </a:p>
          <a:p>
            <a:r>
              <a:rPr lang="en-US" dirty="0"/>
              <a:t>Information scent: What are the cues that indicate the presence of information?</a:t>
            </a:r>
          </a:p>
          <a:p>
            <a:r>
              <a:rPr lang="en-US" dirty="0"/>
              <a:t>Information diet: What sources should I consistently examine?</a:t>
            </a:r>
          </a:p>
          <a:p>
            <a:endParaRPr lang="en-US" dirty="0"/>
          </a:p>
        </p:txBody>
      </p:sp>
      <p:pic>
        <p:nvPicPr>
          <p:cNvPr id="5" name="Recorded Sound" descr="Recorded Sound">
            <a:hlinkClick r:id="" action="ppaction://media"/>
            <a:extLst>
              <a:ext uri="{FF2B5EF4-FFF2-40B4-BE49-F238E27FC236}">
                <a16:creationId xmlns:a16="http://schemas.microsoft.com/office/drawing/2014/main" id="{9B9998AC-1E22-D243-8391-28F2B8B7A2ED}"/>
              </a:ext>
            </a:extLst>
          </p:cNvPr>
          <p:cNvPicPr>
            <a:picLocks noChangeAspect="1"/>
          </p:cNvPicPr>
          <p:nvPr>
            <a:audioFile r:link="rId1"/>
            <p:extLst>
              <p:ext uri="{DAA4B4D4-6D71-4841-9C94-3DE7FCFB9230}">
                <p14:media xmlns:p14="http://schemas.microsoft.com/office/powerpoint/2010/main" r:embed="rId2">
                  <p14:trim end="9417.7347"/>
                </p14:media>
              </p:ext>
            </p:extLst>
          </p:nvPr>
        </p:nvPicPr>
        <p:blipFill>
          <a:blip r:embed="rId5"/>
          <a:stretch>
            <a:fillRect/>
          </a:stretch>
        </p:blipFill>
        <p:spPr>
          <a:xfrm>
            <a:off x="7901709" y="5805198"/>
            <a:ext cx="812800" cy="812800"/>
          </a:xfrm>
          <a:prstGeom prst="rect">
            <a:avLst/>
          </a:prstGeom>
        </p:spPr>
      </p:pic>
    </p:spTree>
    <p:extLst>
      <p:ext uri="{BB962C8B-B14F-4D97-AF65-F5344CB8AC3E}">
        <p14:creationId xmlns:p14="http://schemas.microsoft.com/office/powerpoint/2010/main" val="241631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t>Information System Success</a:t>
            </a:r>
          </a:p>
        </p:txBody>
      </p:sp>
      <p:sp>
        <p:nvSpPr>
          <p:cNvPr id="28674" name="Content Placeholder 2"/>
          <p:cNvSpPr>
            <a:spLocks noGrp="1"/>
          </p:cNvSpPr>
          <p:nvPr>
            <p:ph idx="1"/>
          </p:nvPr>
        </p:nvSpPr>
        <p:spPr/>
        <p:txBody>
          <a:bodyPr/>
          <a:lstStyle/>
          <a:p>
            <a:r>
              <a:rPr lang="en-US" dirty="0"/>
              <a:t>Systems quality: How well does the system work? How many errors does it create?</a:t>
            </a:r>
          </a:p>
          <a:p>
            <a:r>
              <a:rPr lang="en-US" dirty="0"/>
              <a:t>Information quality: How accurate is the information it produces? How fast is it available?</a:t>
            </a:r>
          </a:p>
          <a:p>
            <a:r>
              <a:rPr lang="en-US" dirty="0"/>
              <a:t>Impact (use, user satisfaction, outcomes): How does it impact job satisfaction? Are there adverse drug effects?</a:t>
            </a:r>
          </a:p>
          <a:p>
            <a:r>
              <a:rPr lang="en-US" dirty="0"/>
              <a:t>Service quality: How supportive is it? </a:t>
            </a:r>
          </a:p>
          <a:p>
            <a:endParaRPr lang="en-US" dirty="0"/>
          </a:p>
        </p:txBody>
      </p:sp>
      <p:sp>
        <p:nvSpPr>
          <p:cNvPr id="4" name="Footer Placeholder 3"/>
          <p:cNvSpPr>
            <a:spLocks noGrp="1"/>
          </p:cNvSpPr>
          <p:nvPr>
            <p:ph type="ftr" sz="quarter" idx="11"/>
          </p:nvPr>
        </p:nvSpPr>
        <p:spPr>
          <a:xfrm>
            <a:off x="2909455" y="6356350"/>
            <a:ext cx="3110345"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D70C3D3C-467E-874D-80E8-4681190974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735926"/>
            <a:ext cx="812800" cy="812800"/>
          </a:xfrm>
          <a:prstGeom prst="rect">
            <a:avLst/>
          </a:prstGeom>
        </p:spPr>
      </p:pic>
    </p:spTree>
    <p:extLst>
      <p:ext uri="{BB962C8B-B14F-4D97-AF65-F5344CB8AC3E}">
        <p14:creationId xmlns:p14="http://schemas.microsoft.com/office/powerpoint/2010/main" val="67332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199" y="274637"/>
            <a:ext cx="8280401" cy="1193945"/>
          </a:xfrm>
        </p:spPr>
        <p:txBody>
          <a:bodyPr>
            <a:noAutofit/>
          </a:bodyPr>
          <a:lstStyle/>
          <a:p>
            <a:r>
              <a:rPr lang="en-US" dirty="0"/>
              <a:t>Unified Theory of Acceptance and Use of Technology (</a:t>
            </a:r>
            <a:r>
              <a:rPr lang="en-US" dirty="0" err="1"/>
              <a:t>UTAUT</a:t>
            </a:r>
            <a:r>
              <a:rPr lang="en-US" dirty="0"/>
              <a:t>)</a:t>
            </a:r>
          </a:p>
        </p:txBody>
      </p:sp>
      <p:sp>
        <p:nvSpPr>
          <p:cNvPr id="29698" name="Content Placeholder 2"/>
          <p:cNvSpPr>
            <a:spLocks noGrp="1"/>
          </p:cNvSpPr>
          <p:nvPr>
            <p:ph idx="1"/>
          </p:nvPr>
        </p:nvSpPr>
        <p:spPr>
          <a:xfrm>
            <a:off x="457200" y="1905000"/>
            <a:ext cx="8229600" cy="4221163"/>
          </a:xfrm>
        </p:spPr>
        <p:txBody>
          <a:bodyPr/>
          <a:lstStyle/>
          <a:p>
            <a:r>
              <a:rPr lang="en-US" dirty="0"/>
              <a:t>Predicts adoption and use</a:t>
            </a:r>
          </a:p>
          <a:p>
            <a:r>
              <a:rPr lang="en-US" dirty="0"/>
              <a:t>Is based on the theory of planned behavior, diffusion of innovation, and social cognition</a:t>
            </a:r>
          </a:p>
          <a:p>
            <a:r>
              <a:rPr lang="en-US" dirty="0"/>
              <a:t>Intentions to use are predicted by:</a:t>
            </a:r>
          </a:p>
          <a:p>
            <a:pPr lvl="1"/>
            <a:r>
              <a:rPr lang="en-US" dirty="0"/>
              <a:t>Performance expectancy or self-efficacy beliefs</a:t>
            </a:r>
          </a:p>
          <a:p>
            <a:pPr lvl="1"/>
            <a:r>
              <a:rPr lang="en-US" dirty="0"/>
              <a:t>Effort expectancies</a:t>
            </a:r>
          </a:p>
          <a:p>
            <a:pPr lvl="1"/>
            <a:r>
              <a:rPr lang="en-US" dirty="0"/>
              <a:t>Social influence</a:t>
            </a:r>
          </a:p>
          <a:p>
            <a:pPr lvl="1"/>
            <a:r>
              <a:rPr lang="en-US" dirty="0"/>
              <a:t>Facilitating conditions</a:t>
            </a:r>
          </a:p>
          <a:p>
            <a:endParaRPr lang="en-US" dirty="0"/>
          </a:p>
        </p:txBody>
      </p:sp>
      <p:sp>
        <p:nvSpPr>
          <p:cNvPr id="4" name="Footer Placeholder 3"/>
          <p:cNvSpPr>
            <a:spLocks noGrp="1"/>
          </p:cNvSpPr>
          <p:nvPr>
            <p:ph type="ftr" sz="quarter" idx="11"/>
          </p:nvPr>
        </p:nvSpPr>
        <p:spPr>
          <a:xfrm>
            <a:off x="2955636" y="6356350"/>
            <a:ext cx="3064164"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63A75AA2-9DAD-D743-ADFF-D1380ACDB4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86600" y="5842290"/>
            <a:ext cx="812800" cy="812800"/>
          </a:xfrm>
          <a:prstGeom prst="rect">
            <a:avLst/>
          </a:prstGeom>
        </p:spPr>
      </p:pic>
      <p:pic>
        <p:nvPicPr>
          <p:cNvPr id="6" name="Recorded Sound" descr="Recorded Sound">
            <a:hlinkClick r:id="" action="ppaction://media"/>
            <a:extLst>
              <a:ext uri="{FF2B5EF4-FFF2-40B4-BE49-F238E27FC236}">
                <a16:creationId xmlns:a16="http://schemas.microsoft.com/office/drawing/2014/main" id="{E7B1FA3C-C52E-9541-910F-81354102E39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53400" y="5834857"/>
            <a:ext cx="812800" cy="812800"/>
          </a:xfrm>
          <a:prstGeom prst="rect">
            <a:avLst/>
          </a:prstGeom>
        </p:spPr>
      </p:pic>
    </p:spTree>
    <p:extLst>
      <p:ext uri="{BB962C8B-B14F-4D97-AF65-F5344CB8AC3E}">
        <p14:creationId xmlns:p14="http://schemas.microsoft.com/office/powerpoint/2010/main" val="362958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99" fill="hold"/>
                                        <p:tgtEl>
                                          <p:spTgt spid="3"/>
                                        </p:tgtEl>
                                      </p:cBhvr>
                                    </p:cmd>
                                  </p:childTnLst>
                                </p:cTn>
                              </p:par>
                            </p:childTnLst>
                          </p:cTn>
                        </p:par>
                        <p:par>
                          <p:cTn id="7" fill="hold">
                            <p:stCondLst>
                              <p:cond delay="28699"/>
                            </p:stCondLst>
                            <p:childTnLst>
                              <p:par>
                                <p:cTn id="8" presetID="1" presetClass="mediacall" presetSubtype="0" fill="hold" nodeType="afterEffect">
                                  <p:stCondLst>
                                    <p:cond delay="0"/>
                                  </p:stCondLst>
                                  <p:childTnLst>
                                    <p:cmd type="call" cmd="playFrom(0.0)">
                                      <p:cBhvr>
                                        <p:cTn id="9" dur="524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AEF5-CFBB-4A4A-B237-C34F2ECDB91B}"/>
              </a:ext>
            </a:extLst>
          </p:cNvPr>
          <p:cNvSpPr>
            <a:spLocks noGrp="1"/>
          </p:cNvSpPr>
          <p:nvPr>
            <p:ph type="title"/>
          </p:nvPr>
        </p:nvSpPr>
        <p:spPr>
          <a:xfrm>
            <a:off x="443345" y="381000"/>
            <a:ext cx="8229600" cy="2590800"/>
          </a:xfrm>
        </p:spPr>
        <p:txBody>
          <a:bodyPr>
            <a:noAutofit/>
          </a:bodyPr>
          <a:lstStyle/>
          <a:p>
            <a:pPr lvl="1" algn="ctr"/>
            <a:r>
              <a:rPr lang="en-US" sz="4000" b="1" dirty="0">
                <a:latin typeface="Arial" panose="020B0604020202020204" pitchFamily="34" charset="0"/>
                <a:cs typeface="Arial" panose="020B0604020202020204" pitchFamily="34" charset="0"/>
              </a:rPr>
              <a:t>Advanced Scientific Theories Applied to Nursing Informatics and Health Informatics</a:t>
            </a:r>
          </a:p>
        </p:txBody>
      </p:sp>
      <p:pic>
        <p:nvPicPr>
          <p:cNvPr id="3" name="Recorded Sound" descr="Recorded Sound">
            <a:hlinkClick r:id="" action="ppaction://media"/>
            <a:extLst>
              <a:ext uri="{FF2B5EF4-FFF2-40B4-BE49-F238E27FC236}">
                <a16:creationId xmlns:a16="http://schemas.microsoft.com/office/drawing/2014/main" id="{CCD8CF8D-AC8A-0042-B652-56191A41E2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5634182"/>
            <a:ext cx="812800" cy="812800"/>
          </a:xfrm>
          <a:prstGeom prst="rect">
            <a:avLst/>
          </a:prstGeom>
        </p:spPr>
      </p:pic>
    </p:spTree>
    <p:extLst>
      <p:ext uri="{BB962C8B-B14F-4D97-AF65-F5344CB8AC3E}">
        <p14:creationId xmlns:p14="http://schemas.microsoft.com/office/powerpoint/2010/main" val="183420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dirty="0"/>
              <a:t>Precede and Proceed Model</a:t>
            </a:r>
          </a:p>
        </p:txBody>
      </p:sp>
      <p:sp>
        <p:nvSpPr>
          <p:cNvPr id="30722" name="Content Placeholder 2"/>
          <p:cNvSpPr>
            <a:spLocks noGrp="1"/>
          </p:cNvSpPr>
          <p:nvPr>
            <p:ph idx="1"/>
          </p:nvPr>
        </p:nvSpPr>
        <p:spPr/>
        <p:txBody>
          <a:bodyPr/>
          <a:lstStyle/>
          <a:p>
            <a:r>
              <a:rPr lang="en-US" dirty="0"/>
              <a:t>Predisposing factors: Lay the foundation for success (</a:t>
            </a:r>
            <a:r>
              <a:rPr lang="en-US" dirty="0" err="1"/>
              <a:t>eg</a:t>
            </a:r>
            <a:r>
              <a:rPr lang="en-US" dirty="0"/>
              <a:t>, electronic health records or strong leadership)</a:t>
            </a:r>
          </a:p>
          <a:p>
            <a:r>
              <a:rPr lang="en-US" dirty="0"/>
              <a:t>Reinforcing factors: Follow and strengthen behavior through incentives and feedback</a:t>
            </a:r>
          </a:p>
          <a:p>
            <a:r>
              <a:rPr lang="en-US" dirty="0"/>
              <a:t>Enabling factors: Support the change process; includes creating working relationships with the team</a:t>
            </a:r>
          </a:p>
          <a:p>
            <a:endParaRPr lang="en-US" dirty="0"/>
          </a:p>
        </p:txBody>
      </p:sp>
      <p:sp>
        <p:nvSpPr>
          <p:cNvPr id="4" name="Footer Placeholder 3"/>
          <p:cNvSpPr>
            <a:spLocks noGrp="1"/>
          </p:cNvSpPr>
          <p:nvPr>
            <p:ph type="ftr" sz="quarter" idx="11"/>
          </p:nvPr>
        </p:nvSpPr>
        <p:spPr>
          <a:xfrm>
            <a:off x="2798618" y="6356350"/>
            <a:ext cx="3221182"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5DFC1E49-A8A6-3D4A-A6BB-C91B313DA26A}"/>
              </a:ext>
            </a:extLst>
          </p:cNvPr>
          <p:cNvPicPr>
            <a:picLocks noChangeAspect="1"/>
          </p:cNvPicPr>
          <p:nvPr>
            <a:audioFile r:link="rId1"/>
            <p:extLst>
              <p:ext uri="{DAA4B4D4-6D71-4841-9C94-3DE7FCFB9230}">
                <p14:media xmlns:p14="http://schemas.microsoft.com/office/powerpoint/2010/main" r:embed="rId2">
                  <p14:trim end="437.7258"/>
                </p14:media>
              </p:ext>
            </p:extLst>
          </p:nvPr>
        </p:nvPicPr>
        <p:blipFill>
          <a:blip r:embed="rId5"/>
          <a:stretch>
            <a:fillRect/>
          </a:stretch>
        </p:blipFill>
        <p:spPr>
          <a:xfrm>
            <a:off x="8077200" y="5807148"/>
            <a:ext cx="812800" cy="812800"/>
          </a:xfrm>
          <a:prstGeom prst="rect">
            <a:avLst/>
          </a:prstGeom>
        </p:spPr>
      </p:pic>
    </p:spTree>
    <p:extLst>
      <p:ext uri="{BB962C8B-B14F-4D97-AF65-F5344CB8AC3E}">
        <p14:creationId xmlns:p14="http://schemas.microsoft.com/office/powerpoint/2010/main" val="398727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noAutofit/>
          </a:bodyPr>
          <a:lstStyle/>
          <a:p>
            <a:r>
              <a:rPr lang="en-US" sz="3600" dirty="0"/>
              <a:t>Promoting Action on Research Implementation in Health Services (</a:t>
            </a:r>
            <a:r>
              <a:rPr lang="en-US" sz="3600" dirty="0" err="1"/>
              <a:t>PARiHS</a:t>
            </a:r>
            <a:r>
              <a:rPr lang="en-US" sz="3600" dirty="0"/>
              <a:t>)</a:t>
            </a:r>
          </a:p>
        </p:txBody>
      </p:sp>
      <p:sp>
        <p:nvSpPr>
          <p:cNvPr id="31746" name="Content Placeholder 2"/>
          <p:cNvSpPr>
            <a:spLocks noGrp="1"/>
          </p:cNvSpPr>
          <p:nvPr>
            <p:ph idx="1"/>
          </p:nvPr>
        </p:nvSpPr>
        <p:spPr>
          <a:xfrm>
            <a:off x="457200" y="1862667"/>
            <a:ext cx="8229600" cy="4263496"/>
          </a:xfrm>
        </p:spPr>
        <p:txBody>
          <a:bodyPr/>
          <a:lstStyle/>
          <a:p>
            <a:r>
              <a:rPr lang="en-US" dirty="0"/>
              <a:t>Evidence: Establishes the efficiency and effectiveness of the intervention</a:t>
            </a:r>
          </a:p>
          <a:p>
            <a:r>
              <a:rPr lang="en-US" dirty="0"/>
              <a:t>Context: Enhances leadership support and the integration with the culture through focus groups and interviews</a:t>
            </a:r>
          </a:p>
          <a:p>
            <a:r>
              <a:rPr lang="en-US" dirty="0"/>
              <a:t>Facilitation: Facilitates the implementation process through education, feedback, and support</a:t>
            </a:r>
          </a:p>
        </p:txBody>
      </p:sp>
      <p:sp>
        <p:nvSpPr>
          <p:cNvPr id="4" name="Footer Placeholder 3"/>
          <p:cNvSpPr>
            <a:spLocks noGrp="1"/>
          </p:cNvSpPr>
          <p:nvPr>
            <p:ph type="ftr" sz="quarter" idx="11"/>
          </p:nvPr>
        </p:nvSpPr>
        <p:spPr>
          <a:xfrm>
            <a:off x="2826327" y="6356350"/>
            <a:ext cx="3193473" cy="365125"/>
          </a:xfrm>
        </p:spPr>
        <p:txBody>
          <a:bodyPr/>
          <a:lstStyle/>
          <a:p>
            <a:r>
              <a:rPr lang="en-US"/>
              <a:t>Copyright © 2018, Elsevier Inc. All rights reserved.</a:t>
            </a:r>
            <a:endParaRPr lang="en-US" dirty="0"/>
          </a:p>
        </p:txBody>
      </p:sp>
      <p:pic>
        <p:nvPicPr>
          <p:cNvPr id="2" name="Recorded Sound" descr="Recorded Sound">
            <a:hlinkClick r:id="" action="ppaction://media"/>
            <a:extLst>
              <a:ext uri="{FF2B5EF4-FFF2-40B4-BE49-F238E27FC236}">
                <a16:creationId xmlns:a16="http://schemas.microsoft.com/office/drawing/2014/main" id="{2A1CDA68-FB8C-514A-BEB4-7966FB41E0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05198"/>
            <a:ext cx="812800" cy="812800"/>
          </a:xfrm>
          <a:prstGeom prst="rect">
            <a:avLst/>
          </a:prstGeom>
        </p:spPr>
      </p:pic>
    </p:spTree>
    <p:extLst>
      <p:ext uri="{BB962C8B-B14F-4D97-AF65-F5344CB8AC3E}">
        <p14:creationId xmlns:p14="http://schemas.microsoft.com/office/powerpoint/2010/main" val="32844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dirty="0"/>
              <a:t>RE-AIM</a:t>
            </a:r>
          </a:p>
        </p:txBody>
      </p:sp>
      <p:sp>
        <p:nvSpPr>
          <p:cNvPr id="32770" name="Content Placeholder 2"/>
          <p:cNvSpPr>
            <a:spLocks noGrp="1"/>
          </p:cNvSpPr>
          <p:nvPr>
            <p:ph idx="1"/>
          </p:nvPr>
        </p:nvSpPr>
        <p:spPr/>
        <p:txBody>
          <a:bodyPr>
            <a:normAutofit lnSpcReduction="10000"/>
          </a:bodyPr>
          <a:lstStyle/>
          <a:p>
            <a:r>
              <a:rPr lang="en-US" sz="2400" b="1" dirty="0"/>
              <a:t>R</a:t>
            </a:r>
            <a:r>
              <a:rPr lang="en-US" sz="2400" dirty="0"/>
              <a:t>each: How many targeted users actually had the opportunity to use it? How many even knew about the system?</a:t>
            </a:r>
          </a:p>
          <a:p>
            <a:r>
              <a:rPr lang="en-US" sz="2400" b="1" dirty="0"/>
              <a:t>E</a:t>
            </a:r>
            <a:r>
              <a:rPr lang="en-US" sz="2400" dirty="0"/>
              <a:t>ffectiveness: To what extent does the intervention actually work and perform the function it was designed to do?</a:t>
            </a:r>
          </a:p>
          <a:p>
            <a:r>
              <a:rPr lang="en-US" sz="2400" b="1" dirty="0"/>
              <a:t>A</a:t>
            </a:r>
            <a:r>
              <a:rPr lang="en-US" sz="2400" dirty="0"/>
              <a:t>doption: What is the breadth and depth of its adoption and use? How many users? Where are they located?</a:t>
            </a:r>
          </a:p>
          <a:p>
            <a:r>
              <a:rPr lang="en-US" sz="2400" b="1" dirty="0"/>
              <a:t>I</a:t>
            </a:r>
            <a:r>
              <a:rPr lang="en-US" sz="2400" dirty="0"/>
              <a:t>mplementation: Was the intervention the same across settings and time? </a:t>
            </a:r>
          </a:p>
          <a:p>
            <a:r>
              <a:rPr lang="en-US" sz="2400" b="1" dirty="0"/>
              <a:t>M</a:t>
            </a:r>
            <a:r>
              <a:rPr lang="en-US" sz="2400" dirty="0"/>
              <a:t>aintenance: How sustainable is it? Did usage drop off or continue to increase?</a:t>
            </a:r>
          </a:p>
          <a:p>
            <a:endParaRPr lang="en-US" sz="2200" dirty="0"/>
          </a:p>
        </p:txBody>
      </p:sp>
      <p:sp>
        <p:nvSpPr>
          <p:cNvPr id="4" name="Footer Placeholder 3"/>
          <p:cNvSpPr>
            <a:spLocks noGrp="1"/>
          </p:cNvSpPr>
          <p:nvPr>
            <p:ph type="ftr" sz="quarter" idx="11"/>
          </p:nvPr>
        </p:nvSpPr>
        <p:spPr>
          <a:xfrm>
            <a:off x="2918691" y="6356350"/>
            <a:ext cx="3101109"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4EA5324C-90BC-AC41-BDA6-485F82428F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798271"/>
            <a:ext cx="812800" cy="812800"/>
          </a:xfrm>
          <a:prstGeom prst="rect">
            <a:avLst/>
          </a:prstGeom>
        </p:spPr>
      </p:pic>
    </p:spTree>
    <p:extLst>
      <p:ext uri="{BB962C8B-B14F-4D97-AF65-F5344CB8AC3E}">
        <p14:creationId xmlns:p14="http://schemas.microsoft.com/office/powerpoint/2010/main" val="209475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274637"/>
            <a:ext cx="8229600" cy="1020763"/>
          </a:xfrm>
        </p:spPr>
        <p:txBody>
          <a:bodyPr/>
          <a:lstStyle/>
          <a:p>
            <a:r>
              <a:rPr lang="en-US" dirty="0"/>
              <a:t>Theories and Models Summary</a:t>
            </a:r>
          </a:p>
        </p:txBody>
      </p:sp>
      <p:sp>
        <p:nvSpPr>
          <p:cNvPr id="33794" name="Content Placeholder 2"/>
          <p:cNvSpPr>
            <a:spLocks noGrp="1"/>
          </p:cNvSpPr>
          <p:nvPr>
            <p:ph idx="1"/>
          </p:nvPr>
        </p:nvSpPr>
        <p:spPr>
          <a:xfrm>
            <a:off x="457200" y="1823460"/>
            <a:ext cx="8229600" cy="4525963"/>
          </a:xfrm>
        </p:spPr>
        <p:txBody>
          <a:bodyPr/>
          <a:lstStyle/>
          <a:p>
            <a:r>
              <a:rPr lang="en-US" dirty="0"/>
              <a:t>Are specific to the individual project</a:t>
            </a:r>
          </a:p>
          <a:p>
            <a:r>
              <a:rPr lang="en-US" dirty="0"/>
              <a:t>Consist of the </a:t>
            </a:r>
            <a:r>
              <a:rPr lang="en-US" altLang="ja-JP" dirty="0"/>
              <a:t>“</a:t>
            </a:r>
            <a:r>
              <a:rPr lang="en-US" dirty="0"/>
              <a:t>mental models</a:t>
            </a:r>
            <a:r>
              <a:rPr lang="en-US" altLang="ja-JP" dirty="0"/>
              <a:t>”</a:t>
            </a:r>
            <a:r>
              <a:rPr lang="en-US" dirty="0"/>
              <a:t> of the stakeholders</a:t>
            </a:r>
          </a:p>
          <a:p>
            <a:r>
              <a:rPr lang="en-US" dirty="0"/>
              <a:t>Serve the purpose of getting everyone </a:t>
            </a:r>
            <a:r>
              <a:rPr lang="en-US" altLang="ja-JP" dirty="0"/>
              <a:t>“</a:t>
            </a:r>
            <a:r>
              <a:rPr lang="en-US" dirty="0"/>
              <a:t>on the same page</a:t>
            </a:r>
            <a:r>
              <a:rPr lang="en-US" altLang="ja-JP" dirty="0"/>
              <a:t>”</a:t>
            </a:r>
            <a:endParaRPr lang="en-US" dirty="0"/>
          </a:p>
          <a:p>
            <a:r>
              <a:rPr lang="en-US" dirty="0"/>
              <a:t>Evolve and change over the duration of the project</a:t>
            </a:r>
          </a:p>
          <a:p>
            <a:r>
              <a:rPr lang="en-US" dirty="0"/>
              <a:t>Can be a set of pictures, a logic model, a concept model, or a flowchart</a:t>
            </a:r>
          </a:p>
        </p:txBody>
      </p:sp>
      <p:sp>
        <p:nvSpPr>
          <p:cNvPr id="4" name="Footer Placeholder 3"/>
          <p:cNvSpPr>
            <a:spLocks noGrp="1"/>
          </p:cNvSpPr>
          <p:nvPr>
            <p:ph type="ftr" sz="quarter" idx="11"/>
          </p:nvPr>
        </p:nvSpPr>
        <p:spPr>
          <a:xfrm>
            <a:off x="2909455" y="6356350"/>
            <a:ext cx="3110345"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7748AB46-3745-384E-9ED3-3E31A4A1CB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726112"/>
            <a:ext cx="812800" cy="812800"/>
          </a:xfrm>
          <a:prstGeom prst="rect">
            <a:avLst/>
          </a:prstGeom>
        </p:spPr>
      </p:pic>
    </p:spTree>
    <p:extLst>
      <p:ext uri="{BB962C8B-B14F-4D97-AF65-F5344CB8AC3E}">
        <p14:creationId xmlns:p14="http://schemas.microsoft.com/office/powerpoint/2010/main" val="243908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a:spLocks noGrp="1"/>
          </p:cNvSpPr>
          <p:nvPr>
            <p:ph type="subTitle" idx="1"/>
          </p:nvPr>
        </p:nvSpPr>
        <p:spPr>
          <a:xfrm>
            <a:off x="533400" y="609600"/>
            <a:ext cx="8077200" cy="812800"/>
          </a:xfrm>
        </p:spPr>
        <p:txBody>
          <a:bodyPr/>
          <a:lstStyle/>
          <a:p>
            <a:r>
              <a:rPr lang="en-US" sz="4000" b="1" dirty="0"/>
              <a:t>Final Remarks</a:t>
            </a:r>
          </a:p>
        </p:txBody>
      </p:sp>
      <p:pic>
        <p:nvPicPr>
          <p:cNvPr id="4" name="Recorded Sound" descr="Recorded Sound">
            <a:hlinkClick r:id="" action="ppaction://media"/>
            <a:extLst>
              <a:ext uri="{FF2B5EF4-FFF2-40B4-BE49-F238E27FC236}">
                <a16:creationId xmlns:a16="http://schemas.microsoft.com/office/drawing/2014/main" id="{6A84D95D-485B-F649-BDCC-FDA0E411C2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652655"/>
            <a:ext cx="812800" cy="812800"/>
          </a:xfrm>
          <a:prstGeom prst="rect">
            <a:avLst/>
          </a:prstGeom>
        </p:spPr>
      </p:pic>
    </p:spTree>
    <p:extLst>
      <p:ext uri="{BB962C8B-B14F-4D97-AF65-F5344CB8AC3E}">
        <p14:creationId xmlns:p14="http://schemas.microsoft.com/office/powerpoint/2010/main" val="282859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dirty="0"/>
              <a:t>Quantitative versus Qualitative </a:t>
            </a:r>
          </a:p>
        </p:txBody>
      </p:sp>
      <p:sp>
        <p:nvSpPr>
          <p:cNvPr id="21507" name="Content Placeholder 2"/>
          <p:cNvSpPr>
            <a:spLocks noGrp="1"/>
          </p:cNvSpPr>
          <p:nvPr>
            <p:ph sz="half" idx="1"/>
          </p:nvPr>
        </p:nvSpPr>
        <p:spPr/>
        <p:txBody>
          <a:bodyPr/>
          <a:lstStyle/>
          <a:p>
            <a:r>
              <a:rPr lang="en-US" sz="2400" dirty="0"/>
              <a:t>Quantitative</a:t>
            </a:r>
          </a:p>
          <a:p>
            <a:pPr lvl="1"/>
            <a:r>
              <a:rPr lang="en-US" sz="2200" dirty="0"/>
              <a:t>Counts events, proportions, and rates</a:t>
            </a:r>
          </a:p>
          <a:p>
            <a:pPr lvl="1"/>
            <a:r>
              <a:rPr lang="en-US" sz="2200" dirty="0"/>
              <a:t>Assesses the validity of the measures</a:t>
            </a:r>
          </a:p>
          <a:p>
            <a:pPr lvl="1"/>
            <a:r>
              <a:rPr lang="en-US" sz="2200" dirty="0"/>
              <a:t>Correlates outcomes</a:t>
            </a:r>
          </a:p>
          <a:p>
            <a:pPr lvl="1"/>
            <a:r>
              <a:rPr lang="en-US" sz="2200" dirty="0"/>
              <a:t>Answers questions regarding what is “more” and what is “better”</a:t>
            </a:r>
          </a:p>
        </p:txBody>
      </p:sp>
      <p:sp>
        <p:nvSpPr>
          <p:cNvPr id="21508" name="Content Placeholder 3"/>
          <p:cNvSpPr>
            <a:spLocks noGrp="1"/>
          </p:cNvSpPr>
          <p:nvPr>
            <p:ph sz="half" idx="2"/>
          </p:nvPr>
        </p:nvSpPr>
        <p:spPr/>
        <p:txBody>
          <a:bodyPr/>
          <a:lstStyle/>
          <a:p>
            <a:r>
              <a:rPr lang="en-US" sz="2400" dirty="0"/>
              <a:t>Qualitative</a:t>
            </a:r>
          </a:p>
          <a:p>
            <a:pPr lvl="1"/>
            <a:r>
              <a:rPr lang="en-US" sz="2200" dirty="0"/>
              <a:t>Describes and characterizes</a:t>
            </a:r>
          </a:p>
          <a:p>
            <a:pPr lvl="1"/>
            <a:r>
              <a:rPr lang="en-US" sz="2200" dirty="0"/>
              <a:t>Uses stories and narrative</a:t>
            </a:r>
          </a:p>
          <a:p>
            <a:pPr lvl="1"/>
            <a:r>
              <a:rPr lang="en-US" sz="2200" dirty="0"/>
              <a:t>Uses personal experiences</a:t>
            </a:r>
          </a:p>
          <a:p>
            <a:pPr lvl="1"/>
            <a:r>
              <a:rPr lang="en-US" sz="2200" dirty="0"/>
              <a:t>Uses vivid language and unique events</a:t>
            </a:r>
          </a:p>
          <a:p>
            <a:pPr lvl="1"/>
            <a:r>
              <a:rPr lang="en-US" sz="2200" dirty="0"/>
              <a:t>Answers questions such as “What is it?” or “What was it like?”</a:t>
            </a:r>
          </a:p>
          <a:p>
            <a:pPr lvl="1"/>
            <a:endParaRPr lang="en-US" sz="2000" dirty="0"/>
          </a:p>
        </p:txBody>
      </p:sp>
      <p:pic>
        <p:nvPicPr>
          <p:cNvPr id="2" name="Recorded Sound" descr="Recorded Sound">
            <a:hlinkClick r:id="" action="ppaction://media"/>
            <a:extLst>
              <a:ext uri="{FF2B5EF4-FFF2-40B4-BE49-F238E27FC236}">
                <a16:creationId xmlns:a16="http://schemas.microsoft.com/office/drawing/2014/main" id="{C5EE32A5-8B24-0148-9F74-860803F048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000" y="5832907"/>
            <a:ext cx="812800" cy="812800"/>
          </a:xfrm>
          <a:prstGeom prst="rect">
            <a:avLst/>
          </a:prstGeom>
        </p:spPr>
      </p:pic>
    </p:spTree>
    <p:extLst>
      <p:ext uri="{BB962C8B-B14F-4D97-AF65-F5344CB8AC3E}">
        <p14:creationId xmlns:p14="http://schemas.microsoft.com/office/powerpoint/2010/main" val="277037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dirty="0"/>
              <a:t>Instruments for Program Evaluation</a:t>
            </a:r>
          </a:p>
        </p:txBody>
      </p:sp>
      <p:sp>
        <p:nvSpPr>
          <p:cNvPr id="35842" name="Content Placeholder 2"/>
          <p:cNvSpPr>
            <a:spLocks noGrp="1"/>
          </p:cNvSpPr>
          <p:nvPr>
            <p:ph idx="1"/>
          </p:nvPr>
        </p:nvSpPr>
        <p:spPr>
          <a:xfrm>
            <a:off x="457200" y="1828800"/>
            <a:ext cx="8229600" cy="4297363"/>
          </a:xfrm>
        </p:spPr>
        <p:txBody>
          <a:bodyPr/>
          <a:lstStyle/>
          <a:p>
            <a:r>
              <a:rPr lang="en-US" dirty="0"/>
              <a:t>User satisfaction surveys</a:t>
            </a:r>
          </a:p>
          <a:p>
            <a:pPr lvl="1"/>
            <a:r>
              <a:rPr lang="en-US" dirty="0"/>
              <a:t>Provide a proxy for how well the system improves the ability to do work</a:t>
            </a:r>
          </a:p>
          <a:p>
            <a:r>
              <a:rPr lang="en-US" dirty="0"/>
              <a:t>Social network analysis</a:t>
            </a:r>
          </a:p>
          <a:p>
            <a:pPr lvl="1"/>
            <a:r>
              <a:rPr lang="en-US" dirty="0"/>
              <a:t>Explores and analyzes the adoption and use, internet searches</a:t>
            </a:r>
          </a:p>
          <a:p>
            <a:r>
              <a:rPr lang="en-US" dirty="0"/>
              <a:t>Cost-effective analysis</a:t>
            </a:r>
          </a:p>
          <a:p>
            <a:pPr lvl="1"/>
            <a:r>
              <a:rPr lang="en-US" dirty="0"/>
              <a:t>Provides a simple form of a cost-benefit analysis</a:t>
            </a:r>
          </a:p>
        </p:txBody>
      </p:sp>
      <p:sp>
        <p:nvSpPr>
          <p:cNvPr id="4" name="Footer Placeholder 3"/>
          <p:cNvSpPr>
            <a:spLocks noGrp="1"/>
          </p:cNvSpPr>
          <p:nvPr>
            <p:ph type="ftr" sz="quarter" idx="11"/>
          </p:nvPr>
        </p:nvSpPr>
        <p:spPr>
          <a:xfrm>
            <a:off x="2863273" y="6356350"/>
            <a:ext cx="3156527" cy="365125"/>
          </a:xfrm>
        </p:spPr>
        <p:txBody>
          <a:bodyPr/>
          <a:lstStyle/>
          <a:p>
            <a:r>
              <a:rPr lang="en-US"/>
              <a:t>Copyright © 2018, Elsevier Inc. All rights reserved.</a:t>
            </a:r>
            <a:endParaRPr lang="en-US" dirty="0"/>
          </a:p>
        </p:txBody>
      </p:sp>
      <p:pic>
        <p:nvPicPr>
          <p:cNvPr id="3" name="Recorded Sound" descr="Recorded Sound">
            <a:hlinkClick r:id="" action="ppaction://media"/>
            <a:extLst>
              <a:ext uri="{FF2B5EF4-FFF2-40B4-BE49-F238E27FC236}">
                <a16:creationId xmlns:a16="http://schemas.microsoft.com/office/drawing/2014/main" id="{2E6E6E94-BD5F-FE4F-9A81-C1E236EFF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798271"/>
            <a:ext cx="812800" cy="812800"/>
          </a:xfrm>
          <a:prstGeom prst="rect">
            <a:avLst/>
          </a:prstGeom>
        </p:spPr>
      </p:pic>
    </p:spTree>
    <p:extLst>
      <p:ext uri="{BB962C8B-B14F-4D97-AF65-F5344CB8AC3E}">
        <p14:creationId xmlns:p14="http://schemas.microsoft.com/office/powerpoint/2010/main" val="22460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dirty="0"/>
              <a:t>Future Implications</a:t>
            </a:r>
          </a:p>
        </p:txBody>
      </p:sp>
      <p:sp>
        <p:nvSpPr>
          <p:cNvPr id="36866" name="Content Placeholder 2"/>
          <p:cNvSpPr>
            <a:spLocks noGrp="1"/>
          </p:cNvSpPr>
          <p:nvPr>
            <p:ph idx="1"/>
          </p:nvPr>
        </p:nvSpPr>
        <p:spPr/>
        <p:txBody>
          <a:bodyPr/>
          <a:lstStyle/>
          <a:p>
            <a:r>
              <a:rPr lang="en-US" sz="2400" dirty="0"/>
              <a:t>Nurses will be increasingly involved in program evaluation using informatics in clinical settings</a:t>
            </a:r>
          </a:p>
          <a:p>
            <a:r>
              <a:rPr lang="en-US" sz="2400" dirty="0"/>
              <a:t>Informatics programs will be increasingly integrated with most clinical change programs with informatics being only one component</a:t>
            </a:r>
          </a:p>
          <a:p>
            <a:r>
              <a:rPr lang="en-US" sz="2400" dirty="0"/>
              <a:t>The issue of clarifying whether the project is more research versus evaluation will become increasingly important and has to be decided up front</a:t>
            </a:r>
          </a:p>
          <a:p>
            <a:r>
              <a:rPr lang="en-US" sz="2400" dirty="0"/>
              <a:t>Theory will become increasingly important to improve generalizability</a:t>
            </a:r>
          </a:p>
          <a:p>
            <a:endParaRPr lang="en-US" sz="2400" dirty="0"/>
          </a:p>
        </p:txBody>
      </p:sp>
      <p:sp>
        <p:nvSpPr>
          <p:cNvPr id="4" name="Footer Placeholder 3"/>
          <p:cNvSpPr>
            <a:spLocks noGrp="1"/>
          </p:cNvSpPr>
          <p:nvPr>
            <p:ph type="ftr" sz="quarter" idx="11"/>
          </p:nvPr>
        </p:nvSpPr>
        <p:spPr>
          <a:xfrm>
            <a:off x="2890982" y="6356350"/>
            <a:ext cx="3128818" cy="365125"/>
          </a:xfrm>
        </p:spPr>
        <p:txBody>
          <a:bodyPr/>
          <a:lstStyle/>
          <a:p>
            <a:r>
              <a:rPr lang="en-US"/>
              <a:t>Copyright © 2018, Elsevier Inc. All rights reserved.</a:t>
            </a:r>
            <a:endParaRPr lang="en-US" dirty="0"/>
          </a:p>
        </p:txBody>
      </p:sp>
      <p:pic>
        <p:nvPicPr>
          <p:cNvPr id="2" name="Recorded Sound" descr="Recorded Sound">
            <a:hlinkClick r:id="" action="ppaction://media"/>
            <a:extLst>
              <a:ext uri="{FF2B5EF4-FFF2-40B4-BE49-F238E27FC236}">
                <a16:creationId xmlns:a16="http://schemas.microsoft.com/office/drawing/2014/main" id="{8E78AF4B-BC47-5044-B595-CE047982FA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000" y="5719763"/>
            <a:ext cx="812800" cy="812800"/>
          </a:xfrm>
          <a:prstGeom prst="rect">
            <a:avLst/>
          </a:prstGeom>
        </p:spPr>
      </p:pic>
    </p:spTree>
    <p:extLst>
      <p:ext uri="{BB962C8B-B14F-4D97-AF65-F5344CB8AC3E}">
        <p14:creationId xmlns:p14="http://schemas.microsoft.com/office/powerpoint/2010/main" val="26280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541195"/>
            <a:ext cx="8229600" cy="1020762"/>
          </a:xfrm>
        </p:spPr>
        <p:txBody>
          <a:bodyPr/>
          <a:lstStyle/>
          <a:p>
            <a:r>
              <a:rPr lang="en-US" dirty="0"/>
              <a:t>Systems Theory</a:t>
            </a:r>
          </a:p>
        </p:txBody>
      </p:sp>
      <p:sp>
        <p:nvSpPr>
          <p:cNvPr id="18434" name="Content Placeholder 2"/>
          <p:cNvSpPr>
            <a:spLocks noGrp="1"/>
          </p:cNvSpPr>
          <p:nvPr>
            <p:ph idx="1"/>
          </p:nvPr>
        </p:nvSpPr>
        <p:spPr>
          <a:xfrm>
            <a:off x="457200" y="2057400"/>
            <a:ext cx="8229600" cy="4068763"/>
          </a:xfrm>
        </p:spPr>
        <p:txBody>
          <a:bodyPr/>
          <a:lstStyle/>
          <a:p>
            <a:r>
              <a:rPr lang="en-US" dirty="0"/>
              <a:t>Purpose</a:t>
            </a:r>
          </a:p>
          <a:p>
            <a:r>
              <a:rPr lang="en-US" dirty="0"/>
              <a:t>Structure</a:t>
            </a:r>
          </a:p>
          <a:p>
            <a:r>
              <a:rPr lang="en-US" dirty="0"/>
              <a:t>Function</a:t>
            </a:r>
          </a:p>
        </p:txBody>
      </p:sp>
      <p:pic>
        <p:nvPicPr>
          <p:cNvPr id="3" name="Recorded Sound" descr="Recorded Sound">
            <a:hlinkClick r:id="" action="ppaction://media"/>
            <a:extLst>
              <a:ext uri="{FF2B5EF4-FFF2-40B4-BE49-F238E27FC236}">
                <a16:creationId xmlns:a16="http://schemas.microsoft.com/office/drawing/2014/main" id="{4A176864-F202-7E44-A8C1-5CD00E4A96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5726112"/>
            <a:ext cx="812800" cy="812800"/>
          </a:xfrm>
          <a:prstGeom prst="rect">
            <a:avLst/>
          </a:prstGeom>
        </p:spPr>
      </p:pic>
    </p:spTree>
    <p:extLst>
      <p:ext uri="{BB962C8B-B14F-4D97-AF65-F5344CB8AC3E}">
        <p14:creationId xmlns:p14="http://schemas.microsoft.com/office/powerpoint/2010/main" val="97629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noAutofit/>
          </a:bodyPr>
          <a:lstStyle/>
          <a:p>
            <a:r>
              <a:rPr lang="en-US" dirty="0"/>
              <a:t>Open System Interacting with the Environment</a:t>
            </a:r>
          </a:p>
        </p:txBody>
      </p:sp>
      <p:sp>
        <p:nvSpPr>
          <p:cNvPr id="20483" name="Footer Placeholder 3"/>
          <p:cNvSpPr>
            <a:spLocks noGrp="1"/>
          </p:cNvSpPr>
          <p:nvPr>
            <p:ph type="ftr" sz="quarter" idx="11"/>
          </p:nvPr>
        </p:nvSpPr>
        <p:spPr>
          <a:xfrm>
            <a:off x="2743200" y="6356350"/>
            <a:ext cx="3276600" cy="365125"/>
          </a:xfrm>
        </p:spPr>
        <p:txBody>
          <a:bodyPr/>
          <a:lstStyle/>
          <a:p>
            <a:r>
              <a:rPr lang="en-US"/>
              <a:t>Copyright © 2018, Elsevier Inc. All rights reserved. </a:t>
            </a:r>
            <a:endParaRPr lang="en-US" dirty="0"/>
          </a:p>
        </p:txBody>
      </p:sp>
      <p:pic>
        <p:nvPicPr>
          <p:cNvPr id="1026" name="Picture 2" descr="\\192.168.7.143\elsk7\011_Nelson1e\From Client\k059_Nelson1e_3-May-2013\JPG\Chapter02\00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4686" y="1845202"/>
            <a:ext cx="6734628" cy="4326998"/>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descr="Recorded Sound">
            <a:hlinkClick r:id="" action="ppaction://media"/>
            <a:extLst>
              <a:ext uri="{FF2B5EF4-FFF2-40B4-BE49-F238E27FC236}">
                <a16:creationId xmlns:a16="http://schemas.microsoft.com/office/drawing/2014/main" id="{BA316AFE-5A68-F648-B5D9-169986FDA2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8410" y="5786964"/>
            <a:ext cx="812800" cy="812800"/>
          </a:xfrm>
          <a:prstGeom prst="rect">
            <a:avLst/>
          </a:prstGeom>
        </p:spPr>
      </p:pic>
    </p:spTree>
    <p:extLst>
      <p:ext uri="{BB962C8B-B14F-4D97-AF65-F5344CB8AC3E}">
        <p14:creationId xmlns:p14="http://schemas.microsoft.com/office/powerpoint/2010/main" val="207096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dirty="0"/>
              <a:t>Chaos Theory </a:t>
            </a:r>
          </a:p>
        </p:txBody>
      </p:sp>
      <p:sp>
        <p:nvSpPr>
          <p:cNvPr id="8195" name="Content Placeholder 2"/>
          <p:cNvSpPr>
            <a:spLocks noGrp="1"/>
          </p:cNvSpPr>
          <p:nvPr>
            <p:ph idx="1"/>
          </p:nvPr>
        </p:nvSpPr>
        <p:spPr/>
        <p:txBody>
          <a:bodyPr>
            <a:normAutofit/>
          </a:bodyPr>
          <a:lstStyle/>
          <a:p>
            <a:r>
              <a:rPr lang="en-US" dirty="0"/>
              <a:t>Mathematical Model </a:t>
            </a:r>
          </a:p>
          <a:p>
            <a:r>
              <a:rPr lang="en-US" dirty="0"/>
              <a:t>Qualitative study of unstable aperiodic behavior</a:t>
            </a:r>
          </a:p>
          <a:p>
            <a:r>
              <a:rPr lang="en-US" dirty="0"/>
              <a:t>Deterministic - brings some order into chaos</a:t>
            </a:r>
          </a:p>
          <a:p>
            <a:r>
              <a:rPr lang="en-US" dirty="0"/>
              <a:t>Nonlinear dynamic systems</a:t>
            </a:r>
          </a:p>
          <a:p>
            <a:r>
              <a:rPr lang="en-US" dirty="0"/>
              <a:t>Highly sensitive to initial conditions</a:t>
            </a:r>
          </a:p>
          <a:p>
            <a:r>
              <a:rPr lang="en-US" dirty="0"/>
              <a:t>Butterfly effect</a:t>
            </a:r>
          </a:p>
          <a:p>
            <a:r>
              <a:rPr lang="en-US" dirty="0"/>
              <a:t>Can be used to predict the future</a:t>
            </a:r>
          </a:p>
        </p:txBody>
      </p:sp>
      <p:pic>
        <p:nvPicPr>
          <p:cNvPr id="3" name="Recorded Sound" descr="Recorded Sound">
            <a:hlinkClick r:id="" action="ppaction://media"/>
            <a:extLst>
              <a:ext uri="{FF2B5EF4-FFF2-40B4-BE49-F238E27FC236}">
                <a16:creationId xmlns:a16="http://schemas.microsoft.com/office/drawing/2014/main" id="{FB5B8449-E098-684F-BBBC-7A65C07ED2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0400" y="5902325"/>
            <a:ext cx="812800" cy="812800"/>
          </a:xfrm>
          <a:prstGeom prst="rect">
            <a:avLst/>
          </a:prstGeom>
        </p:spPr>
      </p:pic>
      <p:pic>
        <p:nvPicPr>
          <p:cNvPr id="2" name="Recorded Sound" descr="Recorded Sound">
            <a:hlinkClick r:id="" action="ppaction://media"/>
            <a:extLst>
              <a:ext uri="{FF2B5EF4-FFF2-40B4-BE49-F238E27FC236}">
                <a16:creationId xmlns:a16="http://schemas.microsoft.com/office/drawing/2014/main" id="{5BD1F78F-95FC-0240-83BD-4A99EC2CA0A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077200" y="5902325"/>
            <a:ext cx="812800" cy="812800"/>
          </a:xfrm>
          <a:prstGeom prst="rect">
            <a:avLst/>
          </a:prstGeom>
        </p:spPr>
      </p:pic>
    </p:spTree>
    <p:extLst>
      <p:ext uri="{BB962C8B-B14F-4D97-AF65-F5344CB8AC3E}">
        <p14:creationId xmlns:p14="http://schemas.microsoft.com/office/powerpoint/2010/main" val="37122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14" fill="hold"/>
                                        <p:tgtEl>
                                          <p:spTgt spid="3"/>
                                        </p:tgtEl>
                                      </p:cBhvr>
                                    </p:cmd>
                                  </p:childTnLst>
                                </p:cTn>
                              </p:par>
                            </p:childTnLst>
                          </p:cTn>
                        </p:par>
                        <p:par>
                          <p:cTn id="7" fill="hold">
                            <p:stCondLst>
                              <p:cond delay="64714"/>
                            </p:stCondLst>
                            <p:childTnLst>
                              <p:par>
                                <p:cTn id="8" presetID="1" presetClass="mediacall" presetSubtype="0" fill="hold" nodeType="afterEffect">
                                  <p:stCondLst>
                                    <p:cond delay="0"/>
                                  </p:stCondLst>
                                  <p:childTnLst>
                                    <p:cmd type="call" cmd="playFrom(0.0)">
                                      <p:cBhvr>
                                        <p:cTn id="9" dur="603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t>Complexity Theory </a:t>
            </a:r>
          </a:p>
        </p:txBody>
      </p:sp>
      <p:sp>
        <p:nvSpPr>
          <p:cNvPr id="25602" name="Content Placeholder 2"/>
          <p:cNvSpPr>
            <a:spLocks noGrp="1"/>
          </p:cNvSpPr>
          <p:nvPr>
            <p:ph idx="1"/>
          </p:nvPr>
        </p:nvSpPr>
        <p:spPr/>
        <p:txBody>
          <a:bodyPr>
            <a:normAutofit/>
          </a:bodyPr>
          <a:lstStyle/>
          <a:p>
            <a:r>
              <a:rPr lang="en-US" sz="2400" dirty="0"/>
              <a:t>Complex organizations adapt to their environment</a:t>
            </a:r>
          </a:p>
          <a:p>
            <a:r>
              <a:rPr lang="en-US" sz="2400" dirty="0"/>
              <a:t>Complex systems are made up of self-organizing units</a:t>
            </a:r>
          </a:p>
          <a:p>
            <a:r>
              <a:rPr lang="en-US" sz="2400" dirty="0"/>
              <a:t>The adaptive response of a complex system to an environmental change includes an element of unpredictability</a:t>
            </a:r>
          </a:p>
          <a:p>
            <a:r>
              <a:rPr lang="en-US" sz="2400" dirty="0"/>
              <a:t>The change process within complex systems is nonlinear</a:t>
            </a:r>
          </a:p>
          <a:p>
            <a:r>
              <a:rPr lang="en-US" sz="2400" dirty="0"/>
              <a:t>The adaptive process within a complex organization demonstrates complex unique patterns</a:t>
            </a:r>
            <a:endParaRPr lang="en-US" dirty="0"/>
          </a:p>
          <a:p>
            <a:endParaRPr lang="en-US" sz="2400" dirty="0"/>
          </a:p>
        </p:txBody>
      </p:sp>
      <p:pic>
        <p:nvPicPr>
          <p:cNvPr id="4" name="Recorded Sound" descr="Recorded Sound">
            <a:hlinkClick r:id="" action="ppaction://media"/>
            <a:extLst>
              <a:ext uri="{FF2B5EF4-FFF2-40B4-BE49-F238E27FC236}">
                <a16:creationId xmlns:a16="http://schemas.microsoft.com/office/drawing/2014/main" id="{5416C2F3-BD4A-4244-AA5A-E8C8C33A59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81800" y="5719763"/>
            <a:ext cx="812800" cy="812800"/>
          </a:xfrm>
          <a:prstGeom prst="rect">
            <a:avLst/>
          </a:prstGeom>
        </p:spPr>
      </p:pic>
      <p:pic>
        <p:nvPicPr>
          <p:cNvPr id="2" name="Recorded Sound" descr="Recorded Sound">
            <a:hlinkClick r:id="" action="ppaction://media"/>
            <a:extLst>
              <a:ext uri="{FF2B5EF4-FFF2-40B4-BE49-F238E27FC236}">
                <a16:creationId xmlns:a16="http://schemas.microsoft.com/office/drawing/2014/main" id="{D8DAD391-C914-F94B-B246-0F91EE634A1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874000" y="5719763"/>
            <a:ext cx="812800" cy="812800"/>
          </a:xfrm>
          <a:prstGeom prst="rect">
            <a:avLst/>
          </a:prstGeom>
        </p:spPr>
      </p:pic>
    </p:spTree>
    <p:extLst>
      <p:ext uri="{BB962C8B-B14F-4D97-AF65-F5344CB8AC3E}">
        <p14:creationId xmlns:p14="http://schemas.microsoft.com/office/powerpoint/2010/main" val="30836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81" fill="hold"/>
                                        <p:tgtEl>
                                          <p:spTgt spid="4"/>
                                        </p:tgtEl>
                                      </p:cBhvr>
                                    </p:cmd>
                                  </p:childTnLst>
                                </p:cTn>
                              </p:par>
                            </p:childTnLst>
                          </p:cTn>
                        </p:par>
                        <p:par>
                          <p:cTn id="7" fill="hold">
                            <p:stCondLst>
                              <p:cond delay="48181"/>
                            </p:stCondLst>
                            <p:childTnLst>
                              <p:par>
                                <p:cTn id="8" presetID="1" presetClass="mediacall" presetSubtype="0" fill="hold" nodeType="afterEffect">
                                  <p:stCondLst>
                                    <p:cond delay="0"/>
                                  </p:stCondLst>
                                  <p:childTnLst>
                                    <p:cmd type="call" cmd="playFrom(0.0)">
                                      <p:cBhvr>
                                        <p:cTn id="9" dur="55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our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Source</Template>
  <TotalTime>16168</TotalTime>
  <Words>2577</Words>
  <Application>Microsoft Macintosh PowerPoint</Application>
  <PresentationFormat>On-screen Show (4:3)</PresentationFormat>
  <Paragraphs>338</Paragraphs>
  <Slides>57</Slides>
  <Notes>52</Notes>
  <HiddenSlides>0</HiddenSlides>
  <MMClips>65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Times New Roman</vt:lpstr>
      <vt:lpstr>Wingdings</vt:lpstr>
      <vt:lpstr>Wingdings 2</vt:lpstr>
      <vt:lpstr>Wingdings 3</vt:lpstr>
      <vt:lpstr>Source</vt:lpstr>
      <vt:lpstr>NURS736: Technology Solutions for Knowledge Generation in Healthcare</vt:lpstr>
      <vt:lpstr>Table of Content</vt:lpstr>
      <vt:lpstr>Healthcare Professional Competencies</vt:lpstr>
      <vt:lpstr>Theoretical Foundations of Health Informatics</vt:lpstr>
      <vt:lpstr>Advanced Scientific Theories Applied to Nursing Informatics and Health Informatics</vt:lpstr>
      <vt:lpstr>Systems Theory</vt:lpstr>
      <vt:lpstr>Open System Interacting with the Environment</vt:lpstr>
      <vt:lpstr>Chaos Theory </vt:lpstr>
      <vt:lpstr>Complexity Theory </vt:lpstr>
      <vt:lpstr>Information Theory </vt:lpstr>
      <vt:lpstr>Schematic Diagram of a General Communication System</vt:lpstr>
      <vt:lpstr>Principles of Learning </vt:lpstr>
      <vt:lpstr>Change Theories  </vt:lpstr>
      <vt:lpstr>Diffusion of Innovation </vt:lpstr>
      <vt:lpstr>Nursing Informatics and Health Informatics Models</vt:lpstr>
      <vt:lpstr>Staggers and Nelson Systems Life Cycle Model</vt:lpstr>
      <vt:lpstr>Selected Models of Nursing Informatics </vt:lpstr>
      <vt:lpstr>PowerPoint Presentation</vt:lpstr>
      <vt:lpstr>Evidence-Based Clinical  Decision Making </vt:lpstr>
      <vt:lpstr>Quality of Care</vt:lpstr>
      <vt:lpstr>Agency for Healthcare Research and Quality (AHRQ) Annual Report</vt:lpstr>
      <vt:lpstr>Institute of Medicine (IOM) 2001 Report</vt:lpstr>
      <vt:lpstr>ACE Star Model of Knowledge Transformation</vt:lpstr>
      <vt:lpstr>Premises of the Star Model</vt:lpstr>
      <vt:lpstr>Premises of the Star Model (Cont.)</vt:lpstr>
      <vt:lpstr>Premises of the Star Model (Cont.)</vt:lpstr>
      <vt:lpstr>Premises of the Star Model (Cont.)</vt:lpstr>
      <vt:lpstr>Point 1: Discovery Research</vt:lpstr>
      <vt:lpstr>Point 2: Evidence Summary</vt:lpstr>
      <vt:lpstr>Point 3: Translation to Guidelines</vt:lpstr>
      <vt:lpstr>Strength-of-Evidence  Rating Hierarchy</vt:lpstr>
      <vt:lpstr>Point 4: Practice Integration</vt:lpstr>
      <vt:lpstr>Point 5: Evaluation</vt:lpstr>
      <vt:lpstr>PowerPoint Presentation</vt:lpstr>
      <vt:lpstr>PowerPoint Presentation</vt:lpstr>
      <vt:lpstr>Purposes of Program or Project Evaluation</vt:lpstr>
      <vt:lpstr>Key Evaluation Questions</vt:lpstr>
      <vt:lpstr>Key Evaluation Questions (Cont.)</vt:lpstr>
      <vt:lpstr>Key Evaluation Questions (Cont.)</vt:lpstr>
      <vt:lpstr>PowerPoint Presentation</vt:lpstr>
      <vt:lpstr>Theories: Three Levels</vt:lpstr>
      <vt:lpstr>Social Cognitive Theories</vt:lpstr>
      <vt:lpstr>Diffusion of Innovations</vt:lpstr>
      <vt:lpstr>Situational Awareness</vt:lpstr>
      <vt:lpstr>Information Theory</vt:lpstr>
      <vt:lpstr>Information Foraging Theory</vt:lpstr>
      <vt:lpstr>Information Foraging Theory: Concepts</vt:lpstr>
      <vt:lpstr>Information System Success</vt:lpstr>
      <vt:lpstr>Unified Theory of Acceptance and Use of Technology (UTAUT)</vt:lpstr>
      <vt:lpstr>Precede and Proceed Model</vt:lpstr>
      <vt:lpstr>Promoting Action on Research Implementation in Health Services (PARiHS)</vt:lpstr>
      <vt:lpstr>RE-AIM</vt:lpstr>
      <vt:lpstr>Theories and Models Summary</vt:lpstr>
      <vt:lpstr>PowerPoint Presentation</vt:lpstr>
      <vt:lpstr>Quantitative versus Qualitative </vt:lpstr>
      <vt:lpstr>Instruments for Program Evaluation</vt:lpstr>
      <vt:lpstr>Future Implications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Chain of Survival and  EMSC</dc:title>
  <dc:creator>Charlene Ketchum</dc:creator>
  <cp:lastModifiedBy>Kelemen, Arpad</cp:lastModifiedBy>
  <cp:revision>300</cp:revision>
  <dcterms:created xsi:type="dcterms:W3CDTF">2004-04-22T20:19:47Z</dcterms:created>
  <dcterms:modified xsi:type="dcterms:W3CDTF">2020-08-31T05:09:06Z</dcterms:modified>
</cp:coreProperties>
</file>