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46"/>
  </p:notesMasterIdLst>
  <p:handoutMasterIdLst>
    <p:handoutMasterId r:id="rId47"/>
  </p:handoutMasterIdLst>
  <p:sldIdLst>
    <p:sldId id="256" r:id="rId2"/>
    <p:sldId id="800" r:id="rId3"/>
    <p:sldId id="799" r:id="rId4"/>
    <p:sldId id="836" r:id="rId5"/>
    <p:sldId id="842" r:id="rId6"/>
    <p:sldId id="843" r:id="rId7"/>
    <p:sldId id="837" r:id="rId8"/>
    <p:sldId id="838" r:id="rId9"/>
    <p:sldId id="782" r:id="rId10"/>
    <p:sldId id="818" r:id="rId11"/>
    <p:sldId id="839" r:id="rId12"/>
    <p:sldId id="802" r:id="rId13"/>
    <p:sldId id="803" r:id="rId14"/>
    <p:sldId id="844" r:id="rId15"/>
    <p:sldId id="854" r:id="rId16"/>
    <p:sldId id="855" r:id="rId17"/>
    <p:sldId id="831" r:id="rId18"/>
    <p:sldId id="840" r:id="rId19"/>
    <p:sldId id="841" r:id="rId20"/>
    <p:sldId id="847" r:id="rId21"/>
    <p:sldId id="848" r:id="rId22"/>
    <p:sldId id="849" r:id="rId23"/>
    <p:sldId id="850" r:id="rId24"/>
    <p:sldId id="851" r:id="rId25"/>
    <p:sldId id="852" r:id="rId26"/>
    <p:sldId id="853" r:id="rId27"/>
    <p:sldId id="832" r:id="rId28"/>
    <p:sldId id="827" r:id="rId29"/>
    <p:sldId id="789" r:id="rId30"/>
    <p:sldId id="792" r:id="rId31"/>
    <p:sldId id="845" r:id="rId32"/>
    <p:sldId id="846" r:id="rId33"/>
    <p:sldId id="813" r:id="rId34"/>
    <p:sldId id="826" r:id="rId35"/>
    <p:sldId id="820" r:id="rId36"/>
    <p:sldId id="793" r:id="rId37"/>
    <p:sldId id="744" r:id="rId38"/>
    <p:sldId id="749" r:id="rId39"/>
    <p:sldId id="821" r:id="rId40"/>
    <p:sldId id="764" r:id="rId41"/>
    <p:sldId id="765" r:id="rId42"/>
    <p:sldId id="830" r:id="rId43"/>
    <p:sldId id="828" r:id="rId44"/>
    <p:sldId id="822" r:id="rId45"/>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FF"/>
    <a:srgbClr val="FF9900"/>
    <a:srgbClr val="FFFFCC"/>
    <a:srgbClr val="FFFF66"/>
    <a:srgbClr val="FF0000"/>
    <a:srgbClr val="FFFF00"/>
    <a:srgbClr val="E3E1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21" autoAdjust="0"/>
    <p:restoredTop sz="92656" autoAdjust="0"/>
  </p:normalViewPr>
  <p:slideViewPr>
    <p:cSldViewPr>
      <p:cViewPr varScale="1">
        <p:scale>
          <a:sx n="108" d="100"/>
          <a:sy n="108" d="100"/>
        </p:scale>
        <p:origin x="560" y="184"/>
      </p:cViewPr>
      <p:guideLst>
        <p:guide orient="horz" pos="2160"/>
        <p:guide pos="2880"/>
      </p:guideLst>
    </p:cSldViewPr>
  </p:slideViewPr>
  <p:outlineViewPr>
    <p:cViewPr>
      <p:scale>
        <a:sx n="33" d="100"/>
        <a:sy n="33" d="100"/>
      </p:scale>
      <p:origin x="0" y="318"/>
    </p:cViewPr>
  </p:outlineViewPr>
  <p:notesTextViewPr>
    <p:cViewPr>
      <p:scale>
        <a:sx n="100" d="100"/>
        <a:sy n="100" d="100"/>
      </p:scale>
      <p:origin x="0" y="0"/>
    </p:cViewPr>
  </p:notesTextViewPr>
  <p:sorterViewPr>
    <p:cViewPr>
      <p:scale>
        <a:sx n="100" d="100"/>
        <a:sy n="100" d="100"/>
      </p:scale>
      <p:origin x="0" y="-12413"/>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9385AD-84E8-4610-9067-C66E657993F6}" type="doc">
      <dgm:prSet loTypeId="urn:microsoft.com/office/officeart/2005/8/layout/venn1" loCatId="relationship" qsTypeId="urn:microsoft.com/office/officeart/2005/8/quickstyle/simple1" qsCatId="simple" csTypeId="urn:microsoft.com/office/officeart/2005/8/colors/accent1_2" csCatId="accent1"/>
      <dgm:spPr/>
    </dgm:pt>
    <dgm:pt modelId="{4CDF9449-640C-475B-9FA4-12845C5ED7A2}">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LAW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REGULATIONS</a:t>
          </a:r>
        </a:p>
      </dgm:t>
    </dgm:pt>
    <dgm:pt modelId="{9FC7743E-62AE-4AAA-9B34-CBA0E48878B5}" type="parTrans" cxnId="{E3072BC5-1527-4E4D-A288-CAE79C8D488D}">
      <dgm:prSet/>
      <dgm:spPr/>
    </dgm:pt>
    <dgm:pt modelId="{D1CEC790-FFA6-409A-8006-9B21B91AD123}" type="sibTrans" cxnId="{E3072BC5-1527-4E4D-A288-CAE79C8D488D}">
      <dgm:prSet/>
      <dgm:spPr/>
    </dgm:pt>
    <dgm:pt modelId="{52B8E07D-8C94-42E1-9820-A5CB4B975B25}">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ETHICS</a:t>
          </a:r>
        </a:p>
      </dgm:t>
    </dgm:pt>
    <dgm:pt modelId="{06906CFA-20DC-42E2-B716-041CE4BF0698}" type="parTrans" cxnId="{D902E652-E3C7-42EE-8955-2C08361C09D2}">
      <dgm:prSet/>
      <dgm:spPr/>
    </dgm:pt>
    <dgm:pt modelId="{8081203F-5661-47C6-9A58-B4568FF91AAD}" type="sibTrans" cxnId="{D902E652-E3C7-42EE-8955-2C08361C09D2}">
      <dgm:prSet/>
      <dgm:spPr/>
    </dgm:pt>
    <dgm:pt modelId="{18E80817-8507-4D6F-B374-F4621801150F}">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PERSONAL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smtClean="0">
              <a:ln>
                <a:noFill/>
              </a:ln>
              <a:solidFill>
                <a:schemeClr val="tx1"/>
              </a:solidFill>
              <a:effectLst/>
              <a:latin typeface="Arial" panose="020B0604020202020204" pitchFamily="34" charset="0"/>
            </a:rPr>
            <a:t>MORALITY</a:t>
          </a:r>
        </a:p>
      </dgm:t>
    </dgm:pt>
    <dgm:pt modelId="{0D1DAB22-4D52-4205-99EA-1FFCF48D39BC}" type="parTrans" cxnId="{E2296E3C-09A2-4BE0-87BA-B08C79DB1938}">
      <dgm:prSet/>
      <dgm:spPr/>
    </dgm:pt>
    <dgm:pt modelId="{9BD24050-24FF-4FB5-8D0C-F9176624F25D}" type="sibTrans" cxnId="{E2296E3C-09A2-4BE0-87BA-B08C79DB1938}">
      <dgm:prSet/>
      <dgm:spPr/>
    </dgm:pt>
    <dgm:pt modelId="{C8B08B33-2E11-4321-ABFE-DF6551FB2650}" type="pres">
      <dgm:prSet presAssocID="{DD9385AD-84E8-4610-9067-C66E657993F6}" presName="compositeShape" presStyleCnt="0">
        <dgm:presLayoutVars>
          <dgm:chMax val="7"/>
          <dgm:dir/>
          <dgm:resizeHandles val="exact"/>
        </dgm:presLayoutVars>
      </dgm:prSet>
      <dgm:spPr/>
    </dgm:pt>
    <dgm:pt modelId="{C461737B-519F-4C68-9918-E28B7E618F93}" type="pres">
      <dgm:prSet presAssocID="{4CDF9449-640C-475B-9FA4-12845C5ED7A2}" presName="circ1" presStyleLbl="vennNode1" presStyleIdx="0" presStyleCnt="3"/>
      <dgm:spPr/>
      <dgm:t>
        <a:bodyPr/>
        <a:lstStyle/>
        <a:p>
          <a:endParaRPr lang="en-US"/>
        </a:p>
      </dgm:t>
    </dgm:pt>
    <dgm:pt modelId="{B4A3EBC2-A7B5-4603-9036-D861BEEAFD03}" type="pres">
      <dgm:prSet presAssocID="{4CDF9449-640C-475B-9FA4-12845C5ED7A2}" presName="circ1Tx" presStyleLbl="revTx" presStyleIdx="0" presStyleCnt="0">
        <dgm:presLayoutVars>
          <dgm:chMax val="0"/>
          <dgm:chPref val="0"/>
          <dgm:bulletEnabled val="1"/>
        </dgm:presLayoutVars>
      </dgm:prSet>
      <dgm:spPr/>
      <dgm:t>
        <a:bodyPr/>
        <a:lstStyle/>
        <a:p>
          <a:endParaRPr lang="en-US"/>
        </a:p>
      </dgm:t>
    </dgm:pt>
    <dgm:pt modelId="{DAB0D625-3A7F-4F83-A24B-4C1AC90C1291}" type="pres">
      <dgm:prSet presAssocID="{52B8E07D-8C94-42E1-9820-A5CB4B975B25}" presName="circ2" presStyleLbl="vennNode1" presStyleIdx="1" presStyleCnt="3"/>
      <dgm:spPr/>
      <dgm:t>
        <a:bodyPr/>
        <a:lstStyle/>
        <a:p>
          <a:endParaRPr lang="en-US"/>
        </a:p>
      </dgm:t>
    </dgm:pt>
    <dgm:pt modelId="{8B69EF6B-5A6C-4D7E-93F8-D6BC0E8AA7C4}" type="pres">
      <dgm:prSet presAssocID="{52B8E07D-8C94-42E1-9820-A5CB4B975B25}" presName="circ2Tx" presStyleLbl="revTx" presStyleIdx="0" presStyleCnt="0">
        <dgm:presLayoutVars>
          <dgm:chMax val="0"/>
          <dgm:chPref val="0"/>
          <dgm:bulletEnabled val="1"/>
        </dgm:presLayoutVars>
      </dgm:prSet>
      <dgm:spPr/>
      <dgm:t>
        <a:bodyPr/>
        <a:lstStyle/>
        <a:p>
          <a:endParaRPr lang="en-US"/>
        </a:p>
      </dgm:t>
    </dgm:pt>
    <dgm:pt modelId="{EF59C918-4378-4F24-9306-662DCD4D76CC}" type="pres">
      <dgm:prSet presAssocID="{18E80817-8507-4D6F-B374-F4621801150F}" presName="circ3" presStyleLbl="vennNode1" presStyleIdx="2" presStyleCnt="3"/>
      <dgm:spPr/>
      <dgm:t>
        <a:bodyPr/>
        <a:lstStyle/>
        <a:p>
          <a:endParaRPr lang="en-US"/>
        </a:p>
      </dgm:t>
    </dgm:pt>
    <dgm:pt modelId="{5FFD158E-120D-4A85-BE8A-F0F38AD52BED}" type="pres">
      <dgm:prSet presAssocID="{18E80817-8507-4D6F-B374-F4621801150F}" presName="circ3Tx" presStyleLbl="revTx" presStyleIdx="0" presStyleCnt="0">
        <dgm:presLayoutVars>
          <dgm:chMax val="0"/>
          <dgm:chPref val="0"/>
          <dgm:bulletEnabled val="1"/>
        </dgm:presLayoutVars>
      </dgm:prSet>
      <dgm:spPr/>
      <dgm:t>
        <a:bodyPr/>
        <a:lstStyle/>
        <a:p>
          <a:endParaRPr lang="en-US"/>
        </a:p>
      </dgm:t>
    </dgm:pt>
  </dgm:ptLst>
  <dgm:cxnLst>
    <dgm:cxn modelId="{E3072BC5-1527-4E4D-A288-CAE79C8D488D}" srcId="{DD9385AD-84E8-4610-9067-C66E657993F6}" destId="{4CDF9449-640C-475B-9FA4-12845C5ED7A2}" srcOrd="0" destOrd="0" parTransId="{9FC7743E-62AE-4AAA-9B34-CBA0E48878B5}" sibTransId="{D1CEC790-FFA6-409A-8006-9B21B91AD123}"/>
    <dgm:cxn modelId="{3B1A5AA2-6597-49CF-9A21-FB1284666E84}" type="presOf" srcId="{4CDF9449-640C-475B-9FA4-12845C5ED7A2}" destId="{B4A3EBC2-A7B5-4603-9036-D861BEEAFD03}" srcOrd="1" destOrd="0" presId="urn:microsoft.com/office/officeart/2005/8/layout/venn1"/>
    <dgm:cxn modelId="{D902E652-E3C7-42EE-8955-2C08361C09D2}" srcId="{DD9385AD-84E8-4610-9067-C66E657993F6}" destId="{52B8E07D-8C94-42E1-9820-A5CB4B975B25}" srcOrd="1" destOrd="0" parTransId="{06906CFA-20DC-42E2-B716-041CE4BF0698}" sibTransId="{8081203F-5661-47C6-9A58-B4568FF91AAD}"/>
    <dgm:cxn modelId="{E2296E3C-09A2-4BE0-87BA-B08C79DB1938}" srcId="{DD9385AD-84E8-4610-9067-C66E657993F6}" destId="{18E80817-8507-4D6F-B374-F4621801150F}" srcOrd="2" destOrd="0" parTransId="{0D1DAB22-4D52-4205-99EA-1FFCF48D39BC}" sibTransId="{9BD24050-24FF-4FB5-8D0C-F9176624F25D}"/>
    <dgm:cxn modelId="{2255FDBA-A2F3-4A9F-85E5-3F86457F69EB}" type="presOf" srcId="{DD9385AD-84E8-4610-9067-C66E657993F6}" destId="{C8B08B33-2E11-4321-ABFE-DF6551FB2650}" srcOrd="0" destOrd="0" presId="urn:microsoft.com/office/officeart/2005/8/layout/venn1"/>
    <dgm:cxn modelId="{D710EB9B-8F61-441A-ACD6-FF74A096F97F}" type="presOf" srcId="{52B8E07D-8C94-42E1-9820-A5CB4B975B25}" destId="{8B69EF6B-5A6C-4D7E-93F8-D6BC0E8AA7C4}" srcOrd="1" destOrd="0" presId="urn:microsoft.com/office/officeart/2005/8/layout/venn1"/>
    <dgm:cxn modelId="{FDBF576F-BF2B-4B0A-987E-D3E3731D74F5}" type="presOf" srcId="{52B8E07D-8C94-42E1-9820-A5CB4B975B25}" destId="{DAB0D625-3A7F-4F83-A24B-4C1AC90C1291}" srcOrd="0" destOrd="0" presId="urn:microsoft.com/office/officeart/2005/8/layout/venn1"/>
    <dgm:cxn modelId="{96106A25-B8EE-4BCA-B636-E58A6495108C}" type="presOf" srcId="{18E80817-8507-4D6F-B374-F4621801150F}" destId="{EF59C918-4378-4F24-9306-662DCD4D76CC}" srcOrd="0" destOrd="0" presId="urn:microsoft.com/office/officeart/2005/8/layout/venn1"/>
    <dgm:cxn modelId="{A3D27175-176C-4134-8AA4-D36158A6B827}" type="presOf" srcId="{18E80817-8507-4D6F-B374-F4621801150F}" destId="{5FFD158E-120D-4A85-BE8A-F0F38AD52BED}" srcOrd="1" destOrd="0" presId="urn:microsoft.com/office/officeart/2005/8/layout/venn1"/>
    <dgm:cxn modelId="{D0BEFD4C-C559-4567-BF95-7FB5AD7F2334}" type="presOf" srcId="{4CDF9449-640C-475B-9FA4-12845C5ED7A2}" destId="{C461737B-519F-4C68-9918-E28B7E618F93}" srcOrd="0" destOrd="0" presId="urn:microsoft.com/office/officeart/2005/8/layout/venn1"/>
    <dgm:cxn modelId="{BC9DB83C-3607-4F83-8CB8-D5FA5519AA0F}" type="presParOf" srcId="{C8B08B33-2E11-4321-ABFE-DF6551FB2650}" destId="{C461737B-519F-4C68-9918-E28B7E618F93}" srcOrd="0" destOrd="0" presId="urn:microsoft.com/office/officeart/2005/8/layout/venn1"/>
    <dgm:cxn modelId="{6C330739-A742-4E97-9E50-BC6C34D1CC10}" type="presParOf" srcId="{C8B08B33-2E11-4321-ABFE-DF6551FB2650}" destId="{B4A3EBC2-A7B5-4603-9036-D861BEEAFD03}" srcOrd="1" destOrd="0" presId="urn:microsoft.com/office/officeart/2005/8/layout/venn1"/>
    <dgm:cxn modelId="{FCB250CC-2D43-4649-ACB4-CF0572F34DA4}" type="presParOf" srcId="{C8B08B33-2E11-4321-ABFE-DF6551FB2650}" destId="{DAB0D625-3A7F-4F83-A24B-4C1AC90C1291}" srcOrd="2" destOrd="0" presId="urn:microsoft.com/office/officeart/2005/8/layout/venn1"/>
    <dgm:cxn modelId="{C47E4EB4-4B94-4DD6-9880-CD0153595FDE}" type="presParOf" srcId="{C8B08B33-2E11-4321-ABFE-DF6551FB2650}" destId="{8B69EF6B-5A6C-4D7E-93F8-D6BC0E8AA7C4}" srcOrd="3" destOrd="0" presId="urn:microsoft.com/office/officeart/2005/8/layout/venn1"/>
    <dgm:cxn modelId="{4A5F9BEE-9402-404F-A34B-C48E9216BA17}" type="presParOf" srcId="{C8B08B33-2E11-4321-ABFE-DF6551FB2650}" destId="{EF59C918-4378-4F24-9306-662DCD4D76CC}" srcOrd="4" destOrd="0" presId="urn:microsoft.com/office/officeart/2005/8/layout/venn1"/>
    <dgm:cxn modelId="{E8BA6420-15F9-4952-A755-0DA0090D1C4B}" type="presParOf" srcId="{C8B08B33-2E11-4321-ABFE-DF6551FB2650}" destId="{5FFD158E-120D-4A85-BE8A-F0F38AD52BE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61737B-519F-4C68-9918-E28B7E618F93}">
      <dsp:nvSpPr>
        <dsp:cNvPr id="0" name=""/>
        <dsp:cNvSpPr/>
      </dsp:nvSpPr>
      <dsp:spPr>
        <a:xfrm>
          <a:off x="1835308" y="54431"/>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LAW &amp;</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REGULATIONS</a:t>
          </a:r>
        </a:p>
      </dsp:txBody>
      <dsp:txXfrm>
        <a:off x="2183669" y="511655"/>
        <a:ext cx="1915985" cy="1175718"/>
      </dsp:txXfrm>
    </dsp:sp>
    <dsp:sp modelId="{DAB0D625-3A7F-4F83-A24B-4C1AC90C1291}">
      <dsp:nvSpPr>
        <dsp:cNvPr id="0" name=""/>
        <dsp:cNvSpPr/>
      </dsp:nvSpPr>
      <dsp:spPr>
        <a:xfrm>
          <a:off x="2778060" y="1687373"/>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ETHICS</a:t>
          </a:r>
        </a:p>
      </dsp:txBody>
      <dsp:txXfrm>
        <a:off x="3577113" y="2362323"/>
        <a:ext cx="1567624" cy="1436989"/>
      </dsp:txXfrm>
    </dsp:sp>
    <dsp:sp modelId="{EF59C918-4378-4F24-9306-662DCD4D76CC}">
      <dsp:nvSpPr>
        <dsp:cNvPr id="0" name=""/>
        <dsp:cNvSpPr/>
      </dsp:nvSpPr>
      <dsp:spPr>
        <a:xfrm>
          <a:off x="892556" y="1687373"/>
          <a:ext cx="2612707" cy="2612707"/>
        </a:xfrm>
        <a:prstGeom prst="ellipse">
          <a:avLst/>
        </a:prstGeom>
        <a:solidFill>
          <a:schemeClr val="accent1">
            <a:alpha val="50000"/>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PERSONAL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kern="1200" cap="none" normalizeH="0" baseline="0" smtClean="0">
              <a:ln>
                <a:noFill/>
              </a:ln>
              <a:solidFill>
                <a:schemeClr val="tx1"/>
              </a:solidFill>
              <a:effectLst/>
              <a:latin typeface="Arial" panose="020B0604020202020204" pitchFamily="34" charset="0"/>
            </a:rPr>
            <a:t>MORALITY</a:t>
          </a:r>
        </a:p>
      </dsp:txBody>
      <dsp:txXfrm>
        <a:off x="1138586" y="2362323"/>
        <a:ext cx="1567624" cy="143698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51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475139" name="Rectangle 3"/>
          <p:cNvSpPr>
            <a:spLocks noGrp="1" noChangeArrowheads="1"/>
          </p:cNvSpPr>
          <p:nvPr>
            <p:ph type="dt" sz="quarter"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475140" name="Rectangle 4"/>
          <p:cNvSpPr>
            <a:spLocks noGrp="1" noChangeArrowheads="1"/>
          </p:cNvSpPr>
          <p:nvPr>
            <p:ph type="ftr" sz="quarter" idx="2"/>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475141" name="Rectangle 5"/>
          <p:cNvSpPr>
            <a:spLocks noGrp="1" noChangeArrowheads="1"/>
          </p:cNvSpPr>
          <p:nvPr>
            <p:ph type="sldNum" sz="quarter" idx="3"/>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82830231-B4C9-4101-B23F-1A8A5B0B0287}" type="slidenum">
              <a:rPr lang="en-US"/>
              <a:pPr/>
              <a:t>‹#›</a:t>
            </a:fld>
            <a:endParaRPr lang="en-US"/>
          </a:p>
        </p:txBody>
      </p:sp>
    </p:spTree>
    <p:extLst>
      <p:ext uri="{BB962C8B-B14F-4D97-AF65-F5344CB8AC3E}">
        <p14:creationId xmlns:p14="http://schemas.microsoft.com/office/powerpoint/2010/main" val="40317883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endParaRPr lang="en-US"/>
          </a:p>
        </p:txBody>
      </p:sp>
      <p:sp>
        <p:nvSpPr>
          <p:cNvPr id="147459" name="Rectangle 3"/>
          <p:cNvSpPr>
            <a:spLocks noGrp="1" noChangeArrowheads="1"/>
          </p:cNvSpPr>
          <p:nvPr>
            <p:ph type="dt" idx="1"/>
          </p:nvPr>
        </p:nvSpPr>
        <p:spPr bwMode="auto">
          <a:xfrm>
            <a:off x="3884613" y="0"/>
            <a:ext cx="297180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endParaRPr lang="en-US"/>
          </a:p>
        </p:txBody>
      </p:sp>
      <p:sp>
        <p:nvSpPr>
          <p:cNvPr id="147460"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ffectLst/>
        </p:spPr>
      </p:sp>
      <p:sp>
        <p:nvSpPr>
          <p:cNvPr id="147461" name="Rectangle 5"/>
          <p:cNvSpPr>
            <a:spLocks noGrp="1" noChangeArrowheads="1"/>
          </p:cNvSpPr>
          <p:nvPr>
            <p:ph type="body" sz="quarter" idx="3"/>
          </p:nvPr>
        </p:nvSpPr>
        <p:spPr bwMode="auto">
          <a:xfrm>
            <a:off x="685800" y="4416425"/>
            <a:ext cx="548640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7462" name="Rectangle 6"/>
          <p:cNvSpPr>
            <a:spLocks noGrp="1" noChangeArrowheads="1"/>
          </p:cNvSpPr>
          <p:nvPr>
            <p:ph type="ftr" sz="quarter" idx="4"/>
          </p:nvPr>
        </p:nvSpPr>
        <p:spPr bwMode="auto">
          <a:xfrm>
            <a:off x="0"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endParaRPr lang="en-US"/>
          </a:p>
        </p:txBody>
      </p:sp>
      <p:sp>
        <p:nvSpPr>
          <p:cNvPr id="147463" name="Rectangle 7"/>
          <p:cNvSpPr>
            <a:spLocks noGrp="1" noChangeArrowheads="1"/>
          </p:cNvSpPr>
          <p:nvPr>
            <p:ph type="sldNum" sz="quarter" idx="5"/>
          </p:nvPr>
        </p:nvSpPr>
        <p:spPr bwMode="auto">
          <a:xfrm>
            <a:off x="3884613" y="88296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102CD6DA-4C27-4654-A1FA-C1805CD68245}" type="slidenum">
              <a:rPr lang="en-US"/>
              <a:pPr/>
              <a:t>‹#›</a:t>
            </a:fld>
            <a:endParaRPr lang="en-US"/>
          </a:p>
        </p:txBody>
      </p:sp>
    </p:spTree>
    <p:extLst>
      <p:ext uri="{BB962C8B-B14F-4D97-AF65-F5344CB8AC3E}">
        <p14:creationId xmlns:p14="http://schemas.microsoft.com/office/powerpoint/2010/main" val="7136455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121A2-745C-4421-B2CE-66A85B6EFE5C}" type="slidenum">
              <a:rPr lang="en-US"/>
              <a:pPr/>
              <a:t>1</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03941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11</a:t>
            </a:fld>
            <a:endParaRPr lang="en-US"/>
          </a:p>
        </p:txBody>
      </p:sp>
    </p:spTree>
    <p:extLst>
      <p:ext uri="{BB962C8B-B14F-4D97-AF65-F5344CB8AC3E}">
        <p14:creationId xmlns:p14="http://schemas.microsoft.com/office/powerpoint/2010/main" val="23291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48BB4C-F291-422C-85DC-E574C21DFBFD}" type="slidenum">
              <a:rPr lang="en-US" smtClean="0">
                <a:latin typeface="Times New Roman" panose="02020603050405020304" pitchFamily="18" charset="0"/>
              </a:rPr>
              <a:pPr/>
              <a:t>13</a:t>
            </a:fld>
            <a:endParaRPr lang="en-US" smtClean="0">
              <a:latin typeface="Times New Roman" panose="0202060305040502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15740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14</a:t>
            </a:fld>
            <a:endParaRPr lang="en-US"/>
          </a:p>
        </p:txBody>
      </p:sp>
    </p:spTree>
    <p:extLst>
      <p:ext uri="{BB962C8B-B14F-4D97-AF65-F5344CB8AC3E}">
        <p14:creationId xmlns:p14="http://schemas.microsoft.com/office/powerpoint/2010/main" val="1149679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15</a:t>
            </a:fld>
            <a:endParaRPr lang="en-US"/>
          </a:p>
        </p:txBody>
      </p:sp>
    </p:spTree>
    <p:extLst>
      <p:ext uri="{BB962C8B-B14F-4D97-AF65-F5344CB8AC3E}">
        <p14:creationId xmlns:p14="http://schemas.microsoft.com/office/powerpoint/2010/main" val="18855052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16</a:t>
            </a:fld>
            <a:endParaRPr lang="en-US"/>
          </a:p>
        </p:txBody>
      </p:sp>
    </p:spTree>
    <p:extLst>
      <p:ext uri="{BB962C8B-B14F-4D97-AF65-F5344CB8AC3E}">
        <p14:creationId xmlns:p14="http://schemas.microsoft.com/office/powerpoint/2010/main" val="1552017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8973607-ED6F-4927-BEF7-1F514BD32282}" type="slidenum">
              <a:rPr lang="en-US" smtClean="0">
                <a:latin typeface="Times New Roman" panose="02020603050405020304" pitchFamily="18" charset="0"/>
              </a:rPr>
              <a:pPr/>
              <a:t>17</a:t>
            </a:fld>
            <a:endParaRPr lang="en-US" smtClean="0">
              <a:latin typeface="Times New Roman" panose="02020603050405020304"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53050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690B7F-6AD1-405D-9333-C087B9FAFACC}" type="slidenum">
              <a:rPr lang="en-US"/>
              <a:pPr/>
              <a:t>18</a:t>
            </a:fld>
            <a:endParaRPr lang="en-US"/>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755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19</a:t>
            </a:fld>
            <a:endParaRPr lang="en-US"/>
          </a:p>
        </p:txBody>
      </p:sp>
    </p:spTree>
    <p:extLst>
      <p:ext uri="{BB962C8B-B14F-4D97-AF65-F5344CB8AC3E}">
        <p14:creationId xmlns:p14="http://schemas.microsoft.com/office/powerpoint/2010/main" val="861001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ADC70-3002-47A5-A942-C9AB0F8283A6}" type="slidenum">
              <a:rPr lang="en-US"/>
              <a:pPr/>
              <a:t>20</a:t>
            </a:fld>
            <a:endParaRPr lang="en-US"/>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6620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5C2D165-AA7D-4980-A9EA-4A5539A337A4}" type="slidenum">
              <a:rPr lang="en-US" smtClean="0">
                <a:latin typeface="Times New Roman" panose="02020603050405020304" pitchFamily="18" charset="0"/>
              </a:rPr>
              <a:pPr/>
              <a:t>21</a:t>
            </a:fld>
            <a:endParaRPr lang="en-US" smtClean="0">
              <a:latin typeface="Times New Roman" panose="02020603050405020304" pitchFamily="18"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99417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2</a:t>
            </a:fld>
            <a:endParaRPr lang="en-US"/>
          </a:p>
        </p:txBody>
      </p:sp>
    </p:spTree>
    <p:extLst>
      <p:ext uri="{BB962C8B-B14F-4D97-AF65-F5344CB8AC3E}">
        <p14:creationId xmlns:p14="http://schemas.microsoft.com/office/powerpoint/2010/main" val="1949935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22</a:t>
            </a:fld>
            <a:endParaRPr lang="en-US"/>
          </a:p>
        </p:txBody>
      </p:sp>
    </p:spTree>
    <p:extLst>
      <p:ext uri="{BB962C8B-B14F-4D97-AF65-F5344CB8AC3E}">
        <p14:creationId xmlns:p14="http://schemas.microsoft.com/office/powerpoint/2010/main" val="18597920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6CF46E-7961-41CC-94F5-E79FE2E376EC}" type="slidenum">
              <a:rPr lang="en-US" smtClean="0">
                <a:latin typeface="Times New Roman" panose="02020603050405020304" pitchFamily="18" charset="0"/>
              </a:rPr>
              <a:pPr/>
              <a:t>24</a:t>
            </a:fld>
            <a:endParaRPr lang="en-US" smtClean="0">
              <a:latin typeface="Times New Roman" panose="02020603050405020304" pitchFamily="18"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79479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AF7BC0-B4ED-41EB-B22E-5DF00815317E}" type="slidenum">
              <a:rPr lang="en-US" smtClean="0">
                <a:latin typeface="Times New Roman" panose="02020603050405020304" pitchFamily="18" charset="0"/>
              </a:rPr>
              <a:pPr/>
              <a:t>25</a:t>
            </a:fld>
            <a:endParaRPr lang="en-US" smtClean="0">
              <a:latin typeface="Times New Roman" panose="02020603050405020304" pitchFamily="18"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704841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B074A77-B754-4E01-AC89-2BEEDAED9FAF}" type="slidenum">
              <a:rPr lang="en-US" smtClean="0">
                <a:latin typeface="Times New Roman" panose="02020603050405020304" pitchFamily="18" charset="0"/>
              </a:rPr>
              <a:pPr/>
              <a:t>26</a:t>
            </a:fld>
            <a:endParaRPr lang="en-US" smtClean="0">
              <a:latin typeface="Times New Roman" panose="02020603050405020304"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1708404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E04C35D-E27A-4A47-BBA0-6AC3B6887113}" type="slidenum">
              <a:rPr lang="en-US" smtClean="0">
                <a:latin typeface="Times New Roman" panose="02020603050405020304" pitchFamily="18" charset="0"/>
              </a:rPr>
              <a:pPr/>
              <a:t>27</a:t>
            </a:fld>
            <a:endParaRPr lang="en-US" smtClean="0">
              <a:latin typeface="Times New Roman" panose="02020603050405020304"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8541526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29</a:t>
            </a:fld>
            <a:endParaRPr lang="en-US"/>
          </a:p>
        </p:txBody>
      </p:sp>
    </p:spTree>
    <p:extLst>
      <p:ext uri="{BB962C8B-B14F-4D97-AF65-F5344CB8AC3E}">
        <p14:creationId xmlns:p14="http://schemas.microsoft.com/office/powerpoint/2010/main" val="14208808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30</a:t>
            </a:fld>
            <a:endParaRPr lang="en-US"/>
          </a:p>
        </p:txBody>
      </p:sp>
    </p:spTree>
    <p:extLst>
      <p:ext uri="{BB962C8B-B14F-4D97-AF65-F5344CB8AC3E}">
        <p14:creationId xmlns:p14="http://schemas.microsoft.com/office/powerpoint/2010/main" val="1468778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endParaRPr lang="en-US" smtClean="0"/>
          </a:p>
        </p:txBody>
      </p:sp>
      <p:sp>
        <p:nvSpPr>
          <p:cNvPr id="7168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39ED66-0E5F-4538-A3EF-BBB36A998885}" type="slidenum">
              <a:rPr lang="en-US" smtClean="0">
                <a:latin typeface="Times New Roman" panose="02020603050405020304" pitchFamily="18" charset="0"/>
              </a:rPr>
              <a:pPr/>
              <a:t>31</a:t>
            </a:fld>
            <a:endParaRPr lang="en-US" smtClean="0">
              <a:latin typeface="Times New Roman" panose="02020603050405020304" pitchFamily="18" charset="0"/>
            </a:endParaRPr>
          </a:p>
        </p:txBody>
      </p:sp>
    </p:spTree>
    <p:extLst>
      <p:ext uri="{BB962C8B-B14F-4D97-AF65-F5344CB8AC3E}">
        <p14:creationId xmlns:p14="http://schemas.microsoft.com/office/powerpoint/2010/main" val="8453236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endParaRPr lang="en-US" smtClean="0"/>
          </a:p>
        </p:txBody>
      </p:sp>
      <p:sp>
        <p:nvSpPr>
          <p:cNvPr id="73732"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713E0F5-48FF-4050-9600-3921774A8E18}" type="slidenum">
              <a:rPr lang="en-US" smtClean="0">
                <a:latin typeface="Times New Roman" panose="02020603050405020304" pitchFamily="18" charset="0"/>
              </a:rPr>
              <a:pPr/>
              <a:t>32</a:t>
            </a:fld>
            <a:endParaRPr lang="en-US" smtClean="0">
              <a:latin typeface="Times New Roman" panose="02020603050405020304" pitchFamily="18" charset="0"/>
            </a:endParaRPr>
          </a:p>
        </p:txBody>
      </p:sp>
    </p:spTree>
    <p:extLst>
      <p:ext uri="{BB962C8B-B14F-4D97-AF65-F5344CB8AC3E}">
        <p14:creationId xmlns:p14="http://schemas.microsoft.com/office/powerpoint/2010/main" val="6276593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35</a:t>
            </a:fld>
            <a:endParaRPr lang="en-US"/>
          </a:p>
        </p:txBody>
      </p:sp>
    </p:spTree>
    <p:extLst>
      <p:ext uri="{BB962C8B-B14F-4D97-AF65-F5344CB8AC3E}">
        <p14:creationId xmlns:p14="http://schemas.microsoft.com/office/powerpoint/2010/main" val="2853744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DA6C608-DC7D-42A5-84C9-7B12439720FB}" type="slidenum">
              <a:rPr lang="en-US" smtClean="0">
                <a:latin typeface="Times New Roman" panose="02020603050405020304" pitchFamily="18" charset="0"/>
              </a:rPr>
              <a:pPr/>
              <a:t>3</a:t>
            </a:fld>
            <a:endParaRPr lang="en-US" smtClean="0">
              <a:latin typeface="Times New Roman" panose="02020603050405020304"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endParaRPr lang="en-US" smtClean="0"/>
          </a:p>
        </p:txBody>
      </p:sp>
    </p:spTree>
    <p:extLst>
      <p:ext uri="{BB962C8B-B14F-4D97-AF65-F5344CB8AC3E}">
        <p14:creationId xmlns:p14="http://schemas.microsoft.com/office/powerpoint/2010/main" val="40556923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37</a:t>
            </a:fld>
            <a:endParaRPr lang="en-US"/>
          </a:p>
        </p:txBody>
      </p:sp>
    </p:spTree>
    <p:extLst>
      <p:ext uri="{BB962C8B-B14F-4D97-AF65-F5344CB8AC3E}">
        <p14:creationId xmlns:p14="http://schemas.microsoft.com/office/powerpoint/2010/main" val="9332758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38</a:t>
            </a:fld>
            <a:endParaRPr lang="en-US"/>
          </a:p>
        </p:txBody>
      </p:sp>
    </p:spTree>
    <p:extLst>
      <p:ext uri="{BB962C8B-B14F-4D97-AF65-F5344CB8AC3E}">
        <p14:creationId xmlns:p14="http://schemas.microsoft.com/office/powerpoint/2010/main" val="4285638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40</a:t>
            </a:fld>
            <a:endParaRPr lang="en-US"/>
          </a:p>
        </p:txBody>
      </p:sp>
    </p:spTree>
    <p:extLst>
      <p:ext uri="{BB962C8B-B14F-4D97-AF65-F5344CB8AC3E}">
        <p14:creationId xmlns:p14="http://schemas.microsoft.com/office/powerpoint/2010/main" val="25295343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41</a:t>
            </a:fld>
            <a:endParaRPr lang="en-US"/>
          </a:p>
        </p:txBody>
      </p:sp>
    </p:spTree>
    <p:extLst>
      <p:ext uri="{BB962C8B-B14F-4D97-AF65-F5344CB8AC3E}">
        <p14:creationId xmlns:p14="http://schemas.microsoft.com/office/powerpoint/2010/main" val="4123327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4</a:t>
            </a:fld>
            <a:endParaRPr lang="en-US"/>
          </a:p>
        </p:txBody>
      </p:sp>
    </p:spTree>
    <p:extLst>
      <p:ext uri="{BB962C8B-B14F-4D97-AF65-F5344CB8AC3E}">
        <p14:creationId xmlns:p14="http://schemas.microsoft.com/office/powerpoint/2010/main" val="99598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5</a:t>
            </a:fld>
            <a:endParaRPr lang="en-US"/>
          </a:p>
        </p:txBody>
      </p:sp>
    </p:spTree>
    <p:extLst>
      <p:ext uri="{BB962C8B-B14F-4D97-AF65-F5344CB8AC3E}">
        <p14:creationId xmlns:p14="http://schemas.microsoft.com/office/powerpoint/2010/main" val="1473305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BE21049-B32E-44BC-B329-948307468BF4}" type="slidenum">
              <a:rPr lang="en-US" smtClean="0"/>
              <a:pPr/>
              <a:t>6</a:t>
            </a:fld>
            <a:endParaRPr lang="en-US"/>
          </a:p>
        </p:txBody>
      </p:sp>
    </p:spTree>
    <p:extLst>
      <p:ext uri="{BB962C8B-B14F-4D97-AF65-F5344CB8AC3E}">
        <p14:creationId xmlns:p14="http://schemas.microsoft.com/office/powerpoint/2010/main" val="1473696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8</a:t>
            </a:fld>
            <a:endParaRPr lang="en-US"/>
          </a:p>
        </p:txBody>
      </p:sp>
    </p:spTree>
    <p:extLst>
      <p:ext uri="{BB962C8B-B14F-4D97-AF65-F5344CB8AC3E}">
        <p14:creationId xmlns:p14="http://schemas.microsoft.com/office/powerpoint/2010/main" val="989278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02CD6DA-4C27-4654-A1FA-C1805CD68245}" type="slidenum">
              <a:rPr lang="en-US" smtClean="0"/>
              <a:pPr/>
              <a:t>9</a:t>
            </a:fld>
            <a:endParaRPr lang="en-US"/>
          </a:p>
        </p:txBody>
      </p:sp>
    </p:spTree>
    <p:extLst>
      <p:ext uri="{BB962C8B-B14F-4D97-AF65-F5344CB8AC3E}">
        <p14:creationId xmlns:p14="http://schemas.microsoft.com/office/powerpoint/2010/main" val="18700843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2CBE50-8609-4DE6-8D15-B026BCCCE76B}" type="slidenum">
              <a:rPr lang="en-US"/>
              <a:pPr/>
              <a:t>10</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3531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s-ES" smtClean="0"/>
              <a:t>Anita J. Tarzian, UMB SON 092716</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A18448A-E364-49D6-86C0-86D7BDA4599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s-ES" smtClean="0"/>
              <a:t>Anita J. Tarzian, UMB SON 092716</a:t>
            </a:r>
            <a:endParaRPr lang="en-US"/>
          </a:p>
        </p:txBody>
      </p:sp>
      <p:sp>
        <p:nvSpPr>
          <p:cNvPr id="6" name="Slide Number Placeholder 5"/>
          <p:cNvSpPr>
            <a:spLocks noGrp="1"/>
          </p:cNvSpPr>
          <p:nvPr>
            <p:ph type="sldNum" sz="quarter" idx="12"/>
          </p:nvPr>
        </p:nvSpPr>
        <p:spPr/>
        <p:txBody>
          <a:bodyPr/>
          <a:lstStyle>
            <a:extLst/>
          </a:lstStyle>
          <a:p>
            <a:fld id="{0ABEB06B-CABC-46B1-9AA5-CE820E83DB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s-ES" smtClean="0"/>
              <a:t>Anita J. Tarzian, UMB SON 092716</a:t>
            </a:r>
            <a:endParaRPr lang="en-US"/>
          </a:p>
        </p:txBody>
      </p:sp>
      <p:sp>
        <p:nvSpPr>
          <p:cNvPr id="6" name="Slide Number Placeholder 5"/>
          <p:cNvSpPr>
            <a:spLocks noGrp="1"/>
          </p:cNvSpPr>
          <p:nvPr>
            <p:ph type="sldNum" sz="quarter" idx="12"/>
          </p:nvPr>
        </p:nvSpPr>
        <p:spPr/>
        <p:txBody>
          <a:bodyPr/>
          <a:lstStyle>
            <a:extLst/>
          </a:lstStyle>
          <a:p>
            <a:fld id="{10EFCEFC-67E5-48D4-B8D7-6E80E18A7F25}"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r>
              <a:rPr lang="es-ES" smtClean="0"/>
              <a:t>Anita J. Tarzian, UMB SON 092716</a:t>
            </a:r>
            <a:endParaRPr 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11715D10-E079-41C1-9883-8EA2E0F5C1B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r>
              <a:rPr lang="es-ES" smtClean="0"/>
              <a:t>Anita J. Tarzian, UMB SON 092716</a:t>
            </a:r>
            <a:endParaRPr 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CAF9CE88-FD03-4400-A64D-705339C870C1}" type="slidenum">
              <a:rPr lang="en-US"/>
              <a:pPr/>
              <a:t>‹#›</a:t>
            </a:fld>
            <a:endParaRPr lang="en-US"/>
          </a:p>
        </p:txBody>
      </p:sp>
    </p:spTree>
    <p:extLst>
      <p:ext uri="{BB962C8B-B14F-4D97-AF65-F5344CB8AC3E}">
        <p14:creationId xmlns:p14="http://schemas.microsoft.com/office/powerpoint/2010/main" val="46254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s-ES" smtClean="0"/>
              <a:t>Anita J. Tarzian, UMB SON 092716</a:t>
            </a:r>
            <a:endParaRPr lang="en-US"/>
          </a:p>
        </p:txBody>
      </p:sp>
      <p:sp>
        <p:nvSpPr>
          <p:cNvPr id="6" name="Slide Number Placeholder 5"/>
          <p:cNvSpPr>
            <a:spLocks noGrp="1"/>
          </p:cNvSpPr>
          <p:nvPr>
            <p:ph type="sldNum" sz="quarter" idx="12"/>
          </p:nvPr>
        </p:nvSpPr>
        <p:spPr/>
        <p:txBody>
          <a:bodyPr/>
          <a:lstStyle>
            <a:extLst/>
          </a:lstStyle>
          <a:p>
            <a:fld id="{0FCA40C2-8556-4963-8277-FCAE2461C24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r>
              <a:rPr lang="es-ES" smtClean="0"/>
              <a:t>Anita J. Tarzian, UMB SON 092716</a:t>
            </a:r>
            <a:endParaRPr lang="en-US"/>
          </a:p>
        </p:txBody>
      </p:sp>
      <p:sp>
        <p:nvSpPr>
          <p:cNvPr id="6" name="Slide Number Placeholder 5"/>
          <p:cNvSpPr>
            <a:spLocks noGrp="1"/>
          </p:cNvSpPr>
          <p:nvPr>
            <p:ph type="sldNum" sz="quarter" idx="12"/>
          </p:nvPr>
        </p:nvSpPr>
        <p:spPr/>
        <p:txBody>
          <a:bodyPr/>
          <a:lstStyle>
            <a:extLst/>
          </a:lstStyle>
          <a:p>
            <a:fld id="{EE63BB57-FCA5-42FE-BE19-51824D2D67A8}"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s-ES" smtClean="0"/>
              <a:t>Anita J. Tarzian, UMB SON 092716</a:t>
            </a:r>
            <a:endParaRPr lang="en-US"/>
          </a:p>
        </p:txBody>
      </p:sp>
      <p:sp>
        <p:nvSpPr>
          <p:cNvPr id="7" name="Slide Number Placeholder 6"/>
          <p:cNvSpPr>
            <a:spLocks noGrp="1"/>
          </p:cNvSpPr>
          <p:nvPr>
            <p:ph type="sldNum" sz="quarter" idx="12"/>
          </p:nvPr>
        </p:nvSpPr>
        <p:spPr/>
        <p:txBody>
          <a:bodyPr/>
          <a:lstStyle>
            <a:extLst/>
          </a:lstStyle>
          <a:p>
            <a:fld id="{690869F0-9802-4BB5-B4C4-E84517B309F5}"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r>
              <a:rPr lang="es-ES" smtClean="0"/>
              <a:t>Anita J. Tarzian, UMB SON 092716</a:t>
            </a:r>
            <a:endParaRPr lang="en-US"/>
          </a:p>
        </p:txBody>
      </p:sp>
      <p:sp>
        <p:nvSpPr>
          <p:cNvPr id="9" name="Slide Number Placeholder 8"/>
          <p:cNvSpPr>
            <a:spLocks noGrp="1"/>
          </p:cNvSpPr>
          <p:nvPr>
            <p:ph type="sldNum" sz="quarter" idx="12"/>
          </p:nvPr>
        </p:nvSpPr>
        <p:spPr/>
        <p:txBody>
          <a:bodyPr/>
          <a:lstStyle>
            <a:extLst/>
          </a:lstStyle>
          <a:p>
            <a:fld id="{9796C310-19B2-4904-B892-8B0A1300B84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r>
              <a:rPr lang="es-ES" smtClean="0"/>
              <a:t>Anita J. Tarzian, UMB SON 092716</a:t>
            </a:r>
            <a:endParaRPr lang="en-US"/>
          </a:p>
        </p:txBody>
      </p:sp>
      <p:sp>
        <p:nvSpPr>
          <p:cNvPr id="5" name="Slide Number Placeholder 4"/>
          <p:cNvSpPr>
            <a:spLocks noGrp="1"/>
          </p:cNvSpPr>
          <p:nvPr>
            <p:ph type="sldNum" sz="quarter" idx="12"/>
          </p:nvPr>
        </p:nvSpPr>
        <p:spPr/>
        <p:txBody>
          <a:bodyPr/>
          <a:lstStyle>
            <a:extLst/>
          </a:lstStyle>
          <a:p>
            <a:fld id="{176F2556-C2AA-48C9-9C30-12546155A9F1}"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US"/>
          </a:p>
        </p:txBody>
      </p:sp>
      <p:sp>
        <p:nvSpPr>
          <p:cNvPr id="3" name="Footer Placeholder 2"/>
          <p:cNvSpPr>
            <a:spLocks noGrp="1"/>
          </p:cNvSpPr>
          <p:nvPr>
            <p:ph type="ftr" sz="quarter" idx="11"/>
          </p:nvPr>
        </p:nvSpPr>
        <p:spPr/>
        <p:txBody>
          <a:bodyPr/>
          <a:lstStyle>
            <a:extLst/>
          </a:lstStyle>
          <a:p>
            <a:r>
              <a:rPr lang="es-ES" smtClean="0"/>
              <a:t>Anita J. Tarzian, UMB SON 092716</a:t>
            </a:r>
            <a:endParaRPr lang="en-US"/>
          </a:p>
        </p:txBody>
      </p:sp>
      <p:sp>
        <p:nvSpPr>
          <p:cNvPr id="4" name="Slide Number Placeholder 3"/>
          <p:cNvSpPr>
            <a:spLocks noGrp="1"/>
          </p:cNvSpPr>
          <p:nvPr>
            <p:ph type="sldNum" sz="quarter" idx="12"/>
          </p:nvPr>
        </p:nvSpPr>
        <p:spPr/>
        <p:txBody>
          <a:bodyPr/>
          <a:lstStyle>
            <a:extLst/>
          </a:lstStyle>
          <a:p>
            <a:fld id="{7B3B2D0A-D5FE-47CD-ADDB-6AC68D436F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endParaRPr lang="en-US"/>
          </a:p>
        </p:txBody>
      </p:sp>
      <p:sp>
        <p:nvSpPr>
          <p:cNvPr id="6" name="Footer Placeholder 5"/>
          <p:cNvSpPr>
            <a:spLocks noGrp="1"/>
          </p:cNvSpPr>
          <p:nvPr>
            <p:ph type="ftr" sz="quarter" idx="11"/>
          </p:nvPr>
        </p:nvSpPr>
        <p:spPr/>
        <p:txBody>
          <a:bodyPr/>
          <a:lstStyle>
            <a:extLst/>
          </a:lstStyle>
          <a:p>
            <a:r>
              <a:rPr lang="es-ES" smtClean="0"/>
              <a:t>Anita J. Tarzian, UMB SON 092716</a:t>
            </a:r>
            <a:endParaRPr lang="en-US"/>
          </a:p>
        </p:txBody>
      </p:sp>
      <p:sp>
        <p:nvSpPr>
          <p:cNvPr id="7" name="Slide Number Placeholder 6"/>
          <p:cNvSpPr>
            <a:spLocks noGrp="1"/>
          </p:cNvSpPr>
          <p:nvPr>
            <p:ph type="sldNum" sz="quarter" idx="12"/>
          </p:nvPr>
        </p:nvSpPr>
        <p:spPr/>
        <p:txBody>
          <a:bodyPr/>
          <a:lstStyle>
            <a:extLst/>
          </a:lstStyle>
          <a:p>
            <a:fld id="{E940F4C9-348F-4FDB-BFA6-DF9B09D90B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s-ES" smtClean="0"/>
              <a:t>Anita J. Tarzian, UMB SON 092716</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FE382095-4429-428C-8A5B-9247439198A5}"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5"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s-ES" smtClean="0"/>
              <a:t>Anita J. Tarzian, UMB SON 092716</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8234F3-6CF5-4771-AC51-F18309374D6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sldNum="0"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mailto:atarzian@law.umaryland.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www.un.org/en/documents/udhr/"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hyperlink" Target="http://www.ethics.va.gov/ETHICS"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jpeg"/><Relationship Id="rId5" Type="http://schemas.openxmlformats.org/officeDocument/2006/relationships/image" Target="../media/image38.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cbi.nlm.nih.gov/pubmed/24430580" TargetMode="External"/><Relationship Id="rId3"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1" Type="http://schemas.openxmlformats.org/officeDocument/2006/relationships/slideLayout" Target="../slideLayouts/slideLayout5.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4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legacyumail.umaryland.edu/owa/redir.aspx?C=nS-A5xSXZUiIs4Ym9dIzM0HgBtcw8tBIcDh1vkpvztklNL6b_5CCxk7bQtAxixwPQlIB2wWoRoQ.&amp;URL=http://digitalcommons.law.umaryland.edu/maecnewsletter/38/" TargetMode="External"/><Relationship Id="rId3" Type="http://schemas.openxmlformats.org/officeDocument/2006/relationships/image" Target="../media/image48.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9.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5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5" Type="http://schemas.openxmlformats.org/officeDocument/2006/relationships/image" Target="../media/image53.jpe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BmVpuO3rcqY" TargetMode="External"/><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3ETna2mX49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virtualmentor.ama-assn.org/" TargetMode="External"/><Relationship Id="rId4" Type="http://schemas.openxmlformats.org/officeDocument/2006/relationships/hyperlink" Target="http://www.apa.org/" TargetMode="External"/><Relationship Id="rId5" Type="http://schemas.openxmlformats.org/officeDocument/2006/relationships/hyperlink" Target="http://www.law.umaryland.edu/mhecn" TargetMode="External"/><Relationship Id="rId1" Type="http://schemas.openxmlformats.org/officeDocument/2006/relationships/slideLayout" Target="../slideLayouts/slideLayout2.xml"/><Relationship Id="rId2" Type="http://schemas.openxmlformats.org/officeDocument/2006/relationships/hyperlink" Target="http://www.nursingworld.or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ursingworld.org/codeofethic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Yqj1DhUKJco" TargetMode="Externa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l58MffRIJUQ" TargetMode="External"/><Relationship Id="rId4" Type="http://schemas.openxmlformats.org/officeDocument/2006/relationships/hyperlink" Target="https://www.youtube.com/watch?v=EuzE6lMQQmo" TargetMode="External"/><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33400" y="609600"/>
            <a:ext cx="7924800" cy="2209800"/>
          </a:xfrm>
        </p:spPr>
        <p:txBody>
          <a:bodyPr/>
          <a:lstStyle/>
          <a:p>
            <a:r>
              <a:rPr lang="en-US" sz="4400" dirty="0" smtClean="0"/>
              <a:t>Ethics &amp; Advocacy for the Mental Health Population</a:t>
            </a:r>
            <a:endParaRPr lang="en-US" sz="4400" b="1" dirty="0"/>
          </a:p>
        </p:txBody>
      </p:sp>
      <p:sp>
        <p:nvSpPr>
          <p:cNvPr id="2051" name="Rectangle 3"/>
          <p:cNvSpPr>
            <a:spLocks noGrp="1" noChangeArrowheads="1"/>
          </p:cNvSpPr>
          <p:nvPr>
            <p:ph type="subTitle" idx="1"/>
          </p:nvPr>
        </p:nvSpPr>
        <p:spPr>
          <a:xfrm>
            <a:off x="1371600" y="3352800"/>
            <a:ext cx="6400800" cy="1752600"/>
          </a:xfrm>
        </p:spPr>
        <p:txBody>
          <a:bodyPr/>
          <a:lstStyle/>
          <a:p>
            <a:pPr>
              <a:lnSpc>
                <a:spcPct val="80000"/>
              </a:lnSpc>
            </a:pPr>
            <a:endParaRPr lang="en-US" sz="2800" b="1" dirty="0"/>
          </a:p>
          <a:p>
            <a:pPr>
              <a:lnSpc>
                <a:spcPct val="80000"/>
              </a:lnSpc>
            </a:pPr>
            <a:r>
              <a:rPr lang="en-US" sz="2800" b="1" dirty="0"/>
              <a:t>Anita J. Tarzian, PhD, RN</a:t>
            </a:r>
          </a:p>
          <a:p>
            <a:pPr>
              <a:lnSpc>
                <a:spcPct val="80000"/>
              </a:lnSpc>
            </a:pPr>
            <a:r>
              <a:rPr lang="en-US" sz="2800" b="1" dirty="0" smtClean="0">
                <a:hlinkClick r:id="rId3"/>
              </a:rPr>
              <a:t>atarzian@law.umaryland.edu</a:t>
            </a:r>
            <a:endParaRPr lang="en-US" sz="2800" b="1" dirty="0" smtClean="0"/>
          </a:p>
          <a:p>
            <a:pPr>
              <a:lnSpc>
                <a:spcPct val="80000"/>
              </a:lnSpc>
            </a:pPr>
            <a:r>
              <a:rPr lang="en-US" sz="2800" dirty="0" smtClean="0"/>
              <a:t>(</a:t>
            </a:r>
            <a:r>
              <a:rPr lang="en-US" sz="2800" dirty="0"/>
              <a:t>410) 706-1126</a:t>
            </a:r>
          </a:p>
        </p:txBody>
      </p:sp>
      <p:sp>
        <p:nvSpPr>
          <p:cNvPr id="4" name="Footer Placeholder 3"/>
          <p:cNvSpPr>
            <a:spLocks noGrp="1"/>
          </p:cNvSpPr>
          <p:nvPr>
            <p:ph type="ftr" sz="quarter" idx="11"/>
          </p:nvPr>
        </p:nvSpPr>
        <p:spPr/>
        <p:txBody>
          <a:bodyPr/>
          <a:lstStyle/>
          <a:p>
            <a:r>
              <a:rPr lang="es-ES" dirty="0" smtClean="0"/>
              <a:t>Anita J. Tarzian, UMB SON </a:t>
            </a:r>
            <a:r>
              <a:rPr lang="es-ES" dirty="0" smtClean="0"/>
              <a:t>092716</a:t>
            </a:r>
            <a:endParaRPr lang="en-US" dirty="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z="4000" dirty="0" smtClean="0"/>
              <a:t>Virtue ethics</a:t>
            </a:r>
            <a:endParaRPr lang="en-US" sz="2800" dirty="0"/>
          </a:p>
        </p:txBody>
      </p:sp>
      <p:sp>
        <p:nvSpPr>
          <p:cNvPr id="230403" name="Rectangle 3"/>
          <p:cNvSpPr>
            <a:spLocks noGrp="1" noChangeArrowheads="1"/>
          </p:cNvSpPr>
          <p:nvPr>
            <p:ph type="body" sz="half" idx="1"/>
          </p:nvPr>
        </p:nvSpPr>
        <p:spPr>
          <a:xfrm>
            <a:off x="609600" y="4800600"/>
            <a:ext cx="7848600" cy="1828800"/>
          </a:xfrm>
        </p:spPr>
        <p:txBody>
          <a:bodyPr/>
          <a:lstStyle/>
          <a:p>
            <a:pPr algn="ctr">
              <a:buFont typeface="Wingdings" pitchFamily="2" charset="2"/>
              <a:buNone/>
            </a:pPr>
            <a:r>
              <a:rPr lang="en-US" sz="2800" dirty="0"/>
              <a:t>   The goal of human life is to seek happiness, an ‘excellent activity of the </a:t>
            </a:r>
            <a:r>
              <a:rPr lang="en-US" sz="2800" dirty="0" smtClean="0"/>
              <a:t>soul’, &amp; to cultivate “practical wisdom”</a:t>
            </a:r>
            <a:endParaRPr lang="en-US" sz="2800" dirty="0"/>
          </a:p>
        </p:txBody>
      </p:sp>
      <p:pic>
        <p:nvPicPr>
          <p:cNvPr id="230404" name="Picture 4" descr="platoaristo"/>
          <p:cNvPicPr>
            <a:picLocks noGrp="1" noChangeAspect="1" noChangeArrowheads="1"/>
          </p:cNvPicPr>
          <p:nvPr>
            <p:ph sz="half" idx="2"/>
          </p:nvPr>
        </p:nvPicPr>
        <p:blipFill>
          <a:blip r:embed="rId3" cstate="print"/>
          <a:srcRect/>
          <a:stretch>
            <a:fillRect/>
          </a:stretch>
        </p:blipFill>
        <p:spPr>
          <a:xfrm>
            <a:off x="3429000" y="1524000"/>
            <a:ext cx="2468563" cy="3200400"/>
          </a:xfrm>
          <a:noFill/>
          <a:ln/>
        </p:spPr>
      </p:pic>
      <p:sp>
        <p:nvSpPr>
          <p:cNvPr id="6" name="Footer Placeholder 5"/>
          <p:cNvSpPr>
            <a:spLocks noGrp="1"/>
          </p:cNvSpPr>
          <p:nvPr>
            <p:ph type="ftr" sz="quarter" idx="11"/>
          </p:nvPr>
        </p:nvSpPr>
        <p:spPr/>
        <p:txBody>
          <a:bodyPr/>
          <a:lstStyle/>
          <a:p>
            <a:r>
              <a:rPr lang="es-ES" smtClean="0"/>
              <a:t>Anita J. Tarzian, UMB SON 092716</a:t>
            </a:r>
            <a:endParaRPr lang="en-US"/>
          </a:p>
        </p:txBody>
      </p:sp>
      <p:sp>
        <p:nvSpPr>
          <p:cNvPr id="230405" name="Text Box 5"/>
          <p:cNvSpPr txBox="1">
            <a:spLocks noChangeArrowheads="1"/>
          </p:cNvSpPr>
          <p:nvPr/>
        </p:nvSpPr>
        <p:spPr bwMode="auto">
          <a:xfrm>
            <a:off x="6003925" y="3897313"/>
            <a:ext cx="2906713" cy="396875"/>
          </a:xfrm>
          <a:prstGeom prst="rect">
            <a:avLst/>
          </a:prstGeom>
          <a:noFill/>
          <a:ln w="9525">
            <a:noFill/>
            <a:miter lim="800000"/>
            <a:headEnd/>
            <a:tailEnd/>
          </a:ln>
          <a:effectLst/>
        </p:spPr>
        <p:txBody>
          <a:bodyPr wrap="none">
            <a:spAutoFit/>
          </a:bodyPr>
          <a:lstStyle/>
          <a:p>
            <a:r>
              <a:rPr lang="en-US" sz="2000"/>
              <a:t>Aristotle 394-322 B.C.E.</a:t>
            </a:r>
          </a:p>
        </p:txBody>
      </p:sp>
    </p:spTree>
    <p:extLst>
      <p:ext uri="{BB962C8B-B14F-4D97-AF65-F5344CB8AC3E}">
        <p14:creationId xmlns:p14="http://schemas.microsoft.com/office/powerpoint/2010/main" val="2352940701"/>
      </p:ext>
    </p:extLst>
  </p:cSld>
  <p:clrMapOvr>
    <a:masterClrMapping/>
  </p:clrMapOvr>
  <p:transition>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lstStyle/>
          <a:p>
            <a:pPr>
              <a:lnSpc>
                <a:spcPct val="90000"/>
              </a:lnSpc>
              <a:spcBef>
                <a:spcPct val="40000"/>
              </a:spcBef>
            </a:pPr>
            <a:r>
              <a:rPr lang="en-US" u="sng" dirty="0" smtClean="0"/>
              <a:t>Sensitivity</a:t>
            </a:r>
            <a:r>
              <a:rPr lang="en-US" dirty="0" smtClean="0"/>
              <a:t>: Can you recognize issues?</a:t>
            </a:r>
          </a:p>
          <a:p>
            <a:pPr>
              <a:lnSpc>
                <a:spcPct val="90000"/>
              </a:lnSpc>
              <a:spcBef>
                <a:spcPct val="40000"/>
              </a:spcBef>
            </a:pPr>
            <a:r>
              <a:rPr lang="en-US" u="sng" dirty="0" smtClean="0"/>
              <a:t>Reasoning</a:t>
            </a:r>
            <a:r>
              <a:rPr lang="en-US" dirty="0" smtClean="0"/>
              <a:t>: Can you work through issues and make reasoned judgments?</a:t>
            </a:r>
          </a:p>
          <a:p>
            <a:pPr>
              <a:lnSpc>
                <a:spcPct val="90000"/>
              </a:lnSpc>
              <a:spcBef>
                <a:spcPct val="40000"/>
              </a:spcBef>
            </a:pPr>
            <a:r>
              <a:rPr lang="en-US" u="sng" dirty="0" smtClean="0"/>
              <a:t>Motivation</a:t>
            </a:r>
            <a:r>
              <a:rPr lang="en-US" dirty="0" smtClean="0"/>
              <a:t>: Do you identify with professional commitments and responsibilities?</a:t>
            </a:r>
          </a:p>
          <a:p>
            <a:pPr>
              <a:lnSpc>
                <a:spcPct val="90000"/>
              </a:lnSpc>
              <a:spcBef>
                <a:spcPct val="40000"/>
              </a:spcBef>
            </a:pPr>
            <a:r>
              <a:rPr lang="en-US" u="sng" dirty="0" smtClean="0"/>
              <a:t>Action</a:t>
            </a:r>
            <a:r>
              <a:rPr lang="en-US" dirty="0" smtClean="0"/>
              <a:t>: Can you enact your judgments and commitments?</a:t>
            </a:r>
          </a:p>
          <a:p>
            <a:pPr>
              <a:lnSpc>
                <a:spcPct val="90000"/>
              </a:lnSpc>
              <a:spcBef>
                <a:spcPct val="40000"/>
              </a:spcBef>
              <a:buNone/>
            </a:pPr>
            <a:r>
              <a:rPr lang="en-US" sz="1400" dirty="0" smtClean="0"/>
              <a:t>Rest JR. </a:t>
            </a:r>
            <a:r>
              <a:rPr lang="en-US" sz="1400" u="sng" dirty="0" smtClean="0"/>
              <a:t>Moral Development: Advances in Research and Theory</a:t>
            </a:r>
            <a:r>
              <a:rPr lang="en-US" sz="1400" dirty="0" smtClean="0"/>
              <a:t>.  New York: </a:t>
            </a:r>
            <a:r>
              <a:rPr lang="en-US" sz="1400" dirty="0" err="1" smtClean="0"/>
              <a:t>Praeger</a:t>
            </a:r>
            <a:r>
              <a:rPr lang="en-US" sz="1400" dirty="0" smtClean="0"/>
              <a:t> Press, 1986.</a:t>
            </a:r>
            <a:endParaRPr lang="en-US" sz="1400" dirty="0"/>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normAutofit fontScale="90000"/>
          </a:bodyPr>
          <a:lstStyle/>
          <a:p>
            <a:r>
              <a:rPr lang="en-US" sz="4200" dirty="0" smtClean="0"/>
              <a:t>Rest’s 4 Dimensions of Moral Life</a:t>
            </a:r>
            <a:endParaRPr lang="en-US" sz="4200" dirty="0"/>
          </a:p>
        </p:txBody>
      </p:sp>
    </p:spTree>
    <p:extLst>
      <p:ext uri="{BB962C8B-B14F-4D97-AF65-F5344CB8AC3E}">
        <p14:creationId xmlns:p14="http://schemas.microsoft.com/office/powerpoint/2010/main" val="914614200"/>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RIGHTS</a:t>
            </a:r>
          </a:p>
        </p:txBody>
      </p:sp>
      <p:sp>
        <p:nvSpPr>
          <p:cNvPr id="3" name="Content Placeholder 2"/>
          <p:cNvSpPr>
            <a:spLocks noGrp="1"/>
          </p:cNvSpPr>
          <p:nvPr>
            <p:ph idx="1"/>
          </p:nvPr>
        </p:nvSpPr>
        <p:spPr>
          <a:xfrm>
            <a:off x="288925" y="1560513"/>
            <a:ext cx="8229600" cy="4530725"/>
          </a:xfrm>
        </p:spPr>
        <p:txBody>
          <a:bodyPr/>
          <a:lstStyle/>
          <a:p>
            <a:pPr eaLnBrk="1" hangingPunct="1">
              <a:defRPr/>
            </a:pPr>
            <a:r>
              <a:rPr lang="en-US" dirty="0" smtClean="0"/>
              <a:t>Infer obligations</a:t>
            </a:r>
          </a:p>
          <a:p>
            <a:pPr eaLnBrk="1" hangingPunct="1">
              <a:defRPr/>
            </a:pPr>
            <a:r>
              <a:rPr lang="en-US" dirty="0" smtClean="0"/>
              <a:t>Natural v. legal rights</a:t>
            </a:r>
          </a:p>
          <a:p>
            <a:pPr eaLnBrk="1" hangingPunct="1">
              <a:defRPr/>
            </a:pPr>
            <a:r>
              <a:rPr lang="en-US" dirty="0" smtClean="0"/>
              <a:t>Negative v. positive rights</a:t>
            </a:r>
          </a:p>
        </p:txBody>
      </p:sp>
      <p:pic>
        <p:nvPicPr>
          <p:cNvPr id="48132" name="Picture 2" descr="https://encrypted-tbn3.gstatic.com/images?q=tbn:ANd9GcTR-oRwy2-Kza_dzOB5TJt5bJO1fFsUgO5Ia1tpVObstohYPNA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3" y="3332957"/>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https://encrypted-tbn0.gstatic.com/images?q=tbn:ANd9GcTVuccPmDkM6acWfykhZw6G0G84eegIunuFNM4i6l4Us-8lPn2Tmd8XXxf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0418" y="3822505"/>
            <a:ext cx="233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Picture 6" descr="https://encrypted-tbn2.gstatic.com/images?q=tbn:ANd9GcTcTfCWY0LMc3cM5bqlPaUdK-nuMXZ6Z4r0ecf3fN7AdMVEsuo0P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5425" y="4139836"/>
            <a:ext cx="1943100" cy="235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3720106072"/>
      </p:ext>
    </p:extLst>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a:xfrm>
            <a:off x="457200" y="277813"/>
            <a:ext cx="8229600" cy="788987"/>
          </a:xfrm>
        </p:spPr>
        <p:txBody>
          <a:bodyPr>
            <a:normAutofit/>
          </a:bodyPr>
          <a:lstStyle/>
          <a:p>
            <a:pPr eaLnBrk="1" hangingPunct="1">
              <a:defRPr/>
            </a:pPr>
            <a:r>
              <a:rPr lang="en-US" sz="3200" dirty="0" smtClean="0"/>
              <a:t>Universal Declaration of Human Rights</a:t>
            </a:r>
          </a:p>
        </p:txBody>
      </p:sp>
      <p:sp>
        <p:nvSpPr>
          <p:cNvPr id="230403" name="Rectangle 3"/>
          <p:cNvSpPr>
            <a:spLocks noGrp="1" noChangeArrowheads="1"/>
          </p:cNvSpPr>
          <p:nvPr>
            <p:ph type="body" sz="half" idx="1"/>
          </p:nvPr>
        </p:nvSpPr>
        <p:spPr>
          <a:xfrm>
            <a:off x="609600" y="4800600"/>
            <a:ext cx="7848600" cy="1828800"/>
          </a:xfrm>
        </p:spPr>
        <p:txBody>
          <a:bodyPr>
            <a:normAutofit/>
          </a:bodyPr>
          <a:lstStyle/>
          <a:p>
            <a:pPr algn="ctr" eaLnBrk="1" hangingPunct="1">
              <a:buFont typeface="Wingdings" panose="05000000000000000000" pitchFamily="2" charset="2"/>
              <a:buNone/>
              <a:defRPr/>
            </a:pPr>
            <a:r>
              <a:rPr lang="en-US" sz="2800" dirty="0" smtClean="0"/>
              <a:t>   </a:t>
            </a:r>
          </a:p>
        </p:txBody>
      </p:sp>
      <p:sp>
        <p:nvSpPr>
          <p:cNvPr id="2" name="Content Placeholder 1"/>
          <p:cNvSpPr>
            <a:spLocks noGrp="1"/>
          </p:cNvSpPr>
          <p:nvPr>
            <p:ph sz="half" idx="2"/>
          </p:nvPr>
        </p:nvSpPr>
        <p:spPr>
          <a:xfrm>
            <a:off x="477838" y="1066800"/>
            <a:ext cx="7980362" cy="5334000"/>
          </a:xfrm>
        </p:spPr>
        <p:txBody>
          <a:bodyPr>
            <a:normAutofit/>
          </a:bodyPr>
          <a:lstStyle/>
          <a:p>
            <a:pPr>
              <a:defRPr/>
            </a:pPr>
            <a:r>
              <a:rPr lang="en-US" sz="2400" dirty="0">
                <a:hlinkClick r:id="rId3"/>
              </a:rPr>
              <a:t>http://www.un.org/en/documents/udhr</a:t>
            </a:r>
            <a:r>
              <a:rPr lang="en-US" sz="2400" dirty="0" smtClean="0">
                <a:hlinkClick r:id="rId3"/>
              </a:rPr>
              <a:t>/</a:t>
            </a:r>
            <a:endParaRPr lang="en-US" sz="2400" dirty="0" smtClean="0"/>
          </a:p>
          <a:p>
            <a:pPr>
              <a:defRPr/>
            </a:pPr>
            <a:r>
              <a:rPr lang="en-US" sz="2400" dirty="0" smtClean="0"/>
              <a:t>Article 1</a:t>
            </a:r>
          </a:p>
          <a:p>
            <a:pPr lvl="1">
              <a:defRPr/>
            </a:pPr>
            <a:r>
              <a:rPr lang="en-US" sz="2000" dirty="0"/>
              <a:t>All human beings are born free and equal in dignity and rights</a:t>
            </a:r>
            <a:r>
              <a:rPr lang="en-US" sz="2000" dirty="0" smtClean="0"/>
              <a:t>. They </a:t>
            </a:r>
            <a:r>
              <a:rPr lang="en-US" sz="2000" dirty="0"/>
              <a:t>are endowed with reason and conscience and should act towards one another in a spirit of brotherhood.</a:t>
            </a:r>
          </a:p>
          <a:p>
            <a:pPr>
              <a:defRPr/>
            </a:pPr>
            <a:r>
              <a:rPr lang="en-US" sz="2400" dirty="0" smtClean="0"/>
              <a:t>Article 3</a:t>
            </a:r>
          </a:p>
          <a:p>
            <a:pPr lvl="1">
              <a:defRPr/>
            </a:pPr>
            <a:r>
              <a:rPr lang="en-US" sz="2000" dirty="0"/>
              <a:t>Everyone has the right to life, liberty and security of person.</a:t>
            </a:r>
          </a:p>
          <a:p>
            <a:pPr>
              <a:defRPr/>
            </a:pPr>
            <a:r>
              <a:rPr lang="en-US" sz="2400" dirty="0" smtClean="0"/>
              <a:t>Article 4</a:t>
            </a:r>
            <a:endParaRPr lang="en-US" sz="2400" dirty="0"/>
          </a:p>
          <a:p>
            <a:pPr lvl="1">
              <a:defRPr/>
            </a:pPr>
            <a:r>
              <a:rPr lang="en-US" sz="2000" dirty="0" smtClean="0"/>
              <a:t>No </a:t>
            </a:r>
            <a:r>
              <a:rPr lang="en-US" sz="2000" dirty="0"/>
              <a:t>one shall be held in slavery or servitude; slavery and the slave trade shall be prohibited in all their forms.</a:t>
            </a:r>
          </a:p>
          <a:p>
            <a:pPr marL="109728" indent="0">
              <a:buNone/>
              <a:defRPr/>
            </a:pPr>
            <a:r>
              <a:rPr lang="en-US" sz="2400" dirty="0" smtClean="0"/>
              <a:t>…</a:t>
            </a:r>
          </a:p>
          <a:p>
            <a:pPr>
              <a:defRPr/>
            </a:pPr>
            <a:r>
              <a:rPr lang="en-US" sz="2400" dirty="0" smtClean="0">
                <a:sym typeface="Wingdings" panose="05000000000000000000" pitchFamily="2" charset="2"/>
              </a:rPr>
              <a:t> </a:t>
            </a:r>
            <a:r>
              <a:rPr lang="en-US" sz="2400" dirty="0" smtClean="0"/>
              <a:t>Article 30</a:t>
            </a:r>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1824378474"/>
      </p:ext>
    </p:extLst>
  </p:cSld>
  <p:clrMapOvr>
    <a:masterClrMapping/>
  </p:clrMapOvr>
  <p:transition>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titled.png"/>
          <p:cNvPicPr>
            <a:picLocks noGrp="1" noChangeAspect="1"/>
          </p:cNvPicPr>
          <p:nvPr>
            <p:ph idx="1"/>
          </p:nvPr>
        </p:nvPicPr>
        <p:blipFill>
          <a:blip r:embed="rId3" cstate="print"/>
          <a:stretch>
            <a:fillRect/>
          </a:stretch>
        </p:blipFill>
        <p:spPr>
          <a:xfrm>
            <a:off x="0" y="2971800"/>
            <a:ext cx="2209800" cy="2066925"/>
          </a:xfrm>
        </p:spPr>
      </p:pic>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p:txBody>
          <a:bodyPr>
            <a:normAutofit fontScale="90000"/>
          </a:bodyPr>
          <a:lstStyle/>
          <a:p>
            <a:r>
              <a:rPr lang="en-US" dirty="0" err="1" smtClean="0"/>
              <a:t>Tarasoff</a:t>
            </a:r>
            <a:r>
              <a:rPr lang="en-US" dirty="0" smtClean="0"/>
              <a:t> v. Regents of the University of California</a:t>
            </a:r>
            <a:endParaRPr lang="en-US" dirty="0"/>
          </a:p>
        </p:txBody>
      </p:sp>
      <p:pic>
        <p:nvPicPr>
          <p:cNvPr id="6" name="Picture 5" descr="untitled.png"/>
          <p:cNvPicPr>
            <a:picLocks noChangeAspect="1"/>
          </p:cNvPicPr>
          <p:nvPr/>
        </p:nvPicPr>
        <p:blipFill>
          <a:blip r:embed="rId4" cstate="print"/>
          <a:stretch>
            <a:fillRect/>
          </a:stretch>
        </p:blipFill>
        <p:spPr>
          <a:xfrm>
            <a:off x="6858000" y="3429000"/>
            <a:ext cx="1905000" cy="1781175"/>
          </a:xfrm>
          <a:prstGeom prst="rect">
            <a:avLst/>
          </a:prstGeom>
        </p:spPr>
      </p:pic>
      <p:sp>
        <p:nvSpPr>
          <p:cNvPr id="7" name="TextBox 6"/>
          <p:cNvSpPr txBox="1"/>
          <p:nvPr/>
        </p:nvSpPr>
        <p:spPr>
          <a:xfrm>
            <a:off x="1295400" y="5181600"/>
            <a:ext cx="6284862" cy="646331"/>
          </a:xfrm>
          <a:prstGeom prst="rect">
            <a:avLst/>
          </a:prstGeom>
          <a:noFill/>
        </p:spPr>
        <p:txBody>
          <a:bodyPr wrap="none" rtlCol="0">
            <a:spAutoFit/>
          </a:bodyPr>
          <a:lstStyle/>
          <a:p>
            <a:r>
              <a:rPr lang="en-US" dirty="0" err="1" smtClean="0"/>
              <a:t>Tarasoff</a:t>
            </a:r>
            <a:r>
              <a:rPr lang="en-US" dirty="0" smtClean="0"/>
              <a:t> v. Regents of the University of California, </a:t>
            </a:r>
          </a:p>
          <a:p>
            <a:r>
              <a:rPr lang="en-US" dirty="0" smtClean="0"/>
              <a:t>17 Cal. 3d 425, 551 P.2d 334, 131 Cal. </a:t>
            </a:r>
            <a:r>
              <a:rPr lang="en-US" dirty="0" err="1" smtClean="0"/>
              <a:t>Rptr</a:t>
            </a:r>
            <a:r>
              <a:rPr lang="en-US" dirty="0" smtClean="0"/>
              <a:t>. 14 (Cal. 1976),</a:t>
            </a:r>
            <a:endParaRPr lang="en-US" dirty="0"/>
          </a:p>
        </p:txBody>
      </p:sp>
      <p:pic>
        <p:nvPicPr>
          <p:cNvPr id="9" name="Picture 8" descr="untitled.png"/>
          <p:cNvPicPr>
            <a:picLocks noChangeAspect="1"/>
          </p:cNvPicPr>
          <p:nvPr/>
        </p:nvPicPr>
        <p:blipFill>
          <a:blip r:embed="rId5" cstate="print"/>
          <a:stretch>
            <a:fillRect/>
          </a:stretch>
        </p:blipFill>
        <p:spPr>
          <a:xfrm>
            <a:off x="2286000" y="1676400"/>
            <a:ext cx="4477940" cy="3269067"/>
          </a:xfrm>
          <a:prstGeom prst="rect">
            <a:avLst/>
          </a:prstGeom>
        </p:spPr>
      </p:pic>
    </p:spTree>
    <p:extLst>
      <p:ext uri="{BB962C8B-B14F-4D97-AF65-F5344CB8AC3E}">
        <p14:creationId xmlns:p14="http://schemas.microsoft.com/office/powerpoint/2010/main" val="1945542672"/>
      </p:ext>
    </p:extLst>
  </p:cSld>
  <p:clrMapOvr>
    <a:masterClrMapping/>
  </p:clrMapOvr>
  <p:transition>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b="1" dirty="0" smtClean="0"/>
              <a:t>Right to refuse treatment</a:t>
            </a:r>
          </a:p>
          <a:p>
            <a:pPr lvl="1"/>
            <a:r>
              <a:rPr lang="en-US" sz="2400" dirty="0"/>
              <a:t>Presumption of Competency; Declaration of Incompetency; Informed Consent; Standard: Serious Risk of Physical Harm to Themselves or Others in the Near Future; Least Restrictive </a:t>
            </a:r>
            <a:r>
              <a:rPr lang="en-US" sz="2400" dirty="0" smtClean="0"/>
              <a:t>Alternative (Mental </a:t>
            </a:r>
            <a:r>
              <a:rPr lang="en-US" sz="2400" dirty="0"/>
              <a:t>Health </a:t>
            </a:r>
            <a:r>
              <a:rPr lang="en-US" sz="2400" dirty="0" smtClean="0"/>
              <a:t>America: </a:t>
            </a:r>
            <a:r>
              <a:rPr lang="en-US" sz="1900" dirty="0" smtClean="0"/>
              <a:t>http://www.mentalhealthamerica.net/go/position-statements/22</a:t>
            </a:r>
            <a:endParaRPr lang="en-US" sz="1900" dirty="0"/>
          </a:p>
          <a:p>
            <a:r>
              <a:rPr lang="en-US" b="1" dirty="0" smtClean="0"/>
              <a:t>AHA’s Patients Bill of Rights</a:t>
            </a:r>
          </a:p>
          <a:p>
            <a:r>
              <a:rPr lang="en-US" sz="2800" b="1" dirty="0"/>
              <a:t>COMAR </a:t>
            </a:r>
            <a:r>
              <a:rPr lang="en-US" sz="2800" b="1" dirty="0" smtClean="0"/>
              <a:t>(</a:t>
            </a:r>
            <a:r>
              <a:rPr lang="en-US" sz="2800" dirty="0" smtClean="0"/>
              <a:t>Code </a:t>
            </a:r>
            <a:r>
              <a:rPr lang="en-US" sz="2800" dirty="0"/>
              <a:t>of Maryland </a:t>
            </a:r>
            <a:r>
              <a:rPr lang="en-US" sz="2800" dirty="0" smtClean="0"/>
              <a:t>Regulations) </a:t>
            </a:r>
            <a:r>
              <a:rPr lang="en-US" sz="2800" dirty="0"/>
              <a:t>for Nursing Homes</a:t>
            </a:r>
            <a:endParaRPr lang="en-US" b="1" dirty="0" smtClean="0"/>
          </a:p>
          <a:p>
            <a:endParaRPr lang="en-US" b="1" dirty="0" smtClean="0"/>
          </a:p>
          <a:p>
            <a:pPr>
              <a:buNone/>
            </a:pPr>
            <a:r>
              <a:rPr lang="en-US" dirty="0" smtClean="0"/>
              <a:t>	</a:t>
            </a:r>
            <a:endParaRPr lang="en-US" sz="1900" dirty="0"/>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normAutofit fontScale="90000"/>
          </a:bodyPr>
          <a:lstStyle/>
          <a:p>
            <a:r>
              <a:rPr lang="en-US" sz="3500" dirty="0" smtClean="0"/>
              <a:t>Laws, Regulations &amp; Guidelines on Involuntary Treatment</a:t>
            </a:r>
            <a:endParaRPr lang="en-US" sz="3500" dirty="0"/>
          </a:p>
        </p:txBody>
      </p:sp>
      <p:pic>
        <p:nvPicPr>
          <p:cNvPr id="5" name="Picture 4" descr="imagesCA2D3RUF.jpg"/>
          <p:cNvPicPr>
            <a:picLocks noChangeAspect="1"/>
          </p:cNvPicPr>
          <p:nvPr/>
        </p:nvPicPr>
        <p:blipFill>
          <a:blip r:embed="rId3" cstate="print"/>
          <a:stretch>
            <a:fillRect/>
          </a:stretch>
        </p:blipFill>
        <p:spPr>
          <a:xfrm>
            <a:off x="0" y="4851918"/>
            <a:ext cx="1638300" cy="2006082"/>
          </a:xfrm>
          <a:prstGeom prst="rect">
            <a:avLst/>
          </a:prstGeom>
        </p:spPr>
      </p:pic>
      <p:pic>
        <p:nvPicPr>
          <p:cNvPr id="6" name="Picture 5" descr="Man-tied-in-bed-150x150.jpg"/>
          <p:cNvPicPr>
            <a:picLocks noChangeAspect="1"/>
          </p:cNvPicPr>
          <p:nvPr/>
        </p:nvPicPr>
        <p:blipFill>
          <a:blip r:embed="rId4" cstate="print"/>
          <a:stretch>
            <a:fillRect/>
          </a:stretch>
        </p:blipFill>
        <p:spPr>
          <a:xfrm>
            <a:off x="7315200" y="4953000"/>
            <a:ext cx="1752600" cy="1752600"/>
          </a:xfrm>
          <a:prstGeom prst="rect">
            <a:avLst/>
          </a:prstGeom>
        </p:spPr>
      </p:pic>
      <p:pic>
        <p:nvPicPr>
          <p:cNvPr id="7" name="Picture 6" descr="seroquel.bmp"/>
          <p:cNvPicPr>
            <a:picLocks noChangeAspect="1"/>
          </p:cNvPicPr>
          <p:nvPr/>
        </p:nvPicPr>
        <p:blipFill>
          <a:blip r:embed="rId5" cstate="print"/>
          <a:stretch>
            <a:fillRect/>
          </a:stretch>
        </p:blipFill>
        <p:spPr>
          <a:xfrm>
            <a:off x="3429000" y="4882324"/>
            <a:ext cx="1988262" cy="1323098"/>
          </a:xfrm>
          <a:prstGeom prst="rect">
            <a:avLst/>
          </a:prstGeom>
        </p:spPr>
      </p:pic>
    </p:spTree>
    <p:extLst>
      <p:ext uri="{BB962C8B-B14F-4D97-AF65-F5344CB8AC3E}">
        <p14:creationId xmlns:p14="http://schemas.microsoft.com/office/powerpoint/2010/main" val="1168725587"/>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447800"/>
            <a:ext cx="7866888" cy="5181600"/>
          </a:xfrm>
        </p:spPr>
        <p:txBody>
          <a:bodyPr>
            <a:normAutofit fontScale="85000" lnSpcReduction="20000"/>
          </a:bodyPr>
          <a:lstStyle/>
          <a:p>
            <a:r>
              <a:rPr lang="en-US" dirty="0" smtClean="0"/>
              <a:t>1. An </a:t>
            </a:r>
            <a:r>
              <a:rPr lang="en-US" b="1" dirty="0" smtClean="0">
                <a:solidFill>
                  <a:srgbClr val="C00000"/>
                </a:solidFill>
              </a:rPr>
              <a:t>emergency </a:t>
            </a:r>
            <a:r>
              <a:rPr lang="en-US" dirty="0" smtClean="0"/>
              <a:t>exists wherein an individual presents a </a:t>
            </a:r>
            <a:r>
              <a:rPr lang="en-US" b="1" dirty="0" smtClean="0">
                <a:solidFill>
                  <a:srgbClr val="C00000"/>
                </a:solidFill>
              </a:rPr>
              <a:t>danger to the life or safety </a:t>
            </a:r>
            <a:r>
              <a:rPr lang="en-US" dirty="0" smtClean="0"/>
              <a:t>of the individual or others.</a:t>
            </a:r>
          </a:p>
          <a:p>
            <a:r>
              <a:rPr lang="en-US" dirty="0" smtClean="0"/>
              <a:t>2. With the </a:t>
            </a:r>
            <a:r>
              <a:rPr lang="en-US" b="1" dirty="0" smtClean="0">
                <a:solidFill>
                  <a:srgbClr val="C00000"/>
                </a:solidFill>
              </a:rPr>
              <a:t>approval of a guardian or personal representative who has the legal authority </a:t>
            </a:r>
            <a:r>
              <a:rPr lang="en-US" dirty="0" smtClean="0"/>
              <a:t>to make health care decisions for the patient.</a:t>
            </a:r>
          </a:p>
          <a:p>
            <a:r>
              <a:rPr lang="en-US" dirty="0" smtClean="0"/>
              <a:t>3. Through </a:t>
            </a:r>
            <a:r>
              <a:rPr lang="en-US" b="1" dirty="0" smtClean="0">
                <a:solidFill>
                  <a:srgbClr val="C00000"/>
                </a:solidFill>
              </a:rPr>
              <a:t>substituted consent for non-psychiatric </a:t>
            </a:r>
            <a:r>
              <a:rPr lang="en-US" dirty="0" smtClean="0"/>
              <a:t>treatments.</a:t>
            </a:r>
          </a:p>
          <a:p>
            <a:r>
              <a:rPr lang="en-US" dirty="0" smtClean="0"/>
              <a:t>4. Under the authority of a duly authorized and executed </a:t>
            </a:r>
            <a:r>
              <a:rPr lang="en-US" b="1" dirty="0" smtClean="0">
                <a:solidFill>
                  <a:srgbClr val="C00000"/>
                </a:solidFill>
              </a:rPr>
              <a:t>Clinical Review Panel (psychiatric medications </a:t>
            </a:r>
            <a:r>
              <a:rPr lang="en-US" dirty="0" smtClean="0"/>
              <a:t>only).</a:t>
            </a:r>
          </a:p>
          <a:p>
            <a:r>
              <a:rPr lang="en-US" dirty="0" smtClean="0"/>
              <a:t>5. Under the authority of a </a:t>
            </a:r>
            <a:r>
              <a:rPr lang="en-US" b="1" dirty="0" smtClean="0">
                <a:solidFill>
                  <a:srgbClr val="C00000"/>
                </a:solidFill>
              </a:rPr>
              <a:t>court of law</a:t>
            </a:r>
            <a:r>
              <a:rPr lang="en-US" dirty="0" smtClean="0"/>
              <a:t>.</a:t>
            </a:r>
          </a:p>
          <a:p>
            <a:pPr>
              <a:buNone/>
            </a:pPr>
            <a:endParaRPr lang="en-US" dirty="0" smtClean="0"/>
          </a:p>
          <a:p>
            <a:pPr>
              <a:buNone/>
            </a:pPr>
            <a:r>
              <a:rPr lang="en-US" sz="2300" dirty="0" smtClean="0"/>
              <a:t>     </a:t>
            </a:r>
            <a:r>
              <a:rPr lang="en-US" sz="2300" i="1" dirty="0" smtClean="0"/>
              <a:t>Emergency Medication Administration to the Objecting Patient. Revised and Approved by Statewide Pharmacy and Therapeutics and Statewide Clinical Director s 5-18-07</a:t>
            </a:r>
          </a:p>
          <a:p>
            <a:pPr>
              <a:buNone/>
            </a:pPr>
            <a:endParaRPr lang="en-US" dirty="0"/>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a:xfrm>
            <a:off x="1435608" y="152400"/>
            <a:ext cx="7498080" cy="1143000"/>
          </a:xfrm>
        </p:spPr>
        <p:txBody>
          <a:bodyPr>
            <a:normAutofit fontScale="90000"/>
          </a:bodyPr>
          <a:lstStyle/>
          <a:p>
            <a:r>
              <a:rPr lang="en-US" sz="2700" dirty="0" smtClean="0"/>
              <a:t/>
            </a:r>
            <a:br>
              <a:rPr lang="en-US" sz="2700" dirty="0" smtClean="0"/>
            </a:br>
            <a:r>
              <a:rPr lang="en-US" sz="2700" dirty="0" smtClean="0"/>
              <a:t/>
            </a:r>
            <a:br>
              <a:rPr lang="en-US" sz="2700" dirty="0" smtClean="0"/>
            </a:br>
            <a:r>
              <a:rPr lang="en-US" sz="2700" b="1" dirty="0" smtClean="0"/>
              <a:t>Medications may be administered to a patient against his/her expressed will only under one of the following conditions:</a:t>
            </a:r>
            <a:r>
              <a:rPr lang="en-US" b="1" dirty="0" smtClean="0"/>
              <a:t/>
            </a:r>
            <a:br>
              <a:rPr lang="en-US" b="1" dirty="0" smtClean="0"/>
            </a:br>
            <a:endParaRPr lang="en-US" b="1" dirty="0"/>
          </a:p>
        </p:txBody>
      </p:sp>
    </p:spTree>
    <p:extLst>
      <p:ext uri="{BB962C8B-B14F-4D97-AF65-F5344CB8AC3E}">
        <p14:creationId xmlns:p14="http://schemas.microsoft.com/office/powerpoint/2010/main" val="1417991197"/>
      </p:ext>
    </p:extLst>
  </p:cSld>
  <p:clrMapOvr>
    <a:masterClrMapping/>
  </p:clrMapOvr>
  <p:transition>
    <p:diamon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pPr eaLnBrk="1" hangingPunct="1">
              <a:defRPr/>
            </a:pPr>
            <a:r>
              <a:rPr lang="en-US" dirty="0" smtClean="0"/>
              <a:t>Duty-based</a:t>
            </a:r>
            <a:endParaRPr lang="en-US" sz="3200" dirty="0" smtClean="0"/>
          </a:p>
        </p:txBody>
      </p:sp>
      <p:sp>
        <p:nvSpPr>
          <p:cNvPr id="219139" name="Rectangle 3"/>
          <p:cNvSpPr>
            <a:spLocks noGrp="1" noChangeArrowheads="1"/>
          </p:cNvSpPr>
          <p:nvPr>
            <p:ph type="body" sz="half" idx="1"/>
          </p:nvPr>
        </p:nvSpPr>
        <p:spPr>
          <a:xfrm>
            <a:off x="457200" y="1600200"/>
            <a:ext cx="5791200" cy="4530725"/>
          </a:xfrm>
        </p:spPr>
        <p:txBody>
          <a:bodyPr/>
          <a:lstStyle/>
          <a:p>
            <a:pPr eaLnBrk="1" hangingPunct="1">
              <a:defRPr/>
            </a:pPr>
            <a:endParaRPr lang="en-US" sz="2800" dirty="0" smtClean="0"/>
          </a:p>
          <a:p>
            <a:pPr eaLnBrk="1" hangingPunct="1">
              <a:defRPr/>
            </a:pPr>
            <a:r>
              <a:rPr lang="en-US" sz="2800" dirty="0" smtClean="0"/>
              <a:t>Kant’s Categorical Imperative</a:t>
            </a:r>
          </a:p>
          <a:p>
            <a:pPr lvl="1" eaLnBrk="1" hangingPunct="1">
              <a:defRPr/>
            </a:pPr>
            <a:r>
              <a:rPr lang="en-US" sz="2400" dirty="0" smtClean="0"/>
              <a:t>“Act only on that maxim which you can at the same time will to be a universal law</a:t>
            </a:r>
            <a:r>
              <a:rPr lang="en-US" sz="2400" dirty="0" smtClean="0"/>
              <a:t>.”</a:t>
            </a:r>
          </a:p>
          <a:p>
            <a:pPr lvl="1" eaLnBrk="1" hangingPunct="1">
              <a:defRPr/>
            </a:pPr>
            <a:r>
              <a:rPr lang="en-US" sz="2400" dirty="0" smtClean="0">
                <a:effectLst/>
              </a:rPr>
              <a:t>Emphasis </a:t>
            </a:r>
            <a:r>
              <a:rPr lang="en-US" sz="2400" dirty="0" smtClean="0">
                <a:effectLst/>
              </a:rPr>
              <a:t>on self-determination</a:t>
            </a:r>
          </a:p>
        </p:txBody>
      </p:sp>
      <p:pic>
        <p:nvPicPr>
          <p:cNvPr id="32772" name="Picture 4" descr="ka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29400" y="2057400"/>
            <a:ext cx="1711325" cy="2055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2773" name="Text Box 5"/>
          <p:cNvSpPr txBox="1">
            <a:spLocks noChangeArrowheads="1"/>
          </p:cNvSpPr>
          <p:nvPr/>
        </p:nvSpPr>
        <p:spPr bwMode="auto">
          <a:xfrm>
            <a:off x="6858000" y="4330700"/>
            <a:ext cx="1403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4"/>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5"/>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6"/>
              </a:buBlip>
              <a:defRPr sz="2000">
                <a:solidFill>
                  <a:schemeClr val="tx1"/>
                </a:solidFill>
                <a:latin typeface="Arial" panose="020B0604020202020204" pitchFamily="34" charset="0"/>
              </a:defRPr>
            </a:lvl9pPr>
          </a:lstStyle>
          <a:p>
            <a:pPr>
              <a:spcBef>
                <a:spcPct val="0"/>
              </a:spcBef>
              <a:buClrTx/>
              <a:buSzTx/>
              <a:buFontTx/>
              <a:buNone/>
            </a:pPr>
            <a:r>
              <a:rPr lang="en-US" sz="1800"/>
              <a:t>1724 - 1804</a:t>
            </a:r>
          </a:p>
        </p:txBody>
      </p:sp>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1645849343"/>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1" name="Rectangle 3"/>
          <p:cNvSpPr>
            <a:spLocks noGrp="1" noChangeArrowheads="1"/>
          </p:cNvSpPr>
          <p:nvPr>
            <p:ph idx="1"/>
          </p:nvPr>
        </p:nvSpPr>
        <p:spPr>
          <a:xfrm>
            <a:off x="228600" y="304800"/>
            <a:ext cx="8686800" cy="6096000"/>
          </a:xfrm>
        </p:spPr>
        <p:txBody>
          <a:bodyPr>
            <a:normAutofit/>
          </a:bodyPr>
          <a:lstStyle/>
          <a:p>
            <a:pPr algn="ctr">
              <a:lnSpc>
                <a:spcPct val="80000"/>
              </a:lnSpc>
              <a:buNone/>
            </a:pPr>
            <a:r>
              <a:rPr lang="en-US" sz="1800" b="1" dirty="0" smtClean="0"/>
              <a:t>PARADIGM LEGAL CASES</a:t>
            </a:r>
          </a:p>
          <a:p>
            <a:pPr algn="ctr">
              <a:lnSpc>
                <a:spcPct val="80000"/>
              </a:lnSpc>
              <a:buNone/>
            </a:pPr>
            <a:r>
              <a:rPr lang="en-US" sz="1800" b="1" dirty="0" smtClean="0"/>
              <a:t> </a:t>
            </a:r>
          </a:p>
          <a:p>
            <a:pPr>
              <a:lnSpc>
                <a:spcPct val="80000"/>
              </a:lnSpc>
            </a:pPr>
            <a:r>
              <a:rPr lang="en-US" sz="3200" b="1" dirty="0" smtClean="0">
                <a:solidFill>
                  <a:srgbClr val="C00000"/>
                </a:solidFill>
              </a:rPr>
              <a:t>Buck </a:t>
            </a:r>
            <a:r>
              <a:rPr lang="en-US" sz="3200" b="1" dirty="0">
                <a:solidFill>
                  <a:srgbClr val="C00000"/>
                </a:solidFill>
              </a:rPr>
              <a:t>v. Bell</a:t>
            </a:r>
            <a:r>
              <a:rPr lang="en-US" sz="3200" dirty="0"/>
              <a:t>. (1927) – forced </a:t>
            </a:r>
            <a:r>
              <a:rPr lang="en-US" sz="3200" dirty="0" smtClean="0"/>
              <a:t>sterilization</a:t>
            </a:r>
          </a:p>
          <a:p>
            <a:pPr>
              <a:lnSpc>
                <a:spcPct val="80000"/>
              </a:lnSpc>
            </a:pPr>
            <a:endParaRPr lang="en-US" sz="3200" dirty="0"/>
          </a:p>
          <a:p>
            <a:pPr>
              <a:lnSpc>
                <a:spcPct val="80000"/>
              </a:lnSpc>
            </a:pPr>
            <a:endParaRPr lang="en-US" sz="3200" b="1" dirty="0" smtClean="0">
              <a:solidFill>
                <a:srgbClr val="C00000"/>
              </a:solidFill>
            </a:endParaRPr>
          </a:p>
          <a:p>
            <a:pPr>
              <a:lnSpc>
                <a:spcPct val="80000"/>
              </a:lnSpc>
            </a:pPr>
            <a:endParaRPr lang="en-US" sz="3200" b="1" dirty="0">
              <a:solidFill>
                <a:srgbClr val="C00000"/>
              </a:solidFill>
            </a:endParaRPr>
          </a:p>
          <a:p>
            <a:pPr>
              <a:lnSpc>
                <a:spcPct val="80000"/>
              </a:lnSpc>
            </a:pPr>
            <a:endParaRPr lang="en-US" sz="3200" b="1" dirty="0" smtClean="0">
              <a:solidFill>
                <a:srgbClr val="C00000"/>
              </a:solidFill>
            </a:endParaRPr>
          </a:p>
          <a:p>
            <a:pPr>
              <a:lnSpc>
                <a:spcPct val="80000"/>
              </a:lnSpc>
            </a:pPr>
            <a:endParaRPr lang="en-US" sz="3200" b="1" dirty="0">
              <a:solidFill>
                <a:srgbClr val="C00000"/>
              </a:solidFill>
            </a:endParaRPr>
          </a:p>
          <a:p>
            <a:pPr>
              <a:lnSpc>
                <a:spcPct val="80000"/>
              </a:lnSpc>
            </a:pPr>
            <a:endParaRPr lang="en-US" sz="3200" b="1" dirty="0" smtClean="0">
              <a:solidFill>
                <a:srgbClr val="C00000"/>
              </a:solidFill>
            </a:endParaRPr>
          </a:p>
          <a:p>
            <a:pPr>
              <a:lnSpc>
                <a:spcPct val="80000"/>
              </a:lnSpc>
            </a:pPr>
            <a:endParaRPr lang="en-US" sz="3200" b="1" dirty="0">
              <a:solidFill>
                <a:srgbClr val="C00000"/>
              </a:solidFill>
            </a:endParaRPr>
          </a:p>
          <a:p>
            <a:pPr>
              <a:lnSpc>
                <a:spcPct val="80000"/>
              </a:lnSpc>
            </a:pPr>
            <a:endParaRPr lang="en-US" sz="3200" b="1" dirty="0" smtClean="0">
              <a:solidFill>
                <a:srgbClr val="C00000"/>
              </a:solidFill>
            </a:endParaRPr>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6250" y="1524000"/>
            <a:ext cx="3111500" cy="2616200"/>
          </a:xfrm>
          <a:prstGeom prst="rect">
            <a:avLst/>
          </a:prstGeom>
        </p:spPr>
      </p:pic>
    </p:spTree>
    <p:extLst>
      <p:ext uri="{BB962C8B-B14F-4D97-AF65-F5344CB8AC3E}">
        <p14:creationId xmlns:p14="http://schemas.microsoft.com/office/powerpoint/2010/main" val="1366266003"/>
      </p:ext>
    </p:extLst>
  </p:cSld>
  <p:clrMapOvr>
    <a:masterClrMapping/>
  </p:clrMapOvr>
  <p:transition>
    <p:checke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525963"/>
          </a:xfrm>
        </p:spPr>
        <p:txBody>
          <a:bodyPr>
            <a:normAutofit fontScale="85000" lnSpcReduction="20000"/>
          </a:bodyPr>
          <a:lstStyle/>
          <a:p>
            <a:r>
              <a:rPr lang="en-US" dirty="0" smtClean="0"/>
              <a:t>“We have seen more than once that the public welfare may call upon the best citizens for their lives. It would be strange if it could not call upon those who already sap the strength of the State for these lesser sacrifices, often not felt to be such by those concerned, in order to prevent our being swamped with incompetence. </a:t>
            </a:r>
            <a:r>
              <a:rPr lang="en-US" dirty="0" smtClean="0">
                <a:solidFill>
                  <a:srgbClr val="C00000"/>
                </a:solidFill>
              </a:rPr>
              <a:t>It is better for all the world if, instead of waiting to execute degenerate offspring for crime or to let them starve for their imbecility, society can prevent those who are manifestly unfit from continuing their kind. </a:t>
            </a:r>
            <a:r>
              <a:rPr lang="en-US" dirty="0" smtClean="0"/>
              <a:t>The principle that sustains compulsory vaccination is broad enough to cover cutting the Fallopian tubes. </a:t>
            </a:r>
            <a:r>
              <a:rPr lang="en-US" i="1" dirty="0" smtClean="0"/>
              <a:t>Jacobson v. Massachusetts</a:t>
            </a:r>
            <a:r>
              <a:rPr lang="en-US" dirty="0" smtClean="0">
                <a:solidFill>
                  <a:srgbClr val="002060"/>
                </a:solidFill>
              </a:rPr>
              <a:t>, 197 U.S. 11. </a:t>
            </a:r>
            <a:r>
              <a:rPr lang="en-US" dirty="0" smtClean="0"/>
              <a:t>Three generations of imbeciles are enough</a:t>
            </a:r>
            <a:r>
              <a:rPr lang="en-US" dirty="0" smtClean="0"/>
              <a:t>.”</a:t>
            </a:r>
            <a:endParaRPr lang="en-US" dirty="0"/>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a:xfrm>
            <a:off x="1981200" y="304800"/>
            <a:ext cx="6019800" cy="1143000"/>
          </a:xfrm>
        </p:spPr>
        <p:txBody>
          <a:bodyPr>
            <a:normAutofit/>
          </a:bodyPr>
          <a:lstStyle/>
          <a:p>
            <a:r>
              <a:rPr lang="en-US"/>
              <a:t>–Justice Holmes, 1927</a:t>
            </a:r>
            <a:endParaRPr lang="en-US" dirty="0"/>
          </a:p>
        </p:txBody>
      </p:sp>
    </p:spTree>
    <p:extLst>
      <p:ext uri="{BB962C8B-B14F-4D97-AF65-F5344CB8AC3E}">
        <p14:creationId xmlns:p14="http://schemas.microsoft.com/office/powerpoint/2010/main" val="106997371"/>
      </p:ext>
    </p:extLst>
  </p:cSld>
  <p:clrMapOvr>
    <a:masterClrMapping/>
  </p:clrMapOvr>
  <p:transition>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The </a:t>
            </a:r>
            <a:r>
              <a:rPr lang="en-US" dirty="0" smtClean="0"/>
              <a:t>discipline that considers what is right or what should be done in the face of uncertainty or conflict about values.</a:t>
            </a:r>
          </a:p>
          <a:p>
            <a:pPr lvl="1"/>
            <a:r>
              <a:rPr lang="en-US" dirty="0" smtClean="0"/>
              <a:t>Involves making reflective judgments about the optimal decision or action among ethically justifiable options.</a:t>
            </a:r>
          </a:p>
          <a:p>
            <a:pPr lvl="1">
              <a:buFont typeface="Wingdings" pitchFamily="2" charset="2"/>
              <a:buNone/>
            </a:pPr>
            <a:r>
              <a:rPr lang="en-US" dirty="0" smtClean="0"/>
              <a:t>					</a:t>
            </a:r>
            <a:r>
              <a:rPr lang="en-US" dirty="0" smtClean="0">
                <a:hlinkClick r:id="rId3"/>
              </a:rPr>
              <a:t>www.ethics.va.gov/ETHICS</a:t>
            </a:r>
            <a:endParaRPr lang="en-US" dirty="0" smtClean="0"/>
          </a:p>
          <a:p>
            <a:pPr lvl="1">
              <a:buFont typeface="Wingdings" pitchFamily="2" charset="2"/>
              <a:buNone/>
            </a:pPr>
            <a:endParaRPr lang="en-US" dirty="0"/>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lstStyle/>
          <a:p>
            <a:r>
              <a:rPr lang="en-US" dirty="0" smtClean="0"/>
              <a:t>What do </a:t>
            </a:r>
            <a:r>
              <a:rPr lang="en-US" dirty="0" smtClean="0"/>
              <a:t>we mean by “e</a:t>
            </a:r>
            <a:r>
              <a:rPr lang="en-US" dirty="0" smtClean="0"/>
              <a:t>thics”?</a:t>
            </a:r>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59136" y="1219200"/>
            <a:ext cx="1641872" cy="1641872"/>
          </a:xfrm>
          <a:prstGeom prst="rect">
            <a:avLst/>
          </a:prstGeom>
        </p:spPr>
      </p:pic>
    </p:spTree>
    <p:extLst>
      <p:ext uri="{BB962C8B-B14F-4D97-AF65-F5344CB8AC3E}">
        <p14:creationId xmlns:p14="http://schemas.microsoft.com/office/powerpoint/2010/main" val="650910205"/>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dirty="0" smtClean="0"/>
              <a:t>Ethical Principles as duties</a:t>
            </a:r>
            <a:endParaRPr lang="en-US" sz="3200" dirty="0"/>
          </a:p>
        </p:txBody>
      </p:sp>
      <p:sp>
        <p:nvSpPr>
          <p:cNvPr id="220163" name="Rectangle 3"/>
          <p:cNvSpPr>
            <a:spLocks noGrp="1" noChangeArrowheads="1"/>
          </p:cNvSpPr>
          <p:nvPr>
            <p:ph type="body" sz="half" idx="1"/>
          </p:nvPr>
        </p:nvSpPr>
        <p:spPr>
          <a:xfrm>
            <a:off x="457200" y="1600200"/>
            <a:ext cx="4343400" cy="4530725"/>
          </a:xfrm>
        </p:spPr>
        <p:txBody>
          <a:bodyPr/>
          <a:lstStyle/>
          <a:p>
            <a:pPr>
              <a:buFont typeface="Wingdings" pitchFamily="2" charset="2"/>
              <a:buNone/>
            </a:pPr>
            <a:endParaRPr lang="en-US" sz="2400" dirty="0"/>
          </a:p>
          <a:p>
            <a:r>
              <a:rPr lang="en-US" sz="2400" dirty="0"/>
              <a:t>W.D. Ross</a:t>
            </a:r>
          </a:p>
          <a:p>
            <a:pPr lvl="1"/>
            <a:r>
              <a:rPr lang="en-US" sz="2000" dirty="0"/>
              <a:t>Fidelity</a:t>
            </a:r>
          </a:p>
          <a:p>
            <a:pPr lvl="1"/>
            <a:r>
              <a:rPr lang="en-US" sz="2000" dirty="0"/>
              <a:t>Reparation</a:t>
            </a:r>
          </a:p>
          <a:p>
            <a:pPr lvl="1"/>
            <a:r>
              <a:rPr lang="en-US" sz="2000" dirty="0"/>
              <a:t>Gratitude</a:t>
            </a:r>
          </a:p>
          <a:p>
            <a:pPr lvl="1"/>
            <a:r>
              <a:rPr lang="en-US" sz="2000" b="1" dirty="0">
                <a:solidFill>
                  <a:srgbClr val="C00000"/>
                </a:solidFill>
              </a:rPr>
              <a:t>Justice</a:t>
            </a:r>
          </a:p>
          <a:p>
            <a:pPr lvl="1"/>
            <a:r>
              <a:rPr lang="en-US" sz="2000" b="1" dirty="0">
                <a:solidFill>
                  <a:srgbClr val="C00000"/>
                </a:solidFill>
              </a:rPr>
              <a:t>Beneficence</a:t>
            </a:r>
          </a:p>
          <a:p>
            <a:pPr lvl="1"/>
            <a:r>
              <a:rPr lang="en-US" sz="2000" dirty="0"/>
              <a:t>Self-Improvement</a:t>
            </a:r>
          </a:p>
          <a:p>
            <a:pPr lvl="1"/>
            <a:r>
              <a:rPr lang="en-US" sz="2000" b="1" dirty="0" smtClean="0">
                <a:solidFill>
                  <a:srgbClr val="C00000"/>
                </a:solidFill>
              </a:rPr>
              <a:t>Non-</a:t>
            </a:r>
            <a:r>
              <a:rPr lang="en-US" sz="2000" b="1" dirty="0" err="1" smtClean="0">
                <a:solidFill>
                  <a:srgbClr val="C00000"/>
                </a:solidFill>
              </a:rPr>
              <a:t>maleficence</a:t>
            </a:r>
            <a:endParaRPr lang="en-US" sz="2000" b="1" dirty="0" smtClean="0">
              <a:solidFill>
                <a:srgbClr val="C00000"/>
              </a:solidFill>
            </a:endParaRPr>
          </a:p>
          <a:p>
            <a:r>
              <a:rPr lang="en-US" sz="2400" dirty="0" smtClean="0"/>
              <a:t>Kant</a:t>
            </a:r>
          </a:p>
          <a:p>
            <a:pPr lvl="1"/>
            <a:r>
              <a:rPr lang="en-US" sz="2000" b="1" dirty="0" smtClean="0">
                <a:solidFill>
                  <a:srgbClr val="C00000"/>
                </a:solidFill>
              </a:rPr>
              <a:t>Respect </a:t>
            </a:r>
            <a:r>
              <a:rPr lang="en-US" sz="2000" b="1" dirty="0">
                <a:solidFill>
                  <a:srgbClr val="C00000"/>
                </a:solidFill>
              </a:rPr>
              <a:t>for Persons </a:t>
            </a:r>
          </a:p>
        </p:txBody>
      </p:sp>
      <p:pic>
        <p:nvPicPr>
          <p:cNvPr id="220164" name="Picture 4" descr="beauchamp1"/>
          <p:cNvPicPr>
            <a:picLocks noGrp="1" noChangeAspect="1" noChangeArrowheads="1"/>
          </p:cNvPicPr>
          <p:nvPr>
            <p:ph sz="quarter" idx="2"/>
          </p:nvPr>
        </p:nvPicPr>
        <p:blipFill>
          <a:blip r:embed="rId3" cstate="print"/>
          <a:srcRect/>
          <a:stretch>
            <a:fillRect/>
          </a:stretch>
        </p:blipFill>
        <p:spPr>
          <a:xfrm>
            <a:off x="5029200" y="2973388"/>
            <a:ext cx="2257425" cy="1695450"/>
          </a:xfrm>
          <a:noFill/>
          <a:ln/>
        </p:spPr>
      </p:pic>
      <p:pic>
        <p:nvPicPr>
          <p:cNvPr id="220170" name="Picture 10" descr="childress"/>
          <p:cNvPicPr>
            <a:picLocks noGrp="1" noChangeAspect="1" noChangeArrowheads="1"/>
          </p:cNvPicPr>
          <p:nvPr>
            <p:ph sz="quarter" idx="3"/>
          </p:nvPr>
        </p:nvPicPr>
        <p:blipFill>
          <a:blip r:embed="rId4" cstate="print"/>
          <a:srcRect/>
          <a:stretch>
            <a:fillRect/>
          </a:stretch>
        </p:blipFill>
        <p:spPr>
          <a:xfrm>
            <a:off x="7315200" y="2973388"/>
            <a:ext cx="1270000" cy="1906587"/>
          </a:xfrm>
          <a:noFill/>
          <a:ln/>
        </p:spPr>
      </p:pic>
      <p:sp>
        <p:nvSpPr>
          <p:cNvPr id="11" name="Footer Placeholder 10"/>
          <p:cNvSpPr>
            <a:spLocks noGrp="1"/>
          </p:cNvSpPr>
          <p:nvPr>
            <p:ph type="ftr" sz="quarter" idx="11"/>
          </p:nvPr>
        </p:nvSpPr>
        <p:spPr/>
        <p:txBody>
          <a:bodyPr/>
          <a:lstStyle/>
          <a:p>
            <a:r>
              <a:rPr lang="es-ES" smtClean="0"/>
              <a:t>Anita J. Tarzian, UMB SON 092716</a:t>
            </a:r>
            <a:endParaRPr lang="en-US"/>
          </a:p>
        </p:txBody>
      </p:sp>
      <p:sp>
        <p:nvSpPr>
          <p:cNvPr id="220165" name="Text Box 5"/>
          <p:cNvSpPr txBox="1">
            <a:spLocks noChangeArrowheads="1"/>
          </p:cNvSpPr>
          <p:nvPr/>
        </p:nvSpPr>
        <p:spPr bwMode="auto">
          <a:xfrm>
            <a:off x="4876800" y="2514600"/>
            <a:ext cx="4005263" cy="519113"/>
          </a:xfrm>
          <a:prstGeom prst="rect">
            <a:avLst/>
          </a:prstGeom>
          <a:noFill/>
          <a:ln w="9525">
            <a:noFill/>
            <a:miter lim="800000"/>
            <a:headEnd/>
            <a:tailEnd/>
          </a:ln>
          <a:effectLst/>
        </p:spPr>
        <p:txBody>
          <a:bodyPr wrap="none">
            <a:spAutoFit/>
          </a:bodyPr>
          <a:lstStyle/>
          <a:p>
            <a:r>
              <a:rPr lang="en-US" sz="2800"/>
              <a:t>Beauchamp &amp; Childress</a:t>
            </a:r>
          </a:p>
        </p:txBody>
      </p:sp>
      <p:sp>
        <p:nvSpPr>
          <p:cNvPr id="220166" name="Line 6"/>
          <p:cNvSpPr>
            <a:spLocks noChangeShapeType="1"/>
          </p:cNvSpPr>
          <p:nvPr/>
        </p:nvSpPr>
        <p:spPr bwMode="auto">
          <a:xfrm flipH="1">
            <a:off x="2286000" y="2743200"/>
            <a:ext cx="2590800" cy="838200"/>
          </a:xfrm>
          <a:prstGeom prst="line">
            <a:avLst/>
          </a:prstGeom>
          <a:noFill/>
          <a:ln w="9525">
            <a:solidFill>
              <a:schemeClr val="tx1"/>
            </a:solidFill>
            <a:round/>
            <a:headEnd/>
            <a:tailEnd type="triangle" w="med" len="med"/>
          </a:ln>
          <a:effectLst/>
        </p:spPr>
        <p:txBody>
          <a:bodyPr/>
          <a:lstStyle/>
          <a:p>
            <a:endParaRPr lang="en-US"/>
          </a:p>
        </p:txBody>
      </p:sp>
      <p:sp>
        <p:nvSpPr>
          <p:cNvPr id="220167" name="Line 7"/>
          <p:cNvSpPr>
            <a:spLocks noChangeShapeType="1"/>
          </p:cNvSpPr>
          <p:nvPr/>
        </p:nvSpPr>
        <p:spPr bwMode="auto">
          <a:xfrm flipH="1">
            <a:off x="2895600" y="2743200"/>
            <a:ext cx="1981200" cy="1143000"/>
          </a:xfrm>
          <a:prstGeom prst="line">
            <a:avLst/>
          </a:prstGeom>
          <a:noFill/>
          <a:ln w="9525">
            <a:solidFill>
              <a:schemeClr val="tx1"/>
            </a:solidFill>
            <a:round/>
            <a:headEnd/>
            <a:tailEnd type="triangle" w="med" len="med"/>
          </a:ln>
          <a:effectLst/>
        </p:spPr>
        <p:txBody>
          <a:bodyPr/>
          <a:lstStyle/>
          <a:p>
            <a:endParaRPr lang="en-US"/>
          </a:p>
        </p:txBody>
      </p:sp>
      <p:sp>
        <p:nvSpPr>
          <p:cNvPr id="220168" name="Line 8"/>
          <p:cNvSpPr>
            <a:spLocks noChangeShapeType="1"/>
          </p:cNvSpPr>
          <p:nvPr/>
        </p:nvSpPr>
        <p:spPr bwMode="auto">
          <a:xfrm flipH="1">
            <a:off x="3352800" y="2819400"/>
            <a:ext cx="1447800" cy="1752600"/>
          </a:xfrm>
          <a:prstGeom prst="line">
            <a:avLst/>
          </a:prstGeom>
          <a:noFill/>
          <a:ln w="9525">
            <a:solidFill>
              <a:schemeClr val="tx1"/>
            </a:solidFill>
            <a:round/>
            <a:headEnd/>
            <a:tailEnd type="triangle" w="med" len="med"/>
          </a:ln>
          <a:effectLst/>
        </p:spPr>
        <p:txBody>
          <a:bodyPr/>
          <a:lstStyle/>
          <a:p>
            <a:endParaRPr lang="en-US"/>
          </a:p>
        </p:txBody>
      </p:sp>
      <p:sp>
        <p:nvSpPr>
          <p:cNvPr id="220169" name="Line 9"/>
          <p:cNvSpPr>
            <a:spLocks noChangeShapeType="1"/>
          </p:cNvSpPr>
          <p:nvPr/>
        </p:nvSpPr>
        <p:spPr bwMode="auto">
          <a:xfrm flipH="1">
            <a:off x="3657600" y="2743200"/>
            <a:ext cx="1219200" cy="2590800"/>
          </a:xfrm>
          <a:prstGeom prst="line">
            <a:avLst/>
          </a:prstGeom>
          <a:noFill/>
          <a:ln w="9525">
            <a:solidFill>
              <a:schemeClr val="tx1"/>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7820487"/>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a:lstStyle/>
          <a:p>
            <a:pPr eaLnBrk="1" hangingPunct="1">
              <a:defRPr/>
            </a:pPr>
            <a:r>
              <a:rPr lang="en-US" smtClean="0"/>
              <a:t>Respect for Persons</a:t>
            </a:r>
            <a:endParaRPr lang="en-US" sz="3200" smtClean="0"/>
          </a:p>
        </p:txBody>
      </p:sp>
      <p:sp>
        <p:nvSpPr>
          <p:cNvPr id="222211" name="Rectangle 3"/>
          <p:cNvSpPr>
            <a:spLocks noGrp="1" noChangeArrowheads="1"/>
          </p:cNvSpPr>
          <p:nvPr>
            <p:ph type="body" idx="1"/>
          </p:nvPr>
        </p:nvSpPr>
        <p:spPr>
          <a:xfrm>
            <a:off x="457200" y="1600200"/>
            <a:ext cx="8229600" cy="4800600"/>
          </a:xfrm>
        </p:spPr>
        <p:txBody>
          <a:bodyPr/>
          <a:lstStyle/>
          <a:p>
            <a:pPr eaLnBrk="1" hangingPunct="1">
              <a:defRPr/>
            </a:pPr>
            <a:r>
              <a:rPr lang="en-US" dirty="0" smtClean="0"/>
              <a:t>To promote individual self-determination</a:t>
            </a:r>
          </a:p>
          <a:p>
            <a:pPr lvl="1" eaLnBrk="1" hangingPunct="1">
              <a:defRPr/>
            </a:pPr>
            <a:r>
              <a:rPr lang="en-US" sz="2400" dirty="0" smtClean="0"/>
              <a:t>Individual autonomy – the right to make one’s own health care choices</a:t>
            </a:r>
          </a:p>
          <a:p>
            <a:pPr eaLnBrk="1" hangingPunct="1">
              <a:defRPr/>
            </a:pPr>
            <a:r>
              <a:rPr lang="en-US" dirty="0" smtClean="0"/>
              <a:t>To protect persons who are not rational agents by promoting their well-being and preventing them from being harmed.</a:t>
            </a:r>
          </a:p>
          <a:p>
            <a:pPr lvl="1" eaLnBrk="1" hangingPunct="1">
              <a:defRPr/>
            </a:pPr>
            <a:r>
              <a:rPr lang="en-US" sz="2400" dirty="0" smtClean="0"/>
              <a:t>Treat others, particularly vulnerable persons unable to reason on their own, “as an end withal and never as a means merely.” (Kant)</a:t>
            </a:r>
          </a:p>
        </p:txBody>
      </p:sp>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1682891284"/>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2211">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221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22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800" i="1" dirty="0" smtClean="0"/>
              <a:t>Simple autonomy – </a:t>
            </a:r>
            <a:r>
              <a:rPr lang="en-US" sz="2800" dirty="0" smtClean="0"/>
              <a:t>decisions based solely on the patient’s choice irrespective of other factors</a:t>
            </a:r>
          </a:p>
          <a:p>
            <a:r>
              <a:rPr lang="en-US" sz="2800" i="1" dirty="0" smtClean="0"/>
              <a:t>Complex autonomy – </a:t>
            </a:r>
            <a:r>
              <a:rPr lang="en-US" sz="2800" dirty="0" smtClean="0"/>
              <a:t>the individual and his/her choices cannot be separated from a greater social context</a:t>
            </a:r>
          </a:p>
          <a:p>
            <a:pPr lvl="1"/>
            <a:r>
              <a:rPr lang="en-US" dirty="0" smtClean="0"/>
              <a:t>Includes the “thick, interpersonal detail that defines the lives we lead and influences the decisions that we as individuals may make”</a:t>
            </a:r>
          </a:p>
          <a:p>
            <a:pPr lvl="2">
              <a:buNone/>
            </a:pPr>
            <a:r>
              <a:rPr lang="en-US" dirty="0" smtClean="0"/>
              <a:t>			</a:t>
            </a:r>
            <a:r>
              <a:rPr lang="en-US" sz="1400" dirty="0" err="1" smtClean="0"/>
              <a:t>Kaufert</a:t>
            </a:r>
            <a:r>
              <a:rPr lang="en-US" sz="1400" dirty="0" smtClean="0"/>
              <a:t> &amp; Koch (2003), </a:t>
            </a:r>
            <a:r>
              <a:rPr lang="en-US" sz="1400" i="1" dirty="0" smtClean="0"/>
              <a:t>Theoretical Medicine, </a:t>
            </a:r>
            <a:r>
              <a:rPr lang="en-US" sz="1400" dirty="0" smtClean="0"/>
              <a:t>24, 259-469</a:t>
            </a:r>
          </a:p>
          <a:p>
            <a:pPr lvl="2">
              <a:buNone/>
            </a:pPr>
            <a:r>
              <a:rPr lang="en-US" dirty="0" smtClean="0"/>
              <a:t>			</a:t>
            </a:r>
            <a:r>
              <a:rPr lang="en-US" sz="1400" dirty="0" err="1" smtClean="0"/>
              <a:t>Geertz</a:t>
            </a:r>
            <a:r>
              <a:rPr lang="en-US" sz="1400" dirty="0" smtClean="0"/>
              <a:t> (1973), </a:t>
            </a:r>
            <a:r>
              <a:rPr lang="en-US" sz="1400" i="1" dirty="0" smtClean="0"/>
              <a:t>The Interpretation of Cultures</a:t>
            </a:r>
            <a:r>
              <a:rPr lang="en-US" sz="1400" dirty="0" smtClean="0"/>
              <a:t>, NY: Basic Books</a:t>
            </a:r>
          </a:p>
          <a:p>
            <a:endParaRPr lang="en-US" dirty="0"/>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lstStyle/>
          <a:p>
            <a:r>
              <a:rPr lang="en-US" dirty="0" smtClean="0"/>
              <a:t>Simple vs. Complex Autonomy</a:t>
            </a:r>
            <a:endParaRPr lang="en-US" dirty="0"/>
          </a:p>
        </p:txBody>
      </p:sp>
      <p:pic>
        <p:nvPicPr>
          <p:cNvPr id="5" name="Picture 4" descr="imagesCAAEYD06.jpg"/>
          <p:cNvPicPr>
            <a:picLocks noChangeAspect="1"/>
          </p:cNvPicPr>
          <p:nvPr/>
        </p:nvPicPr>
        <p:blipFill>
          <a:blip r:embed="rId3" cstate="print"/>
          <a:stretch>
            <a:fillRect/>
          </a:stretch>
        </p:blipFill>
        <p:spPr>
          <a:xfrm>
            <a:off x="0" y="5562600"/>
            <a:ext cx="2313214" cy="1295400"/>
          </a:xfrm>
          <a:prstGeom prst="rect">
            <a:avLst/>
          </a:prstGeom>
        </p:spPr>
      </p:pic>
    </p:spTree>
    <p:extLst>
      <p:ext uri="{BB962C8B-B14F-4D97-AF65-F5344CB8AC3E}">
        <p14:creationId xmlns:p14="http://schemas.microsoft.com/office/powerpoint/2010/main" val="392502057"/>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Individual, Family, Community</a:t>
            </a:r>
          </a:p>
        </p:txBody>
      </p:sp>
      <p:pic>
        <p:nvPicPr>
          <p:cNvPr id="47107" name="Picture 2" descr="https://encrypted-tbn1.gstatic.com/images?q=tbn:ANd9GcSaRXciltbkBFBxMqUithv7XV1DNnjovETgNiMHshRDMbRKGwSZ"/>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981200"/>
            <a:ext cx="5711825" cy="3352800"/>
          </a:xfr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900703949"/>
      </p:ext>
    </p:extLst>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eaLnBrk="1" hangingPunct="1">
              <a:defRPr/>
            </a:pPr>
            <a:r>
              <a:rPr lang="en-US" sz="4000" smtClean="0"/>
              <a:t>Beneficence &amp; Nonmaleficence</a:t>
            </a:r>
          </a:p>
        </p:txBody>
      </p:sp>
      <p:sp>
        <p:nvSpPr>
          <p:cNvPr id="221187" name="Rectangle 3"/>
          <p:cNvSpPr>
            <a:spLocks noGrp="1" noChangeArrowheads="1"/>
          </p:cNvSpPr>
          <p:nvPr>
            <p:ph type="body" sz="half" idx="1"/>
          </p:nvPr>
        </p:nvSpPr>
        <p:spPr>
          <a:xfrm>
            <a:off x="457200" y="1420813"/>
            <a:ext cx="8153400" cy="4675187"/>
          </a:xfrm>
        </p:spPr>
        <p:txBody>
          <a:bodyPr/>
          <a:lstStyle/>
          <a:p>
            <a:pPr eaLnBrk="1" hangingPunct="1">
              <a:lnSpc>
                <a:spcPct val="90000"/>
              </a:lnSpc>
              <a:defRPr/>
            </a:pPr>
            <a:r>
              <a:rPr lang="en-US" sz="2800" dirty="0" smtClean="0"/>
              <a:t>Obligation to do good, not harm, to other people. </a:t>
            </a:r>
          </a:p>
          <a:p>
            <a:pPr lvl="1" eaLnBrk="1" hangingPunct="1">
              <a:lnSpc>
                <a:spcPct val="90000"/>
              </a:lnSpc>
              <a:defRPr/>
            </a:pPr>
            <a:r>
              <a:rPr lang="en-US" sz="2400" dirty="0" smtClean="0"/>
              <a:t>Promote well-being: </a:t>
            </a:r>
          </a:p>
          <a:p>
            <a:pPr lvl="2" eaLnBrk="1" hangingPunct="1">
              <a:lnSpc>
                <a:spcPct val="90000"/>
              </a:lnSpc>
              <a:defRPr/>
            </a:pPr>
            <a:r>
              <a:rPr lang="en-US" dirty="0" smtClean="0"/>
              <a:t>Patient/Family support during crisis</a:t>
            </a:r>
          </a:p>
          <a:p>
            <a:pPr lvl="2" eaLnBrk="1" hangingPunct="1">
              <a:lnSpc>
                <a:spcPct val="90000"/>
              </a:lnSpc>
              <a:defRPr/>
            </a:pPr>
            <a:r>
              <a:rPr lang="en-US" dirty="0" smtClean="0"/>
              <a:t>Advocating to allow elderly patient to stay in home</a:t>
            </a:r>
          </a:p>
          <a:p>
            <a:pPr lvl="2" eaLnBrk="1" hangingPunct="1">
              <a:lnSpc>
                <a:spcPct val="90000"/>
              </a:lnSpc>
              <a:defRPr/>
            </a:pPr>
            <a:r>
              <a:rPr lang="en-US" dirty="0" smtClean="0"/>
              <a:t>Protecting vulnerable child from abusive parent</a:t>
            </a:r>
          </a:p>
          <a:p>
            <a:pPr lvl="1" eaLnBrk="1" hangingPunct="1">
              <a:lnSpc>
                <a:spcPct val="90000"/>
              </a:lnSpc>
              <a:defRPr/>
            </a:pPr>
            <a:r>
              <a:rPr lang="en-US" sz="2400" dirty="0" smtClean="0"/>
              <a:t>Do no harm:</a:t>
            </a:r>
          </a:p>
          <a:p>
            <a:pPr lvl="2" eaLnBrk="1" hangingPunct="1">
              <a:lnSpc>
                <a:spcPct val="90000"/>
              </a:lnSpc>
              <a:defRPr/>
            </a:pPr>
            <a:r>
              <a:rPr lang="en-US" dirty="0" smtClean="0"/>
              <a:t>Not breaching privacy/confidentiality</a:t>
            </a:r>
          </a:p>
          <a:p>
            <a:pPr lvl="2" eaLnBrk="1" hangingPunct="1">
              <a:lnSpc>
                <a:spcPct val="90000"/>
              </a:lnSpc>
              <a:defRPr/>
            </a:pPr>
            <a:r>
              <a:rPr lang="en-US" dirty="0" smtClean="0"/>
              <a:t>Not coercing client to comply with treatment he’s refused</a:t>
            </a:r>
          </a:p>
          <a:p>
            <a:pPr lvl="2" eaLnBrk="1" hangingPunct="1">
              <a:lnSpc>
                <a:spcPct val="90000"/>
              </a:lnSpc>
              <a:defRPr/>
            </a:pPr>
            <a:r>
              <a:rPr lang="en-US" dirty="0" smtClean="0"/>
              <a:t>Not allowing prejudice to bias treatment</a:t>
            </a:r>
          </a:p>
        </p:txBody>
      </p:sp>
      <p:pic>
        <p:nvPicPr>
          <p:cNvPr id="4" name="Picture 3" descr="untitled.png"/>
          <p:cNvPicPr>
            <a:picLocks noChangeAspect="1"/>
          </p:cNvPicPr>
          <p:nvPr/>
        </p:nvPicPr>
        <p:blipFill>
          <a:blip r:embed="rId3" cstate="print"/>
          <a:stretch>
            <a:fillRect/>
          </a:stretch>
        </p:blipFill>
        <p:spPr>
          <a:xfrm>
            <a:off x="6682298" y="5257800"/>
            <a:ext cx="2435469" cy="1600200"/>
          </a:xfrm>
          <a:prstGeom prst="rect">
            <a:avLst/>
          </a:prstGeom>
        </p:spPr>
      </p:pic>
      <p:pic>
        <p:nvPicPr>
          <p:cNvPr id="5" name="Picture 4" descr="imagesCA87HB1Q.jpg"/>
          <p:cNvPicPr>
            <a:picLocks noChangeAspect="1"/>
          </p:cNvPicPr>
          <p:nvPr/>
        </p:nvPicPr>
        <p:blipFill>
          <a:blip r:embed="rId4" cstate="print"/>
          <a:stretch>
            <a:fillRect/>
          </a:stretch>
        </p:blipFill>
        <p:spPr>
          <a:xfrm>
            <a:off x="0" y="5486400"/>
            <a:ext cx="3416219" cy="1387839"/>
          </a:xfrm>
          <a:prstGeom prst="rect">
            <a:avLst/>
          </a:prstGeom>
        </p:spPr>
      </p:pic>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51904314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1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1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1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118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118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118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11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3234" name="Rectangle 2"/>
          <p:cNvSpPr>
            <a:spLocks noGrp="1" noChangeArrowheads="1"/>
          </p:cNvSpPr>
          <p:nvPr>
            <p:ph type="title"/>
          </p:nvPr>
        </p:nvSpPr>
        <p:spPr/>
        <p:txBody>
          <a:bodyPr/>
          <a:lstStyle/>
          <a:p>
            <a:pPr eaLnBrk="1" hangingPunct="1">
              <a:defRPr/>
            </a:pPr>
            <a:r>
              <a:rPr lang="en-US" smtClean="0"/>
              <a:t>Justice</a:t>
            </a:r>
          </a:p>
        </p:txBody>
      </p:sp>
      <p:sp>
        <p:nvSpPr>
          <p:cNvPr id="223235" name="Rectangle 3"/>
          <p:cNvSpPr>
            <a:spLocks noGrp="1" noChangeArrowheads="1"/>
          </p:cNvSpPr>
          <p:nvPr>
            <p:ph type="body" idx="1"/>
          </p:nvPr>
        </p:nvSpPr>
        <p:spPr/>
        <p:txBody>
          <a:bodyPr/>
          <a:lstStyle/>
          <a:p>
            <a:pPr eaLnBrk="1" hangingPunct="1">
              <a:lnSpc>
                <a:spcPct val="90000"/>
              </a:lnSpc>
              <a:defRPr/>
            </a:pPr>
            <a:r>
              <a:rPr lang="en-US" smtClean="0"/>
              <a:t>Fair and equitable determination of what is owed to a person including distribution of resources and fair treatment for individuals and society</a:t>
            </a:r>
          </a:p>
          <a:p>
            <a:pPr eaLnBrk="1" hangingPunct="1">
              <a:lnSpc>
                <a:spcPct val="90000"/>
              </a:lnSpc>
              <a:defRPr/>
            </a:pPr>
            <a:r>
              <a:rPr lang="en-US" smtClean="0"/>
              <a:t>Distributive justice</a:t>
            </a:r>
          </a:p>
          <a:p>
            <a:pPr lvl="1" eaLnBrk="1" hangingPunct="1">
              <a:lnSpc>
                <a:spcPct val="90000"/>
              </a:lnSpc>
              <a:defRPr/>
            </a:pPr>
            <a:r>
              <a:rPr lang="en-US" smtClean="0"/>
              <a:t>equal share</a:t>
            </a:r>
          </a:p>
          <a:p>
            <a:pPr lvl="1" eaLnBrk="1" hangingPunct="1">
              <a:lnSpc>
                <a:spcPct val="90000"/>
              </a:lnSpc>
              <a:defRPr/>
            </a:pPr>
            <a:r>
              <a:rPr lang="en-US" smtClean="0"/>
              <a:t>merit</a:t>
            </a:r>
          </a:p>
          <a:p>
            <a:pPr lvl="1" eaLnBrk="1" hangingPunct="1">
              <a:lnSpc>
                <a:spcPct val="90000"/>
              </a:lnSpc>
              <a:defRPr/>
            </a:pPr>
            <a:r>
              <a:rPr lang="en-US" smtClean="0"/>
              <a:t>need</a:t>
            </a:r>
          </a:p>
          <a:p>
            <a:pPr lvl="1" eaLnBrk="1" hangingPunct="1">
              <a:lnSpc>
                <a:spcPct val="90000"/>
              </a:lnSpc>
              <a:defRPr/>
            </a:pPr>
            <a:r>
              <a:rPr lang="en-US" smtClean="0"/>
              <a:t>outcomes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0000" y="2971800"/>
            <a:ext cx="3865775" cy="2895600"/>
          </a:xfrm>
          <a:prstGeom prst="rect">
            <a:avLst/>
          </a:prstGeom>
        </p:spPr>
      </p:pic>
      <p:sp>
        <p:nvSpPr>
          <p:cNvPr id="3" name="Footer Placeholder 2"/>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1259464318"/>
      </p:ext>
    </p:extLst>
  </p:cSld>
  <p:clrMapOvr>
    <a:masterClrMapping/>
  </p:clrMapOvr>
  <p:transition>
    <p:cover dir="l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3235">
                                            <p:txEl>
                                              <p:pRg st="0" end="0"/>
                                            </p:txEl>
                                          </p:spTgt>
                                        </p:tgtEl>
                                        <p:attrNameLst>
                                          <p:attrName>style.visibility</p:attrName>
                                        </p:attrNameLst>
                                      </p:cBhvr>
                                      <p:to>
                                        <p:strVal val="visible"/>
                                      </p:to>
                                    </p:set>
                                    <p:animEffect transition="in" filter="fade">
                                      <p:cBhvr>
                                        <p:cTn id="7" dur="1000"/>
                                        <p:tgtEl>
                                          <p:spTgt spid="223235">
                                            <p:txEl>
                                              <p:pRg st="0" end="0"/>
                                            </p:txEl>
                                          </p:spTgt>
                                        </p:tgtEl>
                                      </p:cBhvr>
                                    </p:animEffect>
                                    <p:anim calcmode="lin" valueType="num">
                                      <p:cBhvr>
                                        <p:cTn id="8" dur="1000" fill="hold"/>
                                        <p:tgtEl>
                                          <p:spTgt spid="22323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2323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3235">
                                            <p:txEl>
                                              <p:pRg st="1" end="1"/>
                                            </p:txEl>
                                          </p:spTgt>
                                        </p:tgtEl>
                                        <p:attrNameLst>
                                          <p:attrName>style.visibility</p:attrName>
                                        </p:attrNameLst>
                                      </p:cBhvr>
                                      <p:to>
                                        <p:strVal val="visible"/>
                                      </p:to>
                                    </p:set>
                                    <p:animEffect transition="in" filter="fade">
                                      <p:cBhvr>
                                        <p:cTn id="14" dur="1000"/>
                                        <p:tgtEl>
                                          <p:spTgt spid="223235">
                                            <p:txEl>
                                              <p:pRg st="1" end="1"/>
                                            </p:txEl>
                                          </p:spTgt>
                                        </p:tgtEl>
                                      </p:cBhvr>
                                    </p:animEffect>
                                    <p:anim calcmode="lin" valueType="num">
                                      <p:cBhvr>
                                        <p:cTn id="15" dur="1000" fill="hold"/>
                                        <p:tgtEl>
                                          <p:spTgt spid="22323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23235">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23235">
                                            <p:txEl>
                                              <p:pRg st="2" end="2"/>
                                            </p:txEl>
                                          </p:spTgt>
                                        </p:tgtEl>
                                        <p:attrNameLst>
                                          <p:attrName>style.visibility</p:attrName>
                                        </p:attrNameLst>
                                      </p:cBhvr>
                                      <p:to>
                                        <p:strVal val="visible"/>
                                      </p:to>
                                    </p:set>
                                    <p:animEffect transition="in" filter="fade">
                                      <p:cBhvr>
                                        <p:cTn id="19" dur="1000"/>
                                        <p:tgtEl>
                                          <p:spTgt spid="223235">
                                            <p:txEl>
                                              <p:pRg st="2" end="2"/>
                                            </p:txEl>
                                          </p:spTgt>
                                        </p:tgtEl>
                                      </p:cBhvr>
                                    </p:animEffect>
                                    <p:anim calcmode="lin" valueType="num">
                                      <p:cBhvr>
                                        <p:cTn id="20" dur="1000" fill="hold"/>
                                        <p:tgtEl>
                                          <p:spTgt spid="223235">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223235">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3235">
                                            <p:txEl>
                                              <p:pRg st="3" end="3"/>
                                            </p:txEl>
                                          </p:spTgt>
                                        </p:tgtEl>
                                        <p:attrNameLst>
                                          <p:attrName>style.visibility</p:attrName>
                                        </p:attrNameLst>
                                      </p:cBhvr>
                                      <p:to>
                                        <p:strVal val="visible"/>
                                      </p:to>
                                    </p:set>
                                    <p:animEffect transition="in" filter="fade">
                                      <p:cBhvr>
                                        <p:cTn id="24" dur="1000"/>
                                        <p:tgtEl>
                                          <p:spTgt spid="223235">
                                            <p:txEl>
                                              <p:pRg st="3" end="3"/>
                                            </p:txEl>
                                          </p:spTgt>
                                        </p:tgtEl>
                                      </p:cBhvr>
                                    </p:animEffect>
                                    <p:anim calcmode="lin" valueType="num">
                                      <p:cBhvr>
                                        <p:cTn id="25" dur="1000" fill="hold"/>
                                        <p:tgtEl>
                                          <p:spTgt spid="223235">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223235">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23235">
                                            <p:txEl>
                                              <p:pRg st="4" end="4"/>
                                            </p:txEl>
                                          </p:spTgt>
                                        </p:tgtEl>
                                        <p:attrNameLst>
                                          <p:attrName>style.visibility</p:attrName>
                                        </p:attrNameLst>
                                      </p:cBhvr>
                                      <p:to>
                                        <p:strVal val="visible"/>
                                      </p:to>
                                    </p:set>
                                    <p:animEffect transition="in" filter="fade">
                                      <p:cBhvr>
                                        <p:cTn id="29" dur="1000"/>
                                        <p:tgtEl>
                                          <p:spTgt spid="223235">
                                            <p:txEl>
                                              <p:pRg st="4" end="4"/>
                                            </p:txEl>
                                          </p:spTgt>
                                        </p:tgtEl>
                                      </p:cBhvr>
                                    </p:animEffect>
                                    <p:anim calcmode="lin" valueType="num">
                                      <p:cBhvr>
                                        <p:cTn id="30" dur="1000" fill="hold"/>
                                        <p:tgtEl>
                                          <p:spTgt spid="223235">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223235">
                                            <p:txEl>
                                              <p:pRg st="4" end="4"/>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23235">
                                            <p:txEl>
                                              <p:pRg st="5" end="5"/>
                                            </p:txEl>
                                          </p:spTgt>
                                        </p:tgtEl>
                                        <p:attrNameLst>
                                          <p:attrName>style.visibility</p:attrName>
                                        </p:attrNameLst>
                                      </p:cBhvr>
                                      <p:to>
                                        <p:strVal val="visible"/>
                                      </p:to>
                                    </p:set>
                                    <p:animEffect transition="in" filter="fade">
                                      <p:cBhvr>
                                        <p:cTn id="34" dur="1000"/>
                                        <p:tgtEl>
                                          <p:spTgt spid="223235">
                                            <p:txEl>
                                              <p:pRg st="5" end="5"/>
                                            </p:txEl>
                                          </p:spTgt>
                                        </p:tgtEl>
                                      </p:cBhvr>
                                    </p:animEffect>
                                    <p:anim calcmode="lin" valueType="num">
                                      <p:cBhvr>
                                        <p:cTn id="35" dur="1000" fill="hold"/>
                                        <p:tgtEl>
                                          <p:spTgt spid="223235">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22323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35"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pPr eaLnBrk="1" hangingPunct="1">
              <a:defRPr/>
            </a:pPr>
            <a:r>
              <a:rPr lang="en-US" sz="4000" dirty="0" smtClean="0"/>
              <a:t>Problems with principles</a:t>
            </a:r>
          </a:p>
        </p:txBody>
      </p:sp>
      <p:sp>
        <p:nvSpPr>
          <p:cNvPr id="227331" name="Rectangle 3"/>
          <p:cNvSpPr>
            <a:spLocks noGrp="1" noChangeArrowheads="1"/>
          </p:cNvSpPr>
          <p:nvPr>
            <p:ph type="body" idx="1"/>
          </p:nvPr>
        </p:nvSpPr>
        <p:spPr>
          <a:xfrm>
            <a:off x="457200" y="1752600"/>
            <a:ext cx="8229600" cy="4149725"/>
          </a:xfrm>
        </p:spPr>
        <p:txBody>
          <a:bodyPr/>
          <a:lstStyle/>
          <a:p>
            <a:pPr eaLnBrk="1" hangingPunct="1">
              <a:defRPr/>
            </a:pPr>
            <a:r>
              <a:rPr lang="en-US" sz="2800" dirty="0" smtClean="0"/>
              <a:t>Over-emphasis on autonomy</a:t>
            </a:r>
          </a:p>
          <a:p>
            <a:pPr eaLnBrk="1" hangingPunct="1">
              <a:defRPr/>
            </a:pPr>
            <a:r>
              <a:rPr lang="en-US" sz="2800" dirty="0" smtClean="0"/>
              <a:t>Under-emphasis on justice</a:t>
            </a:r>
          </a:p>
          <a:p>
            <a:pPr eaLnBrk="1" hangingPunct="1">
              <a:defRPr/>
            </a:pPr>
            <a:r>
              <a:rPr lang="en-US" sz="2800" dirty="0" smtClean="0"/>
              <a:t>Weighing of principles depends on context</a:t>
            </a:r>
          </a:p>
          <a:p>
            <a:pPr lvl="1" eaLnBrk="1" hangingPunct="1">
              <a:defRPr/>
            </a:pPr>
            <a:r>
              <a:rPr lang="en-US" sz="2400" dirty="0" smtClean="0"/>
              <a:t>Combine principles with </a:t>
            </a:r>
            <a:r>
              <a:rPr lang="en-US" sz="2400" i="1" dirty="0" smtClean="0"/>
              <a:t>narrative </a:t>
            </a:r>
            <a:r>
              <a:rPr lang="en-US" sz="2400" dirty="0" smtClean="0"/>
              <a:t>or </a:t>
            </a:r>
            <a:r>
              <a:rPr lang="en-US" sz="2400" i="1" dirty="0" smtClean="0"/>
              <a:t>casuistic </a:t>
            </a:r>
            <a:r>
              <a:rPr lang="en-US" sz="2400" dirty="0" smtClean="0"/>
              <a:t>(case-based) approach</a:t>
            </a:r>
          </a:p>
        </p:txBody>
      </p:sp>
      <p:pic>
        <p:nvPicPr>
          <p:cNvPr id="4301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4938" y="4367213"/>
            <a:ext cx="22860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1950" y="4500563"/>
            <a:ext cx="26384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4129088"/>
            <a:ext cx="2171700"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136356913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3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73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33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2733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a:normAutofit/>
          </a:bodyPr>
          <a:lstStyle/>
          <a:p>
            <a:pPr eaLnBrk="1" hangingPunct="1">
              <a:defRPr/>
            </a:pPr>
            <a:r>
              <a:rPr lang="en-US" dirty="0" smtClean="0"/>
              <a:t>Consequentialism</a:t>
            </a:r>
            <a:endParaRPr lang="en-US" sz="3200" dirty="0" smtClean="0"/>
          </a:p>
        </p:txBody>
      </p:sp>
      <p:sp>
        <p:nvSpPr>
          <p:cNvPr id="228355" name="Rectangle 3"/>
          <p:cNvSpPr>
            <a:spLocks noGrp="1" noChangeArrowheads="1"/>
          </p:cNvSpPr>
          <p:nvPr>
            <p:ph type="body" sz="half" idx="1"/>
          </p:nvPr>
        </p:nvSpPr>
        <p:spPr>
          <a:xfrm>
            <a:off x="4876800" y="1371600"/>
            <a:ext cx="4038600" cy="4525963"/>
          </a:xfrm>
        </p:spPr>
        <p:txBody>
          <a:bodyPr/>
          <a:lstStyle/>
          <a:p>
            <a:pPr eaLnBrk="1" hangingPunct="1">
              <a:defRPr/>
            </a:pPr>
            <a:r>
              <a:rPr lang="en-US" sz="2800" dirty="0" smtClean="0"/>
              <a:t>John Stuart Mill 	</a:t>
            </a:r>
            <a:r>
              <a:rPr lang="en-US" sz="2000" dirty="0" smtClean="0"/>
              <a:t>(1806 – 1873)</a:t>
            </a:r>
          </a:p>
          <a:p>
            <a:pPr eaLnBrk="1" hangingPunct="1">
              <a:buFont typeface="Wingdings" panose="05000000000000000000" pitchFamily="2" charset="2"/>
              <a:buNone/>
              <a:defRPr/>
            </a:pPr>
            <a:r>
              <a:rPr lang="en-US" sz="1800" dirty="0" smtClean="0"/>
              <a:t>     </a:t>
            </a:r>
            <a:r>
              <a:rPr lang="en-US" sz="2400" dirty="0" smtClean="0"/>
              <a:t>We ought to aim at maximizing the welfare of all sentient creatures, and that welfare consists of their happiness.</a:t>
            </a:r>
          </a:p>
          <a:p>
            <a:pPr eaLnBrk="1" hangingPunct="1">
              <a:buFont typeface="Wingdings" panose="05000000000000000000" pitchFamily="2" charset="2"/>
              <a:buNone/>
              <a:defRPr/>
            </a:pPr>
            <a:endParaRPr lang="en-US" sz="2800" dirty="0" smtClean="0"/>
          </a:p>
          <a:p>
            <a:pPr eaLnBrk="1" hangingPunct="1">
              <a:buFont typeface="Wingdings" panose="05000000000000000000" pitchFamily="2" charset="2"/>
              <a:buNone/>
              <a:defRPr/>
            </a:pPr>
            <a:endParaRPr lang="en-US" sz="2800" dirty="0" smtClean="0"/>
          </a:p>
        </p:txBody>
      </p:sp>
      <p:sp>
        <p:nvSpPr>
          <p:cNvPr id="228356" name="Rectangle 4"/>
          <p:cNvSpPr>
            <a:spLocks noGrp="1" noChangeArrowheads="1"/>
          </p:cNvSpPr>
          <p:nvPr>
            <p:ph type="body" sz="half" idx="2"/>
          </p:nvPr>
        </p:nvSpPr>
        <p:spPr>
          <a:xfrm>
            <a:off x="685800" y="1447800"/>
            <a:ext cx="4038600" cy="4800600"/>
          </a:xfrm>
        </p:spPr>
        <p:txBody>
          <a:bodyPr/>
          <a:lstStyle/>
          <a:p>
            <a:pPr eaLnBrk="1" hangingPunct="1">
              <a:defRPr/>
            </a:pPr>
            <a:r>
              <a:rPr lang="en-US" sz="2800" dirty="0" smtClean="0"/>
              <a:t>Jeremy Bentham	</a:t>
            </a:r>
            <a:r>
              <a:rPr lang="en-US" sz="2000" dirty="0" smtClean="0"/>
              <a:t>(1748-1832)</a:t>
            </a:r>
          </a:p>
          <a:p>
            <a:pPr eaLnBrk="1" hangingPunct="1">
              <a:buFont typeface="Wingdings" panose="05000000000000000000" pitchFamily="2" charset="2"/>
              <a:buNone/>
              <a:defRPr/>
            </a:pPr>
            <a:r>
              <a:rPr lang="en-US" sz="1800" dirty="0" smtClean="0"/>
              <a:t>	</a:t>
            </a:r>
            <a:r>
              <a:rPr lang="en-US" sz="2400" dirty="0" smtClean="0"/>
              <a:t>Actions are to be judged strictly on the basis of how their </a:t>
            </a:r>
            <a:r>
              <a:rPr lang="en-US" sz="2400" i="1" dirty="0" smtClean="0"/>
              <a:t>outcomes </a:t>
            </a:r>
            <a:r>
              <a:rPr lang="en-US" sz="2400" dirty="0" smtClean="0"/>
              <a:t>affect general utility (happiness).  </a:t>
            </a:r>
          </a:p>
        </p:txBody>
      </p:sp>
      <p:pic>
        <p:nvPicPr>
          <p:cNvPr id="45061" name="Picture 5" descr="bentham"/>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24984" y="4661446"/>
            <a:ext cx="1541463" cy="2182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2" name="Picture 6" descr="mill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5842" y="4419599"/>
            <a:ext cx="1408157"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2050426860"/>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pl-PL" i="1" dirty="0" smtClean="0">
                <a:hlinkClick r:id="rId2" tooltip="Psychiatric services (Washington, D.C.)."/>
              </a:rPr>
              <a:t>Psychiatr</a:t>
            </a:r>
            <a:r>
              <a:rPr lang="en-US" i="1" dirty="0" err="1" smtClean="0">
                <a:hlinkClick r:id="rId2" tooltip="Psychiatric services (Washington, D.C.)."/>
              </a:rPr>
              <a:t>ic</a:t>
            </a:r>
            <a:r>
              <a:rPr lang="pl-PL" i="1" dirty="0" smtClean="0">
                <a:hlinkClick r:id="rId2" tooltip="Psychiatric services (Washington, D.C.)."/>
              </a:rPr>
              <a:t> Serv</a:t>
            </a:r>
            <a:r>
              <a:rPr lang="en-US" i="1" dirty="0" smtClean="0">
                <a:hlinkClick r:id="rId2" tooltip="Psychiatric services (Washington, D.C.)."/>
              </a:rPr>
              <a:t>ices</a:t>
            </a:r>
            <a:r>
              <a:rPr lang="en-US" i="1" dirty="0" smtClean="0"/>
              <a:t> </a:t>
            </a:r>
            <a:r>
              <a:rPr lang="pl-PL" dirty="0" smtClean="0"/>
              <a:t>65(5)</a:t>
            </a:r>
            <a:r>
              <a:rPr lang="en-US" dirty="0" smtClean="0"/>
              <a:t>, </a:t>
            </a:r>
            <a:r>
              <a:rPr lang="pl-PL" dirty="0" smtClean="0"/>
              <a:t>634-40</a:t>
            </a:r>
            <a:endParaRPr lang="en-US" dirty="0"/>
          </a:p>
        </p:txBody>
      </p:sp>
      <p:sp>
        <p:nvSpPr>
          <p:cNvPr id="6" name="Content Placeholder 5"/>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0" y="1481328"/>
            <a:ext cx="9143999" cy="5374174"/>
          </a:xfrm>
          <a:prstGeom prst="rect">
            <a:avLst/>
          </a:prstGeom>
        </p:spPr>
      </p:pic>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315295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r>
              <a:rPr lang="en-US" sz="3600" dirty="0" smtClean="0"/>
              <a:t>Obligatory dangerousness criteria</a:t>
            </a:r>
            <a:endParaRPr lang="en-US" sz="3600" dirty="0"/>
          </a:p>
        </p:txBody>
      </p:sp>
      <p:sp>
        <p:nvSpPr>
          <p:cNvPr id="3" name="Text Placeholder 2"/>
          <p:cNvSpPr>
            <a:spLocks noGrp="1"/>
          </p:cNvSpPr>
          <p:nvPr>
            <p:ph type="body" idx="1"/>
          </p:nvPr>
        </p:nvSpPr>
        <p:spPr>
          <a:xfrm>
            <a:off x="381000" y="1295400"/>
            <a:ext cx="4040188" cy="639762"/>
          </a:xfrm>
        </p:spPr>
        <p:txBody>
          <a:bodyPr/>
          <a:lstStyle/>
          <a:p>
            <a:r>
              <a:rPr lang="en-US" b="1" dirty="0" smtClean="0"/>
              <a:t>“RIGHT”</a:t>
            </a:r>
            <a:endParaRPr lang="en-US" b="1" dirty="0"/>
          </a:p>
        </p:txBody>
      </p:sp>
      <p:sp>
        <p:nvSpPr>
          <p:cNvPr id="5" name="Text Placeholder 4"/>
          <p:cNvSpPr>
            <a:spLocks noGrp="1"/>
          </p:cNvSpPr>
          <p:nvPr>
            <p:ph type="body" sz="half" idx="3"/>
          </p:nvPr>
        </p:nvSpPr>
        <p:spPr>
          <a:xfrm>
            <a:off x="4572000" y="1295400"/>
            <a:ext cx="4041775" cy="639762"/>
          </a:xfrm>
        </p:spPr>
        <p:txBody>
          <a:bodyPr/>
          <a:lstStyle/>
          <a:p>
            <a:r>
              <a:rPr lang="en-US" b="1" dirty="0" smtClean="0"/>
              <a:t>“WRONG”</a:t>
            </a:r>
            <a:endParaRPr lang="en-US" b="1" dirty="0"/>
          </a:p>
        </p:txBody>
      </p:sp>
      <p:sp>
        <p:nvSpPr>
          <p:cNvPr id="4" name="Content Placeholder 3"/>
          <p:cNvSpPr>
            <a:spLocks noGrp="1"/>
          </p:cNvSpPr>
          <p:nvPr>
            <p:ph sz="quarter" idx="2"/>
          </p:nvPr>
        </p:nvSpPr>
        <p:spPr>
          <a:xfrm>
            <a:off x="457200" y="1905001"/>
            <a:ext cx="4040188" cy="2057400"/>
          </a:xfrm>
        </p:spPr>
        <p:txBody>
          <a:bodyPr>
            <a:noAutofit/>
          </a:bodyPr>
          <a:lstStyle/>
          <a:p>
            <a:r>
              <a:rPr lang="en-US" dirty="0" smtClean="0"/>
              <a:t>Protects rights of individuals with mental illness</a:t>
            </a:r>
          </a:p>
          <a:p>
            <a:r>
              <a:rPr lang="en-US" dirty="0" smtClean="0"/>
              <a:t>Voluntary measures are more effective than forced commitment</a:t>
            </a:r>
            <a:endParaRPr lang="en-US" dirty="0"/>
          </a:p>
        </p:txBody>
      </p:sp>
      <p:sp>
        <p:nvSpPr>
          <p:cNvPr id="6" name="Content Placeholder 5"/>
          <p:cNvSpPr>
            <a:spLocks noGrp="1"/>
          </p:cNvSpPr>
          <p:nvPr>
            <p:ph sz="quarter" idx="4"/>
          </p:nvPr>
        </p:nvSpPr>
        <p:spPr>
          <a:xfrm>
            <a:off x="4645025" y="1905001"/>
            <a:ext cx="4041775" cy="2971800"/>
          </a:xfrm>
        </p:spPr>
        <p:txBody>
          <a:bodyPr>
            <a:normAutofit/>
          </a:bodyPr>
          <a:lstStyle/>
          <a:p>
            <a:r>
              <a:rPr lang="en-US" dirty="0" smtClean="0"/>
              <a:t>Fails to protect individuals with mental illness who need help</a:t>
            </a:r>
          </a:p>
          <a:p>
            <a:r>
              <a:rPr lang="en-US" dirty="0" smtClean="0"/>
              <a:t>Harms </a:t>
            </a:r>
            <a:r>
              <a:rPr lang="en-US" dirty="0" smtClean="0"/>
              <a:t>to society if mentally unstable individuals not treated</a:t>
            </a:r>
          </a:p>
          <a:p>
            <a:pPr lvl="1"/>
            <a:endParaRPr lang="en-US" dirty="0"/>
          </a:p>
        </p:txBody>
      </p:sp>
      <p:sp>
        <p:nvSpPr>
          <p:cNvPr id="11" name="Footer Placeholder 10"/>
          <p:cNvSpPr>
            <a:spLocks noGrp="1"/>
          </p:cNvSpPr>
          <p:nvPr>
            <p:ph type="ftr" sz="quarter" idx="11"/>
          </p:nvPr>
        </p:nvSpPr>
        <p:spPr/>
        <p:txBody>
          <a:bodyPr/>
          <a:lstStyle/>
          <a:p>
            <a:r>
              <a:rPr lang="es-ES" smtClean="0"/>
              <a:t>Anita J. Tarzian, UMB SON 092716</a:t>
            </a:r>
            <a:endParaRPr lang="en-US"/>
          </a:p>
        </p:txBody>
      </p:sp>
      <p:pic>
        <p:nvPicPr>
          <p:cNvPr id="7" name="Content Placeholder 3" descr="imagesCAA4TK8H.jpg"/>
          <p:cNvPicPr>
            <a:picLocks noChangeAspect="1"/>
          </p:cNvPicPr>
          <p:nvPr/>
        </p:nvPicPr>
        <p:blipFill>
          <a:blip r:embed="rId3" cstate="print"/>
          <a:stretch>
            <a:fillRect/>
          </a:stretch>
        </p:blipFill>
        <p:spPr>
          <a:xfrm>
            <a:off x="6627060" y="4724400"/>
            <a:ext cx="1831139" cy="1889139"/>
          </a:xfrm>
          <a:prstGeom prst="rect">
            <a:avLst/>
          </a:prstGeom>
        </p:spPr>
      </p:pic>
      <p:pic>
        <p:nvPicPr>
          <p:cNvPr id="8" name="Picture 7" descr="imagesCA4G86V2.jpg"/>
          <p:cNvPicPr>
            <a:picLocks noChangeAspect="1"/>
          </p:cNvPicPr>
          <p:nvPr/>
        </p:nvPicPr>
        <p:blipFill>
          <a:blip r:embed="rId4" cstate="print"/>
          <a:stretch>
            <a:fillRect/>
          </a:stretch>
        </p:blipFill>
        <p:spPr>
          <a:xfrm>
            <a:off x="0" y="4419600"/>
            <a:ext cx="1876425" cy="2438400"/>
          </a:xfrm>
          <a:prstGeom prst="rect">
            <a:avLst/>
          </a:prstGeom>
        </p:spPr>
      </p:pic>
      <p:pic>
        <p:nvPicPr>
          <p:cNvPr id="9" name="Picture 8" descr="bar high.jpg"/>
          <p:cNvPicPr>
            <a:picLocks noChangeAspect="1"/>
          </p:cNvPicPr>
          <p:nvPr/>
        </p:nvPicPr>
        <p:blipFill>
          <a:blip r:embed="rId5" cstate="print"/>
          <a:stretch>
            <a:fillRect/>
          </a:stretch>
        </p:blipFill>
        <p:spPr>
          <a:xfrm>
            <a:off x="1981200" y="4267200"/>
            <a:ext cx="1066800" cy="1603115"/>
          </a:xfrm>
          <a:prstGeom prst="rect">
            <a:avLst/>
          </a:prstGeom>
        </p:spPr>
      </p:pic>
      <p:pic>
        <p:nvPicPr>
          <p:cNvPr id="10" name="Picture 9" descr="imagesCA8QROL6.jpg"/>
          <p:cNvPicPr>
            <a:picLocks noChangeAspect="1"/>
          </p:cNvPicPr>
          <p:nvPr/>
        </p:nvPicPr>
        <p:blipFill>
          <a:blip r:embed="rId6" cstate="print"/>
          <a:stretch>
            <a:fillRect/>
          </a:stretch>
        </p:blipFill>
        <p:spPr>
          <a:xfrm>
            <a:off x="4724400" y="5334000"/>
            <a:ext cx="1838940" cy="1266825"/>
          </a:xfrm>
          <a:prstGeom prst="rect">
            <a:avLst/>
          </a:prstGeom>
        </p:spPr>
      </p:pic>
    </p:spTree>
    <p:extLst>
      <p:ext uri="{BB962C8B-B14F-4D97-AF65-F5344CB8AC3E}">
        <p14:creationId xmlns:p14="http://schemas.microsoft.com/office/powerpoint/2010/main" val="48654281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dissolve">
                                      <p:cBhvr>
                                        <p:cTn id="7" dur="5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bg/>
                                          </p:spTgt>
                                        </p:tgtEl>
                                        <p:attrNameLst>
                                          <p:attrName>style.visibility</p:attrName>
                                        </p:attrNameLst>
                                      </p:cBhvr>
                                      <p:to>
                                        <p:strVal val="visible"/>
                                      </p:to>
                                    </p:set>
                                    <p:animEffect transition="in" filter="dissolve">
                                      <p:cBhvr>
                                        <p:cTn id="22" dur="500"/>
                                        <p:tgtEl>
                                          <p:spTgt spid="6">
                                            <p:bg/>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6"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lstStyle/>
          <a:p>
            <a:pPr eaLnBrk="1" hangingPunct="1">
              <a:defRPr/>
            </a:pPr>
            <a:r>
              <a:rPr lang="en-US" dirty="0" smtClean="0"/>
              <a:t>Ethics vs. law</a:t>
            </a:r>
          </a:p>
        </p:txBody>
      </p:sp>
      <p:sp>
        <p:nvSpPr>
          <p:cNvPr id="361475" name="Rectangle 3"/>
          <p:cNvSpPr>
            <a:spLocks noGrp="1" noChangeArrowheads="1"/>
          </p:cNvSpPr>
          <p:nvPr>
            <p:ph type="body" sz="half" idx="1"/>
          </p:nvPr>
        </p:nvSpPr>
        <p:spPr>
          <a:xfrm>
            <a:off x="457200" y="1219200"/>
            <a:ext cx="8077200" cy="4876800"/>
          </a:xfrm>
        </p:spPr>
        <p:txBody>
          <a:bodyPr/>
          <a:lstStyle/>
          <a:p>
            <a:pPr eaLnBrk="1" hangingPunct="1">
              <a:defRPr/>
            </a:pPr>
            <a:r>
              <a:rPr lang="en-US" sz="2800" dirty="0" smtClean="0"/>
              <a:t>‘You can’t legislate morality.’</a:t>
            </a:r>
          </a:p>
          <a:p>
            <a:pPr eaLnBrk="1" hangingPunct="1">
              <a:defRPr/>
            </a:pPr>
            <a:r>
              <a:rPr lang="en-US" sz="2800" dirty="0" smtClean="0"/>
              <a:t>Areas of overlap</a:t>
            </a:r>
          </a:p>
        </p:txBody>
      </p:sp>
      <p:graphicFrame>
        <p:nvGraphicFramePr>
          <p:cNvPr id="2" name="Diagram 1"/>
          <p:cNvGraphicFramePr/>
          <p:nvPr/>
        </p:nvGraphicFramePr>
        <p:xfrm>
          <a:off x="1295400" y="2286000"/>
          <a:ext cx="6283325" cy="4354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s-ES" smtClean="0"/>
              <a:t>Anita J. Tarzian, UMB SON 092716</a:t>
            </a:r>
            <a:endParaRPr lang="en-US"/>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mph" presetSubtype="0" fill="hold" grpId="0" nodeType="withEffect">
                                  <p:stCondLst>
                                    <p:cond delay="0"/>
                                  </p:stCondLst>
                                  <p:iterate type="lt">
                                    <p:tmPct val="4000"/>
                                  </p:iterate>
                                  <p:childTnLst>
                                    <p:set>
                                      <p:cBhvr>
                                        <p:cTn id="6" dur="500" fill="hold"/>
                                        <p:tgtEl>
                                          <p:spTgt spid="361474"/>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smtClean="0"/>
              <a:t>Deontology </a:t>
            </a:r>
          </a:p>
          <a:p>
            <a:pPr lvl="1"/>
            <a:r>
              <a:rPr lang="en-US" dirty="0" smtClean="0"/>
              <a:t>Rule based</a:t>
            </a:r>
          </a:p>
          <a:p>
            <a:pPr lvl="1"/>
            <a:r>
              <a:rPr lang="en-US" dirty="0" smtClean="0"/>
              <a:t>Duty to protect liberty rights</a:t>
            </a:r>
          </a:p>
          <a:p>
            <a:pPr lvl="1"/>
            <a:r>
              <a:rPr lang="en-US" dirty="0" smtClean="0"/>
              <a:t>High bar for involuntary treatment</a:t>
            </a:r>
          </a:p>
          <a:p>
            <a:pPr lvl="1"/>
            <a:endParaRPr lang="en-US" dirty="0" smtClean="0"/>
          </a:p>
        </p:txBody>
      </p:sp>
      <p:sp>
        <p:nvSpPr>
          <p:cNvPr id="4" name="Content Placeholder 3"/>
          <p:cNvSpPr>
            <a:spLocks noGrp="1"/>
          </p:cNvSpPr>
          <p:nvPr>
            <p:ph sz="half" idx="2"/>
          </p:nvPr>
        </p:nvSpPr>
        <p:spPr/>
        <p:txBody>
          <a:bodyPr/>
          <a:lstStyle/>
          <a:p>
            <a:r>
              <a:rPr lang="en-US" dirty="0" err="1" smtClean="0"/>
              <a:t>Consequentialism</a:t>
            </a:r>
            <a:endParaRPr lang="en-US" dirty="0" smtClean="0"/>
          </a:p>
          <a:p>
            <a:pPr lvl="1"/>
            <a:r>
              <a:rPr lang="en-US" dirty="0" smtClean="0"/>
              <a:t>Outcomes based</a:t>
            </a:r>
          </a:p>
          <a:p>
            <a:pPr lvl="1"/>
            <a:r>
              <a:rPr lang="en-US" dirty="0" smtClean="0"/>
              <a:t>Maximize benefits, minimize harms </a:t>
            </a:r>
          </a:p>
          <a:p>
            <a:pPr lvl="1"/>
            <a:r>
              <a:rPr lang="en-US" dirty="0" smtClean="0"/>
              <a:t>May consider lower bar for involuntary treatment if supported by outcomes</a:t>
            </a:r>
          </a:p>
          <a:p>
            <a:pPr lvl="1"/>
            <a:endParaRPr lang="en-US" dirty="0"/>
          </a:p>
        </p:txBody>
      </p:sp>
      <p:sp>
        <p:nvSpPr>
          <p:cNvPr id="5" name="Footer Placeholder 4"/>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lstStyle/>
          <a:p>
            <a:r>
              <a:rPr lang="en-US" dirty="0" smtClean="0"/>
              <a:t>Methods of ethical justification</a:t>
            </a:r>
            <a:endParaRPr lang="en-US" dirty="0"/>
          </a:p>
        </p:txBody>
      </p:sp>
    </p:spTree>
    <p:extLst>
      <p:ext uri="{BB962C8B-B14F-4D97-AF65-F5344CB8AC3E}">
        <p14:creationId xmlns:p14="http://schemas.microsoft.com/office/powerpoint/2010/main" val="132581001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dissolv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Effect transition="in" filter="dissolve">
                                      <p:cBhvr>
                                        <p:cTn id="18" dur="500"/>
                                        <p:tgtEl>
                                          <p:spTgt spid="4">
                                            <p:txEl>
                                              <p:pRg st="1" end="1"/>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dissolve">
                                      <p:cBhvr>
                                        <p:cTn id="21" dur="500"/>
                                        <p:tgtEl>
                                          <p:spTgt spid="4">
                                            <p:txEl>
                                              <p:pRg st="2" end="2"/>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ssolve">
                                      <p:cBhvr>
                                        <p:cTn id="24"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Box 5"/>
          <p:cNvSpPr txBox="1">
            <a:spLocks noChangeArrowheads="1"/>
          </p:cNvSpPr>
          <p:nvPr/>
        </p:nvSpPr>
        <p:spPr bwMode="auto">
          <a:xfrm>
            <a:off x="76200" y="6048375"/>
            <a:ext cx="87566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sz="1600"/>
              <a:t>Manson, H.M. (2012). The development of the CoRE-Values framework as an aid to ethical decision-making. </a:t>
            </a:r>
            <a:r>
              <a:rPr lang="en-US" sz="1600" i="1"/>
              <a:t>Medical Teacher, </a:t>
            </a:r>
            <a:r>
              <a:rPr lang="en-US" sz="1600"/>
              <a:t>34: e258–e268, at e262.</a:t>
            </a:r>
          </a:p>
          <a:p>
            <a:pPr>
              <a:spcBef>
                <a:spcPct val="0"/>
              </a:spcBef>
              <a:buClrTx/>
              <a:buSzTx/>
              <a:buFontTx/>
              <a:buNone/>
            </a:pPr>
            <a:endParaRPr lang="en-US" sz="1600"/>
          </a:p>
        </p:txBody>
      </p:sp>
      <p:pic>
        <p:nvPicPr>
          <p:cNvPr id="70659" name="Content Placeholder 7" descr="Capture.PN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0" y="0"/>
            <a:ext cx="9144000" cy="5927725"/>
          </a:xfrm>
        </p:spPr>
      </p:pic>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1196518248"/>
      </p:ext>
    </p:extLst>
  </p:cSld>
  <p:clrMapOvr>
    <a:masterClrMapping/>
  </p:clrMapOvr>
  <p:transition spd="slow">
    <p:blinds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extBox 5"/>
          <p:cNvSpPr txBox="1">
            <a:spLocks noChangeArrowheads="1"/>
          </p:cNvSpPr>
          <p:nvPr/>
        </p:nvSpPr>
        <p:spPr bwMode="auto">
          <a:xfrm>
            <a:off x="381000" y="5954713"/>
            <a:ext cx="838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sz="1600"/>
              <a:t>Manson, H.M. (2012). The development of the CoRE-Values framework as an aid to ethical decision-making. </a:t>
            </a:r>
            <a:r>
              <a:rPr lang="en-US" sz="1600" i="1"/>
              <a:t>Medical Teacher, </a:t>
            </a:r>
            <a:r>
              <a:rPr lang="en-US" sz="1600"/>
              <a:t>34: e258–e268, at e263.</a:t>
            </a:r>
          </a:p>
        </p:txBody>
      </p:sp>
      <p:pic>
        <p:nvPicPr>
          <p:cNvPr id="72707" name="Content Placeholder 7" descr="Capture.PNG"/>
          <p:cNvPicPr>
            <a:picLocks noGrp="1" noChangeAspect="1"/>
          </p:cNvPicPr>
          <p:nvPr>
            <p:ph idx="1"/>
          </p:nvPr>
        </p:nvPicPr>
        <p:blipFill>
          <a:blip r:embed="rId6">
            <a:extLst>
              <a:ext uri="{28A0092B-C50C-407E-A947-70E740481C1C}">
                <a14:useLocalDpi xmlns:a14="http://schemas.microsoft.com/office/drawing/2010/main" val="0"/>
              </a:ext>
            </a:extLst>
          </a:blip>
          <a:srcRect/>
          <a:stretch>
            <a:fillRect/>
          </a:stretch>
        </p:blipFill>
        <p:spPr>
          <a:xfrm>
            <a:off x="0" y="0"/>
            <a:ext cx="9144000" cy="5954713"/>
          </a:xfrm>
        </p:spPr>
      </p:pic>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1749890891"/>
      </p:ext>
    </p:extLst>
  </p:cSld>
  <p:clrMapOvr>
    <a:masterClrMapping/>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A 17 year old female is admitted to the medical ward of a community hospital for malnutrition and weight loss due to anorexia nervosa. </a:t>
            </a:r>
            <a:r>
              <a:rPr lang="en-US" dirty="0" smtClean="0"/>
              <a:t>The </a:t>
            </a:r>
            <a:r>
              <a:rPr lang="en-US" dirty="0"/>
              <a:t>nurse i</a:t>
            </a:r>
            <a:r>
              <a:rPr lang="en-US" dirty="0" smtClean="0"/>
              <a:t>s </a:t>
            </a:r>
            <a:r>
              <a:rPr lang="en-US" dirty="0"/>
              <a:t>told by the patient's physician and nursing supervisor to interact minimally with the patient to avoid being "manipulated" by her, and to use restraints as necessary to ensure that the patient receives the ordered tube feedings via nasogastric tube. The nurse </a:t>
            </a:r>
            <a:r>
              <a:rPr lang="en-US" dirty="0" smtClean="0"/>
              <a:t>believes </a:t>
            </a:r>
            <a:r>
              <a:rPr lang="en-US" dirty="0"/>
              <a:t>that it is </a:t>
            </a:r>
            <a:r>
              <a:rPr lang="en-US" dirty="0" smtClean="0"/>
              <a:t>her duty </a:t>
            </a:r>
            <a:r>
              <a:rPr lang="en-US" dirty="0"/>
              <a:t>to </a:t>
            </a:r>
            <a:r>
              <a:rPr lang="en-US" dirty="0" smtClean="0"/>
              <a:t>try to establish </a:t>
            </a:r>
            <a:r>
              <a:rPr lang="en-US" dirty="0"/>
              <a:t>a therapeutic bond with </a:t>
            </a:r>
            <a:r>
              <a:rPr lang="en-US" dirty="0" smtClean="0"/>
              <a:t>the patient, and </a:t>
            </a:r>
            <a:r>
              <a:rPr lang="en-US" dirty="0"/>
              <a:t>that actively force feeding the patient—including with the use of hand restraints—will </a:t>
            </a:r>
            <a:r>
              <a:rPr lang="en-US" dirty="0" smtClean="0"/>
              <a:t>do </a:t>
            </a:r>
            <a:r>
              <a:rPr lang="en-US" dirty="0"/>
              <a:t>more harm than good.</a:t>
            </a:r>
          </a:p>
          <a:p>
            <a:endParaRPr lang="en-US" dirty="0"/>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p:txBody>
          <a:bodyPr/>
          <a:lstStyle/>
          <a:p>
            <a:r>
              <a:rPr lang="en-US" dirty="0" smtClean="0"/>
              <a:t>CASE STUDY</a:t>
            </a:r>
            <a:endParaRPr lang="en-US" dirty="0"/>
          </a:p>
        </p:txBody>
      </p:sp>
    </p:spTree>
    <p:extLst>
      <p:ext uri="{BB962C8B-B14F-4D97-AF65-F5344CB8AC3E}">
        <p14:creationId xmlns:p14="http://schemas.microsoft.com/office/powerpoint/2010/main" val="25257535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970" y="1417638"/>
            <a:ext cx="8229600" cy="4525963"/>
          </a:xfrm>
        </p:spPr>
        <p:txBody>
          <a:bodyPr/>
          <a:lstStyle/>
          <a:p>
            <a:r>
              <a:rPr lang="en-US" dirty="0" smtClean="0">
                <a:hlinkClick r:id="rId2"/>
              </a:rPr>
              <a:t>Mid-Atlantic Ethics Committee Newsletter</a:t>
            </a:r>
          </a:p>
          <a:p>
            <a:pPr lvl="1"/>
            <a:r>
              <a:rPr lang="en-US" dirty="0" smtClean="0">
                <a:hlinkClick r:id="rId2"/>
              </a:rPr>
              <a:t>http</a:t>
            </a:r>
            <a:r>
              <a:rPr lang="en-US" dirty="0">
                <a:hlinkClick r:id="rId2"/>
              </a:rPr>
              <a:t>://digitalcommons.law.umaryland.edu/maecnewsletter/38/</a:t>
            </a:r>
            <a:endParaRPr lang="en-US" dirty="0"/>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p:txBody>
          <a:bodyPr/>
          <a:lstStyle/>
          <a:p>
            <a:r>
              <a:rPr lang="en-US" dirty="0" smtClean="0"/>
              <a:t>Case commentary</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2746182"/>
            <a:ext cx="6956643" cy="3661762"/>
          </a:xfrm>
          <a:prstGeom prst="rect">
            <a:avLst/>
          </a:prstGeom>
        </p:spPr>
      </p:pic>
    </p:spTree>
    <p:extLst>
      <p:ext uri="{BB962C8B-B14F-4D97-AF65-F5344CB8AC3E}">
        <p14:creationId xmlns:p14="http://schemas.microsoft.com/office/powerpoint/2010/main" val="24508296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“Knowing the ethically right thing to do, but being unable to act upon it.”</a:t>
            </a:r>
          </a:p>
          <a:p>
            <a:r>
              <a:rPr lang="en-US" dirty="0" smtClean="0"/>
              <a:t>“Acting in a manner contrary to your personal &amp; professional values, which undermines your integrity and authenticity.”</a:t>
            </a:r>
          </a:p>
          <a:p>
            <a:pPr>
              <a:buNone/>
            </a:pPr>
            <a:r>
              <a:rPr lang="en-US" dirty="0" smtClean="0"/>
              <a:t>	</a:t>
            </a:r>
            <a:r>
              <a:rPr lang="en-US" sz="1800" dirty="0" err="1" smtClean="0"/>
              <a:t>Jameton</a:t>
            </a:r>
            <a:r>
              <a:rPr lang="en-US" sz="1800" dirty="0" smtClean="0"/>
              <a:t>, A. (1993). Dilemmas of moral distress: moral responsibility and nursing practice. </a:t>
            </a:r>
            <a:r>
              <a:rPr lang="en-US" sz="1800" i="1" dirty="0" smtClean="0"/>
              <a:t>AWHONN’S </a:t>
            </a:r>
            <a:r>
              <a:rPr lang="en-US" sz="1800" i="1" dirty="0" err="1" smtClean="0"/>
              <a:t>Clin</a:t>
            </a:r>
            <a:r>
              <a:rPr lang="en-US" sz="1800" i="1" dirty="0" smtClean="0"/>
              <a:t> Issues </a:t>
            </a:r>
            <a:r>
              <a:rPr lang="en-US" sz="1800" i="1" dirty="0" err="1" smtClean="0"/>
              <a:t>Perinat</a:t>
            </a:r>
            <a:r>
              <a:rPr lang="en-US" sz="1800" i="1" dirty="0" smtClean="0"/>
              <a:t> </a:t>
            </a:r>
            <a:r>
              <a:rPr lang="en-US" sz="1800" i="1" dirty="0" err="1" smtClean="0"/>
              <a:t>Womens</a:t>
            </a:r>
            <a:r>
              <a:rPr lang="en-US" sz="1800" i="1" dirty="0" smtClean="0"/>
              <a:t> Health </a:t>
            </a:r>
            <a:r>
              <a:rPr lang="en-US" sz="1800" i="1" dirty="0" err="1" smtClean="0"/>
              <a:t>Nurs</a:t>
            </a:r>
            <a:r>
              <a:rPr lang="en-US" sz="1800" i="1" dirty="0" smtClean="0"/>
              <a:t>, </a:t>
            </a:r>
            <a:r>
              <a:rPr lang="en-US" sz="1800" dirty="0" smtClean="0"/>
              <a:t>4(4), 542-551, as cited in assigned reading for class.</a:t>
            </a:r>
          </a:p>
          <a:p>
            <a:endParaRPr lang="en-US" sz="1800" dirty="0"/>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lstStyle/>
          <a:p>
            <a:r>
              <a:rPr lang="en-US" dirty="0" smtClean="0"/>
              <a:t>Moral Distress</a:t>
            </a:r>
            <a:endParaRPr lang="en-US" dirty="0"/>
          </a:p>
        </p:txBody>
      </p:sp>
    </p:spTree>
    <p:extLst>
      <p:ext uri="{BB962C8B-B14F-4D97-AF65-F5344CB8AC3E}">
        <p14:creationId xmlns:p14="http://schemas.microsoft.com/office/powerpoint/2010/main" val="2167185003"/>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Be aware </a:t>
            </a:r>
            <a:r>
              <a:rPr lang="en-US" dirty="0"/>
              <a:t>of </a:t>
            </a:r>
            <a:r>
              <a:rPr lang="en-US" dirty="0" smtClean="0"/>
              <a:t>values</a:t>
            </a:r>
          </a:p>
          <a:p>
            <a:r>
              <a:rPr lang="en-US" dirty="0" smtClean="0"/>
              <a:t>Be clear where </a:t>
            </a:r>
            <a:r>
              <a:rPr lang="en-US" dirty="0"/>
              <a:t>values are in </a:t>
            </a:r>
            <a:r>
              <a:rPr lang="en-US" dirty="0" smtClean="0"/>
              <a:t>reasoning process</a:t>
            </a:r>
          </a:p>
          <a:p>
            <a:r>
              <a:rPr lang="en-US" dirty="0" smtClean="0"/>
              <a:t>Improve </a:t>
            </a:r>
            <a:r>
              <a:rPr lang="en-US" dirty="0"/>
              <a:t>knowledge of values</a:t>
            </a:r>
          </a:p>
          <a:p>
            <a:r>
              <a:rPr lang="en-US" dirty="0" smtClean="0"/>
              <a:t>Use </a:t>
            </a:r>
            <a:r>
              <a:rPr lang="en-US" dirty="0"/>
              <a:t>communication to resolve value </a:t>
            </a:r>
            <a:r>
              <a:rPr lang="en-US" dirty="0" smtClean="0"/>
              <a:t>conflicts</a:t>
            </a:r>
            <a:endParaRPr lang="en-US" dirty="0"/>
          </a:p>
          <a:p>
            <a:r>
              <a:rPr lang="en-US" dirty="0" smtClean="0"/>
              <a:t>Start </a:t>
            </a:r>
            <a:r>
              <a:rPr lang="en-US" dirty="0"/>
              <a:t>with the </a:t>
            </a:r>
            <a:r>
              <a:rPr lang="en-US" dirty="0" smtClean="0"/>
              <a:t>client’s values</a:t>
            </a:r>
          </a:p>
          <a:p>
            <a:r>
              <a:rPr lang="en-US" dirty="0" smtClean="0"/>
              <a:t>Don’t resolve values conflicts by a pre-prescribed </a:t>
            </a:r>
            <a:r>
              <a:rPr lang="en-US" dirty="0"/>
              <a:t>rule but by balancing different </a:t>
            </a:r>
            <a:r>
              <a:rPr lang="en-US" dirty="0" smtClean="0"/>
              <a:t>values perspectives</a:t>
            </a:r>
          </a:p>
          <a:p>
            <a:r>
              <a:rPr lang="en-US" dirty="0" smtClean="0"/>
              <a:t>Make decisions with clients in </a:t>
            </a:r>
            <a:r>
              <a:rPr lang="en-US" dirty="0"/>
              <a:t>partnership </a:t>
            </a:r>
            <a:endParaRPr lang="en-US" dirty="0" smtClean="0"/>
          </a:p>
          <a:p>
            <a:r>
              <a:rPr lang="en-US" b="1" dirty="0" smtClean="0"/>
              <a:t>VBP</a:t>
            </a:r>
            <a:r>
              <a:rPr lang="en-US" dirty="0" smtClean="0"/>
              <a:t> works in partnership with </a:t>
            </a:r>
            <a:r>
              <a:rPr lang="en-US" b="1" dirty="0" smtClean="0"/>
              <a:t>EBP</a:t>
            </a:r>
            <a:endParaRPr lang="en-US" b="1" dirty="0"/>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p:txBody>
          <a:bodyPr>
            <a:normAutofit fontScale="90000"/>
          </a:bodyPr>
          <a:lstStyle/>
          <a:p>
            <a:pPr algn="ctr"/>
            <a:r>
              <a:rPr lang="en-US" dirty="0" smtClean="0"/>
              <a:t>Values-based practice</a:t>
            </a:r>
            <a:r>
              <a:rPr lang="en-US" dirty="0"/>
              <a:t/>
            </a:r>
            <a:br>
              <a:rPr lang="en-US" dirty="0"/>
            </a:br>
            <a:r>
              <a:rPr lang="en-US" sz="1600" dirty="0"/>
              <a:t>Woodbridge-Dodd K. (2012). Values-based practice in mental health and psychiatry</a:t>
            </a:r>
            <a:r>
              <a:rPr lang="en-US" sz="1600" dirty="0" smtClean="0"/>
              <a:t>.</a:t>
            </a:r>
            <a:br>
              <a:rPr lang="en-US" sz="1600" dirty="0" smtClean="0"/>
            </a:br>
            <a:r>
              <a:rPr lang="en-US" sz="1600" dirty="0" err="1" smtClean="0"/>
              <a:t>Curr</a:t>
            </a:r>
            <a:r>
              <a:rPr lang="en-US" sz="1600" dirty="0" smtClean="0"/>
              <a:t> </a:t>
            </a:r>
            <a:r>
              <a:rPr lang="en-US" sz="1600" dirty="0" err="1"/>
              <a:t>Opin</a:t>
            </a:r>
            <a:r>
              <a:rPr lang="en-US" sz="1600" dirty="0"/>
              <a:t> Psychiatry. 25(6), 508-12. </a:t>
            </a:r>
          </a:p>
        </p:txBody>
      </p:sp>
    </p:spTree>
    <p:extLst>
      <p:ext uri="{BB962C8B-B14F-4D97-AF65-F5344CB8AC3E}">
        <p14:creationId xmlns:p14="http://schemas.microsoft.com/office/powerpoint/2010/main" val="2873314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295400"/>
            <a:ext cx="7028688" cy="4953000"/>
          </a:xfrm>
        </p:spPr>
        <p:txBody>
          <a:bodyPr>
            <a:normAutofit fontScale="92500" lnSpcReduction="10000"/>
          </a:bodyPr>
          <a:lstStyle/>
          <a:p>
            <a:pPr>
              <a:buNone/>
            </a:pPr>
            <a:r>
              <a:rPr lang="en-US" dirty="0" smtClean="0"/>
              <a:t>   Mrs. W is a 72 year old woman with Alzheimer’s dementia who resides in a chronic care facility. She is physically functional, but has become increasingly agitated and paranoid. She insists on leaving the facility. Despite staff attempts to calm and distract her, she becomes increasingly agitated. She refuses all medications. A physician orders that she be given a psychotropic medication. The nurse questions whether it is appropriate to hold her down to give her the medication by injection, since she is refusing.</a:t>
            </a:r>
            <a:endParaRPr lang="en-US" dirty="0"/>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lstStyle/>
          <a:p>
            <a:r>
              <a:rPr lang="en-US" dirty="0" smtClean="0"/>
              <a:t>Mrs. W</a:t>
            </a:r>
            <a:endParaRPr lang="en-US" dirty="0"/>
          </a:p>
        </p:txBody>
      </p:sp>
      <p:pic>
        <p:nvPicPr>
          <p:cNvPr id="5" name="Picture 4" descr="vera-drake-800-75.jpg"/>
          <p:cNvPicPr>
            <a:picLocks noChangeAspect="1"/>
          </p:cNvPicPr>
          <p:nvPr/>
        </p:nvPicPr>
        <p:blipFill>
          <a:blip r:embed="rId3" cstate="print"/>
          <a:stretch>
            <a:fillRect/>
          </a:stretch>
        </p:blipFill>
        <p:spPr>
          <a:xfrm>
            <a:off x="304800" y="4038600"/>
            <a:ext cx="1752600" cy="1752600"/>
          </a:xfrm>
          <a:prstGeom prst="rect">
            <a:avLst/>
          </a:prstGeom>
        </p:spPr>
      </p:pic>
    </p:spTree>
  </p:cSld>
  <p:clrMapOvr>
    <a:masterClrMapping/>
  </p:clrMapOvr>
  <p:transition>
    <p:zoom dir="in"/>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48600" cy="5029200"/>
          </a:xfrm>
        </p:spPr>
        <p:txBody>
          <a:bodyPr/>
          <a:lstStyle/>
          <a:p>
            <a:r>
              <a:rPr lang="en-US" dirty="0" smtClean="0"/>
              <a:t>Is it ethically justifiable to make Mrs. W. take medication by force or deception against her will?</a:t>
            </a:r>
          </a:p>
          <a:p>
            <a:endParaRPr lang="en-US" dirty="0" smtClean="0"/>
          </a:p>
          <a:p>
            <a:pPr>
              <a:buNone/>
            </a:pPr>
            <a:endParaRPr lang="en-US" dirty="0" smtClean="0"/>
          </a:p>
        </p:txBody>
      </p:sp>
      <p:sp>
        <p:nvSpPr>
          <p:cNvPr id="5" name="Footer Placeholder 4"/>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lstStyle/>
          <a:p>
            <a:r>
              <a:rPr lang="en-US" dirty="0" smtClean="0"/>
              <a:t>Ethical question/concern</a:t>
            </a:r>
            <a:endParaRPr lang="en-US" dirty="0"/>
          </a:p>
        </p:txBody>
      </p:sp>
      <p:pic>
        <p:nvPicPr>
          <p:cNvPr id="4" name="Picture 3" descr="imagesCAAJO0D7.jpg"/>
          <p:cNvPicPr>
            <a:picLocks noChangeAspect="1"/>
          </p:cNvPicPr>
          <p:nvPr/>
        </p:nvPicPr>
        <p:blipFill>
          <a:blip r:embed="rId3" cstate="print"/>
          <a:stretch>
            <a:fillRect/>
          </a:stretch>
        </p:blipFill>
        <p:spPr>
          <a:xfrm>
            <a:off x="3124200" y="3200400"/>
            <a:ext cx="2514600" cy="3357121"/>
          </a:xfrm>
          <a:prstGeom prst="rect">
            <a:avLst/>
          </a:prstGeom>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36513287"/>
              </p:ext>
            </p:extLst>
          </p:nvPr>
        </p:nvGraphicFramePr>
        <p:xfrm>
          <a:off x="-3" y="0"/>
          <a:ext cx="9144002" cy="6380478"/>
        </p:xfrm>
        <a:graphic>
          <a:graphicData uri="http://schemas.openxmlformats.org/drawingml/2006/table">
            <a:tbl>
              <a:tblPr firstRow="1" firstCol="1" bandRow="1">
                <a:tableStyleId>{5C22544A-7EE6-4342-B048-85BDC9FD1C3A}</a:tableStyleId>
              </a:tblPr>
              <a:tblGrid>
                <a:gridCol w="4572001"/>
                <a:gridCol w="4572001"/>
              </a:tblGrid>
              <a:tr h="698500">
                <a:tc>
                  <a:txBody>
                    <a:bodyPr/>
                    <a:lstStyle/>
                    <a:p>
                      <a:pPr marL="0" marR="0">
                        <a:lnSpc>
                          <a:spcPct val="107000"/>
                        </a:lnSpc>
                        <a:spcBef>
                          <a:spcPts val="0"/>
                        </a:spcBef>
                        <a:spcAft>
                          <a:spcPts val="0"/>
                        </a:spcAft>
                      </a:pPr>
                      <a:r>
                        <a:rPr lang="en-US" sz="2000" b="1" dirty="0" smtClean="0">
                          <a:effectLst/>
                        </a:rPr>
                        <a:t>Relevant information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600" dirty="0">
                          <a:effectLst/>
                        </a:rPr>
                        <a:t> </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lumMod val="95000"/>
                      </a:schemeClr>
                    </a:solidFill>
                  </a:tcPr>
                </a:tc>
              </a:tr>
              <a:tr h="698500">
                <a:tc>
                  <a:txBody>
                    <a:bodyPr/>
                    <a:lstStyle/>
                    <a:p>
                      <a:pPr marL="0" marR="0">
                        <a:lnSpc>
                          <a:spcPct val="107000"/>
                        </a:lnSpc>
                        <a:spcBef>
                          <a:spcPts val="0"/>
                        </a:spcBef>
                        <a:spcAft>
                          <a:spcPts val="0"/>
                        </a:spcAft>
                      </a:pPr>
                      <a:r>
                        <a:rPr lang="en-US" sz="2000" dirty="0" smtClean="0">
                          <a:effectLst/>
                        </a:rPr>
                        <a:t>“</a:t>
                      </a:r>
                      <a:r>
                        <a:rPr lang="en-US" sz="2000" dirty="0">
                          <a:effectLst/>
                        </a:rPr>
                        <a:t>G</a:t>
                      </a:r>
                      <a:r>
                        <a:rPr lang="en-US" sz="2000" dirty="0" smtClean="0">
                          <a:effectLst/>
                        </a:rPr>
                        <a:t>ut </a:t>
                      </a:r>
                      <a:r>
                        <a:rPr lang="en-US" sz="2000" dirty="0">
                          <a:effectLst/>
                        </a:rPr>
                        <a:t>reaction</a:t>
                      </a: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558800">
                <a:tc>
                  <a:txBody>
                    <a:bodyPr/>
                    <a:lstStyle/>
                    <a:p>
                      <a:pPr marL="0" marR="0">
                        <a:lnSpc>
                          <a:spcPct val="107000"/>
                        </a:lnSpc>
                        <a:spcBef>
                          <a:spcPts val="0"/>
                        </a:spcBef>
                        <a:spcAft>
                          <a:spcPts val="0"/>
                        </a:spcAft>
                      </a:pPr>
                      <a:r>
                        <a:rPr lang="en-US" sz="2000" dirty="0">
                          <a:effectLst/>
                        </a:rPr>
                        <a:t>Codes of Professional </a:t>
                      </a:r>
                      <a:r>
                        <a:rPr lang="en-US" sz="2000" dirty="0" smtClean="0">
                          <a:effectLst/>
                        </a:rPr>
                        <a:t>Conduct</a:t>
                      </a: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smtClean="0">
                          <a:effectLst/>
                        </a:rPr>
                        <a:t>Laws/Regulations </a:t>
                      </a:r>
                      <a:endParaRPr lang="en-US" sz="20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977899">
                <a:tc>
                  <a:txBody>
                    <a:bodyPr/>
                    <a:lstStyle/>
                    <a:p>
                      <a:pPr marL="0" marR="0">
                        <a:lnSpc>
                          <a:spcPct val="107000"/>
                        </a:lnSpc>
                        <a:spcBef>
                          <a:spcPts val="0"/>
                        </a:spcBef>
                        <a:spcAft>
                          <a:spcPts val="0"/>
                        </a:spcAft>
                      </a:pPr>
                      <a:r>
                        <a:rPr lang="en-US" sz="2000" dirty="0">
                          <a:effectLst/>
                        </a:rPr>
                        <a:t>Ethical </a:t>
                      </a:r>
                      <a:r>
                        <a:rPr lang="en-US" sz="2000" dirty="0" smtClean="0">
                          <a:effectLst/>
                        </a:rPr>
                        <a:t>Principles</a:t>
                      </a:r>
                      <a:endParaRPr lang="en-US" sz="2000" dirty="0">
                        <a:effectLst/>
                      </a:endParaRPr>
                    </a:p>
                  </a:txBody>
                  <a:tcPr marL="40239" marR="40239"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977899">
                <a:tc>
                  <a:txBody>
                    <a:bodyPr/>
                    <a:lstStyle/>
                    <a:p>
                      <a:pPr marL="0" marR="0">
                        <a:lnSpc>
                          <a:spcPct val="107000"/>
                        </a:lnSpc>
                        <a:spcBef>
                          <a:spcPts val="0"/>
                        </a:spcBef>
                        <a:spcAft>
                          <a:spcPts val="0"/>
                        </a:spcAft>
                      </a:pPr>
                      <a:r>
                        <a:rPr lang="en-US" sz="2000" dirty="0">
                          <a:effectLst/>
                        </a:rPr>
                        <a:t>Values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a:effectLst/>
                        </a:rPr>
                        <a:t>Plan of </a:t>
                      </a:r>
                      <a:r>
                        <a:rPr lang="en-US" sz="2000" dirty="0" smtClean="0">
                          <a:effectLst/>
                        </a:rPr>
                        <a:t>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a:effectLst/>
                        </a:rPr>
                        <a:t> </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smtClean="0">
                          <a:effectLst/>
                        </a:rPr>
                        <a:t>How </a:t>
                      </a:r>
                      <a:r>
                        <a:rPr lang="en-US" sz="2000" dirty="0">
                          <a:effectLst/>
                        </a:rPr>
                        <a:t>will you justify the decision?</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bl>
          </a:graphicData>
        </a:graphic>
      </p:graphicFrame>
      <p:sp>
        <p:nvSpPr>
          <p:cNvPr id="6" name="Rectangle 1"/>
          <p:cNvSpPr>
            <a:spLocks noChangeArrowheads="1"/>
          </p:cNvSpPr>
          <p:nvPr/>
        </p:nvSpPr>
        <p:spPr bwMode="auto">
          <a:xfrm>
            <a:off x="304800" y="6408375"/>
            <a:ext cx="8382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Manson, H.M. (2012). The development of the </a:t>
            </a:r>
            <a:r>
              <a:rPr kumimoji="0" lang="en-US" sz="1100" b="0" i="0" u="none" strike="noStrike" cap="none" normalizeH="0" baseline="0" dirty="0" err="1"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CoRE</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-Values framework as an aid to ethical decision-making. </a:t>
            </a:r>
            <a:r>
              <a:rPr kumimoji="0" lang="en-US" sz="11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Medical Teacher, </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34: e258</a:t>
            </a: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e268, at e263.</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39025660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OBEFKQ.jpg"/>
          <p:cNvPicPr>
            <a:picLocks noGrp="1" noChangeAspect="1"/>
          </p:cNvPicPr>
          <p:nvPr>
            <p:ph idx="1"/>
          </p:nvPr>
        </p:nvPicPr>
        <p:blipFill>
          <a:blip r:embed="rId3" cstate="print"/>
          <a:stretch>
            <a:fillRect/>
          </a:stretch>
        </p:blipFill>
        <p:spPr>
          <a:xfrm>
            <a:off x="1981200" y="762000"/>
            <a:ext cx="5562600" cy="5044053"/>
          </a:xfrm>
        </p:spPr>
      </p:pic>
      <p:sp>
        <p:nvSpPr>
          <p:cNvPr id="5" name="Footer Placeholder 4"/>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79364464"/>
      </p:ext>
    </p:extLst>
  </p:cSld>
  <p:clrMapOvr>
    <a:masterClrMapping/>
  </p:clrMapOvr>
  <p:transition>
    <p:plus/>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CAFXP9ZI.jpg"/>
          <p:cNvPicPr>
            <a:picLocks noGrp="1" noChangeAspect="1"/>
          </p:cNvPicPr>
          <p:nvPr>
            <p:ph idx="1"/>
          </p:nvPr>
        </p:nvPicPr>
        <p:blipFill>
          <a:blip r:embed="rId3" cstate="print"/>
          <a:stretch>
            <a:fillRect/>
          </a:stretch>
        </p:blipFill>
        <p:spPr>
          <a:xfrm>
            <a:off x="1295400" y="2133600"/>
            <a:ext cx="3371850" cy="2023110"/>
          </a:xfrm>
        </p:spPr>
      </p:pic>
      <p:sp>
        <p:nvSpPr>
          <p:cNvPr id="9" name="Footer Placeholder 8"/>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a:xfrm>
            <a:off x="1435608" y="152400"/>
            <a:ext cx="7498080" cy="1447800"/>
          </a:xfrm>
        </p:spPr>
        <p:txBody>
          <a:bodyPr>
            <a:normAutofit fontScale="90000"/>
          </a:bodyPr>
          <a:lstStyle/>
          <a:p>
            <a:r>
              <a:rPr lang="en-US" b="1" dirty="0" smtClean="0"/>
              <a:t>Giving Alzheimer’s Patients Their Way, Even Chocolate </a:t>
            </a:r>
            <a:br>
              <a:rPr lang="en-US" b="1" dirty="0" smtClean="0"/>
            </a:br>
            <a:r>
              <a:rPr lang="en-US" sz="2800" dirty="0" smtClean="0"/>
              <a:t>(NYT, 12-31-2010)</a:t>
            </a:r>
            <a:endParaRPr lang="en-US" dirty="0"/>
          </a:p>
        </p:txBody>
      </p:sp>
      <p:pic>
        <p:nvPicPr>
          <p:cNvPr id="5" name="Picture 4" descr="JP-CARE-1-articleInline.jpg"/>
          <p:cNvPicPr>
            <a:picLocks noChangeAspect="1"/>
          </p:cNvPicPr>
          <p:nvPr/>
        </p:nvPicPr>
        <p:blipFill>
          <a:blip r:embed="rId4" cstate="print"/>
          <a:stretch>
            <a:fillRect/>
          </a:stretch>
        </p:blipFill>
        <p:spPr>
          <a:xfrm>
            <a:off x="4437529" y="3276836"/>
            <a:ext cx="268941" cy="304328"/>
          </a:xfrm>
          <a:prstGeom prst="rect">
            <a:avLst/>
          </a:prstGeom>
        </p:spPr>
      </p:pic>
      <p:pic>
        <p:nvPicPr>
          <p:cNvPr id="6" name="Picture 5" descr="JP-CARE-1-articleInline.jpg"/>
          <p:cNvPicPr>
            <a:picLocks noChangeAspect="1"/>
          </p:cNvPicPr>
          <p:nvPr/>
        </p:nvPicPr>
        <p:blipFill>
          <a:blip r:embed="rId4" cstate="print"/>
          <a:stretch>
            <a:fillRect/>
          </a:stretch>
        </p:blipFill>
        <p:spPr>
          <a:xfrm>
            <a:off x="5181600" y="2743200"/>
            <a:ext cx="2801471" cy="3170086"/>
          </a:xfrm>
          <a:prstGeom prst="rect">
            <a:avLst/>
          </a:prstGeom>
        </p:spPr>
      </p:pic>
      <p:pic>
        <p:nvPicPr>
          <p:cNvPr id="8" name="Picture 7" descr="imagesCA87470A.jpg"/>
          <p:cNvPicPr>
            <a:picLocks noChangeAspect="1"/>
          </p:cNvPicPr>
          <p:nvPr/>
        </p:nvPicPr>
        <p:blipFill>
          <a:blip r:embed="rId5" cstate="print"/>
          <a:stretch>
            <a:fillRect/>
          </a:stretch>
        </p:blipFill>
        <p:spPr>
          <a:xfrm>
            <a:off x="2133600" y="4495800"/>
            <a:ext cx="2390775" cy="1914525"/>
          </a:xfrm>
          <a:prstGeom prst="rect">
            <a:avLst/>
          </a:prstGeom>
        </p:spPr>
      </p:pic>
      <p:sp>
        <p:nvSpPr>
          <p:cNvPr id="7" name="TextBox 6"/>
          <p:cNvSpPr txBox="1"/>
          <p:nvPr/>
        </p:nvSpPr>
        <p:spPr>
          <a:xfrm>
            <a:off x="3124200" y="6248400"/>
            <a:ext cx="5771708" cy="369332"/>
          </a:xfrm>
          <a:prstGeom prst="rect">
            <a:avLst/>
          </a:prstGeom>
          <a:noFill/>
        </p:spPr>
        <p:txBody>
          <a:bodyPr wrap="none" rtlCol="0">
            <a:spAutoFit/>
          </a:bodyPr>
          <a:lstStyle/>
          <a:p>
            <a:r>
              <a:rPr lang="en-US" dirty="0" smtClean="0"/>
              <a:t>http://www.nytimes.com/2011/01/01/health/01care.html</a:t>
            </a:r>
            <a:endParaRPr lang="en-US" dirty="0"/>
          </a:p>
        </p:txBody>
      </p:sp>
    </p:spTree>
  </p:cSld>
  <p:clrMapOvr>
    <a:masterClrMapping/>
  </p:clrMapOvr>
  <p:transition>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A Journey to Becoming Restraint-Free &amp; Staying There </a:t>
            </a:r>
            <a:r>
              <a:rPr lang="en-US" dirty="0" smtClean="0">
                <a:hlinkClick r:id="rId3"/>
              </a:rPr>
              <a:t>http://www.youtube.com/watch?v=BmVpuO3rcqY</a:t>
            </a:r>
            <a:r>
              <a:rPr lang="en-US" dirty="0" smtClean="0"/>
              <a:t> (7 min)</a:t>
            </a:r>
            <a:endParaRPr lang="en-US" dirty="0"/>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p:txBody>
          <a:bodyPr/>
          <a:lstStyle/>
          <a:p>
            <a:r>
              <a:rPr lang="en-US" dirty="0" smtClean="0"/>
              <a:t>Beatitudes Nursing Home	</a:t>
            </a:r>
            <a:endParaRPr lang="en-US" dirty="0"/>
          </a:p>
        </p:txBody>
      </p:sp>
      <p:pic>
        <p:nvPicPr>
          <p:cNvPr id="5" name="Picture 4" descr="imagesCAMEN355.jpg"/>
          <p:cNvPicPr>
            <a:picLocks noChangeAspect="1"/>
          </p:cNvPicPr>
          <p:nvPr/>
        </p:nvPicPr>
        <p:blipFill>
          <a:blip r:embed="rId4" cstate="print"/>
          <a:stretch>
            <a:fillRect/>
          </a:stretch>
        </p:blipFill>
        <p:spPr>
          <a:xfrm>
            <a:off x="3581400" y="2971800"/>
            <a:ext cx="3276600" cy="2521446"/>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www.youtube.com/watch?v=3ETna2mX49M</a:t>
            </a:r>
            <a:r>
              <a:rPr lang="en-US" dirty="0" smtClean="0"/>
              <a:t> </a:t>
            </a:r>
            <a:endParaRPr lang="en-US" dirty="0"/>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p:txBody>
          <a:bodyPr>
            <a:normAutofit fontScale="90000"/>
          </a:bodyPr>
          <a:lstStyle/>
          <a:p>
            <a:r>
              <a:rPr lang="en-US" dirty="0" smtClean="0"/>
              <a:t>Using </a:t>
            </a:r>
            <a:r>
              <a:rPr lang="en-US" dirty="0" err="1" smtClean="0"/>
              <a:t>improv</a:t>
            </a:r>
            <a:r>
              <a:rPr lang="en-US" dirty="0" smtClean="0"/>
              <a:t> in persons with dementia</a:t>
            </a:r>
            <a:endParaRPr lang="en-US" dirty="0"/>
          </a:p>
        </p:txBody>
      </p:sp>
    </p:spTree>
    <p:extLst>
      <p:ext uri="{BB962C8B-B14F-4D97-AF65-F5344CB8AC3E}">
        <p14:creationId xmlns:p14="http://schemas.microsoft.com/office/powerpoint/2010/main" val="15737235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sz="3200" dirty="0"/>
              <a:t>American Nurses </a:t>
            </a:r>
            <a:r>
              <a:rPr lang="en-US" sz="3200" dirty="0" smtClean="0"/>
              <a:t>Association</a:t>
            </a:r>
            <a:endParaRPr lang="en-US" sz="3200" dirty="0" smtClean="0">
              <a:hlinkClick r:id="rId2"/>
            </a:endParaRPr>
          </a:p>
          <a:p>
            <a:r>
              <a:rPr lang="en-US" sz="2800" dirty="0" smtClean="0">
                <a:hlinkClick r:id="rId2"/>
              </a:rPr>
              <a:t>http://www.nursingworld.org</a:t>
            </a:r>
            <a:endParaRPr lang="en-US" sz="2800" dirty="0"/>
          </a:p>
          <a:p>
            <a:pPr marL="109728" indent="0">
              <a:buNone/>
            </a:pPr>
            <a:r>
              <a:rPr lang="en-US" sz="3200" dirty="0"/>
              <a:t>AMA’s Virtual </a:t>
            </a:r>
            <a:r>
              <a:rPr lang="en-US" sz="3200" dirty="0" smtClean="0"/>
              <a:t>Mentor</a:t>
            </a:r>
          </a:p>
          <a:p>
            <a:r>
              <a:rPr lang="en-US" sz="3200" dirty="0">
                <a:hlinkClick r:id="rId3"/>
              </a:rPr>
              <a:t>http://virtualmentor.ama-assn.org</a:t>
            </a:r>
            <a:r>
              <a:rPr lang="en-US" sz="3200" dirty="0"/>
              <a:t> </a:t>
            </a:r>
            <a:endParaRPr lang="en-US" sz="3200" dirty="0" smtClean="0"/>
          </a:p>
          <a:p>
            <a:pPr marL="109728" indent="0">
              <a:buNone/>
            </a:pPr>
            <a:r>
              <a:rPr lang="en-US" sz="3200" dirty="0" smtClean="0"/>
              <a:t>American Psychological Association</a:t>
            </a:r>
          </a:p>
          <a:p>
            <a:r>
              <a:rPr lang="en-US" sz="2800" dirty="0" smtClean="0">
                <a:hlinkClick r:id="rId4"/>
              </a:rPr>
              <a:t>http://www.apa.org</a:t>
            </a:r>
            <a:r>
              <a:rPr lang="en-US" sz="2800" dirty="0" smtClean="0"/>
              <a:t> </a:t>
            </a:r>
            <a:endParaRPr lang="en-US" sz="2800" dirty="0"/>
          </a:p>
          <a:p>
            <a:pPr marL="109728" indent="0">
              <a:buNone/>
            </a:pPr>
            <a:r>
              <a:rPr lang="en-US" sz="3200" dirty="0" smtClean="0"/>
              <a:t>Maryland </a:t>
            </a:r>
            <a:r>
              <a:rPr lang="en-US" sz="3200" dirty="0"/>
              <a:t>Healthcare Ethics Committee </a:t>
            </a:r>
            <a:r>
              <a:rPr lang="en-US" sz="3200" dirty="0" smtClean="0"/>
              <a:t>Network</a:t>
            </a:r>
          </a:p>
          <a:p>
            <a:pPr marL="109728" indent="0">
              <a:buNone/>
            </a:pPr>
            <a:r>
              <a:rPr lang="en-US" sz="3200" dirty="0">
                <a:hlinkClick r:id="rId5"/>
              </a:rPr>
              <a:t>http://www.law.umaryland.edu/mhecn</a:t>
            </a:r>
            <a:endParaRPr lang="en-US" sz="3200" dirty="0"/>
          </a:p>
          <a:p>
            <a:pPr marL="109728" indent="0">
              <a:buNone/>
            </a:pPr>
            <a:endParaRPr lang="en-US" sz="3200" dirty="0"/>
          </a:p>
          <a:p>
            <a:pPr marL="109728" indent="0">
              <a:buNone/>
            </a:pPr>
            <a:endParaRPr lang="en-US" dirty="0"/>
          </a:p>
        </p:txBody>
      </p:sp>
      <p:sp>
        <p:nvSpPr>
          <p:cNvPr id="3" name="Footer Placeholder 2"/>
          <p:cNvSpPr>
            <a:spLocks noGrp="1"/>
          </p:cNvSpPr>
          <p:nvPr>
            <p:ph type="ftr" sz="quarter" idx="11"/>
          </p:nvPr>
        </p:nvSpPr>
        <p:spPr/>
        <p:txBody>
          <a:bodyPr/>
          <a:lstStyle/>
          <a:p>
            <a:r>
              <a:rPr lang="es-ES" smtClean="0"/>
              <a:t>Anita J. Tarzian, UMB SON 092716</a:t>
            </a:r>
            <a:endParaRPr lang="en-US" dirty="0"/>
          </a:p>
        </p:txBody>
      </p:sp>
      <p:sp>
        <p:nvSpPr>
          <p:cNvPr id="4" name="Title 3"/>
          <p:cNvSpPr>
            <a:spLocks noGrp="1"/>
          </p:cNvSpPr>
          <p:nvPr>
            <p:ph type="title"/>
          </p:nvPr>
        </p:nvSpPr>
        <p:spPr/>
        <p:txBody>
          <a:bodyPr>
            <a:normAutofit/>
          </a:bodyPr>
          <a:lstStyle/>
          <a:p>
            <a:pPr algn="ctr"/>
            <a:r>
              <a:rPr lang="en-US" sz="3300" dirty="0" smtClean="0"/>
              <a:t>RESOURCES</a:t>
            </a:r>
            <a:endParaRPr lang="en-US" sz="3300" dirty="0"/>
          </a:p>
        </p:txBody>
      </p:sp>
    </p:spTree>
    <p:extLst>
      <p:ext uri="{BB962C8B-B14F-4D97-AF65-F5344CB8AC3E}">
        <p14:creationId xmlns:p14="http://schemas.microsoft.com/office/powerpoint/2010/main" val="2202819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57903325"/>
              </p:ext>
            </p:extLst>
          </p:nvPr>
        </p:nvGraphicFramePr>
        <p:xfrm>
          <a:off x="-3" y="0"/>
          <a:ext cx="9144002" cy="6621779"/>
        </p:xfrm>
        <a:graphic>
          <a:graphicData uri="http://schemas.openxmlformats.org/drawingml/2006/table">
            <a:tbl>
              <a:tblPr firstRow="1" firstCol="1" bandRow="1">
                <a:tableStyleId>{5C22544A-7EE6-4342-B048-85BDC9FD1C3A}</a:tableStyleId>
              </a:tblPr>
              <a:tblGrid>
                <a:gridCol w="4572001"/>
                <a:gridCol w="4572001"/>
              </a:tblGrid>
              <a:tr h="698500">
                <a:tc>
                  <a:txBody>
                    <a:bodyPr/>
                    <a:lstStyle/>
                    <a:p>
                      <a:pPr marL="0" marR="0">
                        <a:lnSpc>
                          <a:spcPct val="107000"/>
                        </a:lnSpc>
                        <a:spcBef>
                          <a:spcPts val="0"/>
                        </a:spcBef>
                        <a:spcAft>
                          <a:spcPts val="0"/>
                        </a:spcAft>
                      </a:pPr>
                      <a:r>
                        <a:rPr lang="en-US" sz="2000" b="1" dirty="0" smtClean="0">
                          <a:effectLst/>
                        </a:rPr>
                        <a:t>Relevant information</a:t>
                      </a:r>
                      <a:endParaRPr lang="en-US"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600" dirty="0">
                          <a:effectLst/>
                        </a:rPr>
                        <a:t> </a:t>
                      </a:r>
                      <a:r>
                        <a:rPr lang="en-US" sz="600" dirty="0" err="1" smtClean="0">
                          <a:effectLst/>
                        </a:rPr>
                        <a:t>d</a:t>
                      </a:r>
                      <a:r>
                        <a:rPr lang="en-US" sz="2000" dirty="0" err="1" smtClean="0">
                          <a:solidFill>
                            <a:schemeClr val="tx1"/>
                          </a:solidFill>
                          <a:effectLst/>
                        </a:rPr>
                        <a:t>EBP</a:t>
                      </a:r>
                      <a:r>
                        <a:rPr lang="en-US" sz="2000" baseline="0" dirty="0" smtClean="0">
                          <a:solidFill>
                            <a:schemeClr val="tx1"/>
                          </a:solidFill>
                          <a:effectLst/>
                        </a:rPr>
                        <a:t> &amp; VBP here!</a:t>
                      </a:r>
                      <a:endParaRPr lang="en-US" sz="6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solidFill>
                      <a:schemeClr val="bg1">
                        <a:lumMod val="95000"/>
                      </a:schemeClr>
                    </a:solidFill>
                  </a:tcPr>
                </a:tc>
              </a:tr>
              <a:tr h="698500">
                <a:tc>
                  <a:txBody>
                    <a:bodyPr/>
                    <a:lstStyle/>
                    <a:p>
                      <a:pPr marL="0" marR="0">
                        <a:lnSpc>
                          <a:spcPct val="107000"/>
                        </a:lnSpc>
                        <a:spcBef>
                          <a:spcPts val="0"/>
                        </a:spcBef>
                        <a:spcAft>
                          <a:spcPts val="0"/>
                        </a:spcAft>
                      </a:pPr>
                      <a:r>
                        <a:rPr lang="en-US" sz="2000" dirty="0" smtClean="0">
                          <a:effectLst/>
                        </a:rPr>
                        <a:t>“Gut </a:t>
                      </a:r>
                      <a:r>
                        <a:rPr lang="en-US" sz="2000" dirty="0">
                          <a:effectLst/>
                        </a:rPr>
                        <a:t>reaction</a:t>
                      </a:r>
                      <a:r>
                        <a:rPr lang="en-US" sz="2000" dirty="0" smtClean="0">
                          <a:effectLst/>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dirty="0">
                          <a:effectLst/>
                        </a:rPr>
                        <a:t> </a:t>
                      </a:r>
                      <a:r>
                        <a:rPr lang="en-US" sz="2000" b="1" dirty="0" smtClean="0">
                          <a:effectLst/>
                        </a:rPr>
                        <a:t>How has this changed?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558800">
                <a:tc>
                  <a:txBody>
                    <a:bodyPr/>
                    <a:lstStyle/>
                    <a:p>
                      <a:pPr marL="0" marR="0">
                        <a:lnSpc>
                          <a:spcPct val="107000"/>
                        </a:lnSpc>
                        <a:spcBef>
                          <a:spcPts val="0"/>
                        </a:spcBef>
                        <a:spcAft>
                          <a:spcPts val="0"/>
                        </a:spcAft>
                      </a:pPr>
                      <a:r>
                        <a:rPr lang="en-US" sz="2000" dirty="0">
                          <a:effectLst/>
                        </a:rPr>
                        <a:t>Codes of Professional </a:t>
                      </a:r>
                      <a:r>
                        <a:rPr lang="en-US" sz="2000" dirty="0" smtClean="0">
                          <a:effectLst/>
                        </a:rPr>
                        <a:t>Conduct</a:t>
                      </a: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1600" dirty="0" smtClean="0">
                          <a:effectLst/>
                          <a:hlinkClick r:id="rId2"/>
                        </a:rPr>
                        <a:t>http://www.nursingworld.org/codeofethics</a:t>
                      </a:r>
                      <a:r>
                        <a:rPr lang="en-US" sz="1600" dirty="0" smtClean="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smtClean="0">
                          <a:effectLst/>
                        </a:rPr>
                        <a:t>Laws/Regulations </a:t>
                      </a:r>
                      <a:endParaRPr lang="en-US" sz="2000" dirty="0">
                        <a:effectLst/>
                      </a:endParaRP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b="1" dirty="0" smtClean="0">
                          <a:effectLst/>
                        </a:rPr>
                        <a:t>Is patient harm to self or others? What is “least restrictive means”?</a:t>
                      </a: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977899">
                <a:tc>
                  <a:txBody>
                    <a:bodyPr/>
                    <a:lstStyle/>
                    <a:p>
                      <a:pPr marL="0" marR="0">
                        <a:lnSpc>
                          <a:spcPct val="107000"/>
                        </a:lnSpc>
                        <a:spcBef>
                          <a:spcPts val="0"/>
                        </a:spcBef>
                        <a:spcAft>
                          <a:spcPts val="0"/>
                        </a:spcAft>
                      </a:pPr>
                      <a:r>
                        <a:rPr lang="en-US" sz="2000" dirty="0">
                          <a:effectLst/>
                        </a:rPr>
                        <a:t>Ethical </a:t>
                      </a:r>
                      <a:r>
                        <a:rPr lang="en-US" sz="2000" dirty="0" smtClean="0">
                          <a:effectLst/>
                        </a:rPr>
                        <a:t>Principles</a:t>
                      </a:r>
                      <a:endParaRPr lang="en-US" sz="2000" dirty="0">
                        <a:effectLst/>
                      </a:endParaRPr>
                    </a:p>
                  </a:txBody>
                  <a:tcPr marL="40239" marR="40239" marT="0" marB="0"/>
                </a:tc>
                <a:tc>
                  <a:txBody>
                    <a:bodyPr/>
                    <a:lstStyle/>
                    <a:p>
                      <a:r>
                        <a:rPr lang="en-US" sz="2000" b="1" dirty="0" smtClean="0"/>
                        <a:t>Respect for persons (autonomous</a:t>
                      </a:r>
                      <a:r>
                        <a:rPr lang="en-US" sz="2000" b="1" baseline="0" dirty="0" smtClean="0"/>
                        <a:t> choice or </a:t>
                      </a:r>
                      <a:r>
                        <a:rPr lang="en-US" sz="2000" b="1" dirty="0" smtClean="0"/>
                        <a:t>vulnerable person needing protection?); Beneficence/non-maleficence; Fairness</a:t>
                      </a:r>
                      <a:r>
                        <a:rPr lang="en-US" sz="2000" b="1" baseline="0" dirty="0" smtClean="0"/>
                        <a:t> to others?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977899">
                <a:tc>
                  <a:txBody>
                    <a:bodyPr/>
                    <a:lstStyle/>
                    <a:p>
                      <a:pPr marL="0" marR="0">
                        <a:lnSpc>
                          <a:spcPct val="107000"/>
                        </a:lnSpc>
                        <a:spcBef>
                          <a:spcPts val="0"/>
                        </a:spcBef>
                        <a:spcAft>
                          <a:spcPts val="0"/>
                        </a:spcAft>
                      </a:pPr>
                      <a:r>
                        <a:rPr lang="en-US" sz="2000" dirty="0">
                          <a:effectLst/>
                        </a:rPr>
                        <a:t>Values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b="1" dirty="0" smtClean="0">
                          <a:effectLst/>
                        </a:rPr>
                        <a:t>What are values of patient, family, staff, fellow NH residents? Others?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a:effectLst/>
                        </a:rPr>
                        <a:t>Plan of </a:t>
                      </a:r>
                      <a:r>
                        <a:rPr lang="en-US" sz="2000" dirty="0" smtClean="0">
                          <a:effectLst/>
                        </a:rPr>
                        <a:t>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b="1" dirty="0" smtClean="0">
                          <a:effectLst/>
                        </a:rPr>
                        <a:t>What</a:t>
                      </a:r>
                      <a:r>
                        <a:rPr lang="en-US" sz="2000" b="1" baseline="0" dirty="0" smtClean="0">
                          <a:effectLst/>
                        </a:rPr>
                        <a:t> next steps should you take? Would an ethics consult help?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r h="698500">
                <a:tc>
                  <a:txBody>
                    <a:bodyPr/>
                    <a:lstStyle/>
                    <a:p>
                      <a:pPr marL="0" marR="0">
                        <a:lnSpc>
                          <a:spcPct val="107000"/>
                        </a:lnSpc>
                        <a:spcBef>
                          <a:spcPts val="0"/>
                        </a:spcBef>
                        <a:spcAft>
                          <a:spcPts val="0"/>
                        </a:spcAft>
                      </a:pPr>
                      <a:r>
                        <a:rPr lang="en-US" sz="2000" dirty="0" smtClean="0">
                          <a:effectLst/>
                        </a:rPr>
                        <a:t>How </a:t>
                      </a:r>
                      <a:r>
                        <a:rPr lang="en-US" sz="2000" dirty="0">
                          <a:effectLst/>
                        </a:rPr>
                        <a:t>will you justify the decision?</a:t>
                      </a:r>
                    </a:p>
                    <a:p>
                      <a:pPr marL="0" marR="0">
                        <a:lnSpc>
                          <a:spcPct val="107000"/>
                        </a:lnSpc>
                        <a:spcBef>
                          <a:spcPts val="0"/>
                        </a:spcBef>
                        <a:spcAft>
                          <a:spcPts val="0"/>
                        </a:spcAft>
                      </a:pPr>
                      <a:r>
                        <a:rPr lang="en-US" sz="2000" dirty="0">
                          <a:effectLst/>
                        </a:rPr>
                        <a:t> </a:t>
                      </a:r>
                    </a:p>
                    <a:p>
                      <a:pPr marL="0" marR="0">
                        <a:lnSpc>
                          <a:spcPct val="107000"/>
                        </a:lnSpc>
                        <a:spcBef>
                          <a:spcPts val="0"/>
                        </a:spcBef>
                        <a:spcAft>
                          <a:spcPts val="0"/>
                        </a:spcAft>
                      </a:pPr>
                      <a:r>
                        <a:rPr lang="en-US" sz="2000" dirty="0">
                          <a:effectLst/>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c>
                  <a:txBody>
                    <a:bodyPr/>
                    <a:lstStyle/>
                    <a:p>
                      <a:pPr marL="0" marR="0">
                        <a:lnSpc>
                          <a:spcPct val="107000"/>
                        </a:lnSpc>
                        <a:spcBef>
                          <a:spcPts val="0"/>
                        </a:spcBef>
                        <a:spcAft>
                          <a:spcPts val="0"/>
                        </a:spcAft>
                      </a:pPr>
                      <a:r>
                        <a:rPr lang="en-US" sz="2000" b="1" dirty="0" smtClean="0">
                          <a:effectLst/>
                        </a:rPr>
                        <a:t>Use</a:t>
                      </a:r>
                      <a:r>
                        <a:rPr lang="en-US" sz="2000" b="1" baseline="0" dirty="0" smtClean="0">
                          <a:effectLst/>
                        </a:rPr>
                        <a:t> ethical reasoning here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0239" marR="40239" marT="0" marB="0"/>
                </a:tc>
              </a:tr>
            </a:tbl>
          </a:graphicData>
        </a:graphic>
      </p:graphicFrame>
      <p:sp>
        <p:nvSpPr>
          <p:cNvPr id="6" name="Rectangle 1"/>
          <p:cNvSpPr>
            <a:spLocks noChangeArrowheads="1"/>
          </p:cNvSpPr>
          <p:nvPr/>
        </p:nvSpPr>
        <p:spPr bwMode="auto">
          <a:xfrm>
            <a:off x="304800" y="6408375"/>
            <a:ext cx="83820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Manson, H.M. (2012). The development of the </a:t>
            </a:r>
            <a:r>
              <a:rPr kumimoji="0" lang="en-US" sz="1100" b="0" i="0" u="none" strike="noStrike" cap="none" normalizeH="0" baseline="0" dirty="0" err="1"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CoRE</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-Values framework as an aid to ethical decision-making. </a:t>
            </a:r>
            <a:r>
              <a:rPr kumimoji="0" lang="en-US" sz="1100" b="0" i="1"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Medical Teacher, </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34: e258</a:t>
            </a:r>
            <a:r>
              <a:rPr kumimoji="0" 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sz="1100" b="0" i="0" u="none" strike="noStrike" cap="none" normalizeH="0" baseline="0" dirty="0" smtClean="0">
                <a:ln>
                  <a:noFill/>
                </a:ln>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e268, at e263.</a:t>
            </a: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sp>
        <p:nvSpPr>
          <p:cNvPr id="2" name="Footer Placeholder 1"/>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24482544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l.jpg"/>
          <p:cNvPicPr>
            <a:picLocks noGrp="1" noChangeAspect="1"/>
          </p:cNvPicPr>
          <p:nvPr>
            <p:ph idx="1"/>
          </p:nvPr>
        </p:nvPicPr>
        <p:blipFill>
          <a:blip r:embed="rId3" cstate="print"/>
          <a:stretch>
            <a:fillRect/>
          </a:stretch>
        </p:blipFill>
        <p:spPr>
          <a:xfrm>
            <a:off x="1981200" y="609600"/>
            <a:ext cx="5231822" cy="5410994"/>
          </a:xfrm>
        </p:spPr>
      </p:pic>
      <p:sp>
        <p:nvSpPr>
          <p:cNvPr id="3" name="Footer Placeholder 2"/>
          <p:cNvSpPr>
            <a:spLocks noGrp="1"/>
          </p:cNvSpPr>
          <p:nvPr>
            <p:ph type="ftr" sz="quarter" idx="11"/>
          </p:nvPr>
        </p:nvSpPr>
        <p:spPr/>
        <p:txBody>
          <a:bodyPr/>
          <a:lstStyle/>
          <a:p>
            <a:r>
              <a:rPr lang="es-ES" smtClean="0"/>
              <a:t>Anita J. Tarzian, UMB SON 092716</a:t>
            </a:r>
            <a:endParaRPr lang="en-US"/>
          </a:p>
        </p:txBody>
      </p:sp>
    </p:spTree>
    <p:extLst>
      <p:ext uri="{BB962C8B-B14F-4D97-AF65-F5344CB8AC3E}">
        <p14:creationId xmlns:p14="http://schemas.microsoft.com/office/powerpoint/2010/main" val="1384126624"/>
      </p:ext>
    </p:extLst>
  </p:cSld>
  <p:clrMapOvr>
    <a:masterClrMapping/>
  </p:clrMapOvr>
  <p:transition>
    <p:circl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l_foundry_Theodore_McKeldin_Mrs_Felix_DuPont.gif"/>
          <p:cNvPicPr>
            <a:picLocks noGrp="1" noChangeAspect="1"/>
          </p:cNvPicPr>
          <p:nvPr>
            <p:ph idx="1"/>
          </p:nvPr>
        </p:nvPicPr>
        <p:blipFill>
          <a:blip r:embed="rId3" cstate="print"/>
          <a:stretch>
            <a:fillRect/>
          </a:stretch>
        </p:blipFill>
        <p:spPr>
          <a:xfrm>
            <a:off x="1600200" y="1752600"/>
            <a:ext cx="5682712" cy="4572000"/>
          </a:xfrm>
        </p:spPr>
      </p:pic>
      <p:sp>
        <p:nvSpPr>
          <p:cNvPr id="6" name="Footer Placeholder 5"/>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noAutofit/>
          </a:bodyPr>
          <a:lstStyle/>
          <a:p>
            <a:r>
              <a:rPr lang="en-US" sz="3200" dirty="0" err="1" smtClean="0"/>
              <a:t>McShane</a:t>
            </a:r>
            <a:r>
              <a:rPr lang="en-US" sz="3200" dirty="0" smtClean="0"/>
              <a:t> Bell Foundry</a:t>
            </a:r>
            <a:br>
              <a:rPr lang="en-US" sz="3200" dirty="0" smtClean="0"/>
            </a:br>
            <a:r>
              <a:rPr lang="en-US" sz="3200" dirty="0" smtClean="0"/>
              <a:t>Baltimore, MD</a:t>
            </a:r>
            <a:br>
              <a:rPr lang="en-US" sz="3200" dirty="0" smtClean="0"/>
            </a:br>
            <a:r>
              <a:rPr lang="en-US" sz="3200" dirty="0" smtClean="0"/>
              <a:t> April 13, 1956 </a:t>
            </a:r>
            <a:endParaRPr lang="en-US" sz="3200" dirty="0"/>
          </a:p>
        </p:txBody>
      </p:sp>
      <p:pic>
        <p:nvPicPr>
          <p:cNvPr id="5" name="Picture 4" descr="images.jpg"/>
          <p:cNvPicPr>
            <a:picLocks noChangeAspect="1"/>
          </p:cNvPicPr>
          <p:nvPr/>
        </p:nvPicPr>
        <p:blipFill>
          <a:blip r:embed="rId4" cstate="print"/>
          <a:stretch>
            <a:fillRect/>
          </a:stretch>
        </p:blipFill>
        <p:spPr>
          <a:xfrm>
            <a:off x="6858000" y="0"/>
            <a:ext cx="2286000" cy="3429000"/>
          </a:xfrm>
          <a:prstGeom prst="rect">
            <a:avLst/>
          </a:prstGeom>
        </p:spPr>
      </p:pic>
    </p:spTree>
    <p:extLst>
      <p:ext uri="{BB962C8B-B14F-4D97-AF65-F5344CB8AC3E}">
        <p14:creationId xmlns:p14="http://schemas.microsoft.com/office/powerpoint/2010/main" val="1355122138"/>
      </p:ext>
    </p:extLst>
  </p:cSld>
  <p:clrMapOvr>
    <a:masterClrMapping/>
  </p:clrMapOvr>
  <p:transition>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hlinkClick r:id="rId2"/>
              </a:rPr>
              <a:t>https://</a:t>
            </a:r>
            <a:r>
              <a:rPr lang="en-US" dirty="0" smtClean="0">
                <a:hlinkClick r:id="rId2"/>
              </a:rPr>
              <a:t>www.youtube.com/watch?v=Yqj1DhUKJco</a:t>
            </a:r>
            <a:endParaRPr lang="en-US" dirty="0" smtClean="0"/>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p:txBody>
          <a:bodyPr/>
          <a:lstStyle/>
          <a:p>
            <a:r>
              <a:rPr lang="en-US" dirty="0" smtClean="0"/>
              <a:t>John Nash &amp; schizophrenia</a:t>
            </a:r>
            <a:endParaRPr lang="en-US" dirty="0"/>
          </a:p>
        </p:txBody>
      </p:sp>
      <p:pic>
        <p:nvPicPr>
          <p:cNvPr id="5" name="Picture 4"/>
          <p:cNvPicPr>
            <a:picLocks noChangeAspect="1"/>
          </p:cNvPicPr>
          <p:nvPr/>
        </p:nvPicPr>
        <p:blipFill>
          <a:blip r:embed="rId3"/>
          <a:stretch>
            <a:fillRect/>
          </a:stretch>
        </p:blipFill>
        <p:spPr>
          <a:xfrm>
            <a:off x="2743200" y="2286000"/>
            <a:ext cx="4395509" cy="3548570"/>
          </a:xfrm>
          <a:prstGeom prst="rect">
            <a:avLst/>
          </a:prstGeom>
        </p:spPr>
      </p:pic>
    </p:spTree>
    <p:extLst>
      <p:ext uri="{BB962C8B-B14F-4D97-AF65-F5344CB8AC3E}">
        <p14:creationId xmlns:p14="http://schemas.microsoft.com/office/powerpoint/2010/main" val="10623125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endParaRPr lang="en-US" dirty="0" smtClean="0">
              <a:hlinkClick r:id="rId3"/>
            </a:endParaRPr>
          </a:p>
          <a:p>
            <a:r>
              <a:rPr lang="en-US" dirty="0" smtClean="0">
                <a:hlinkClick r:id="rId4"/>
              </a:rPr>
              <a:t>https</a:t>
            </a:r>
            <a:r>
              <a:rPr lang="en-US" dirty="0">
                <a:hlinkClick r:id="rId4"/>
              </a:rPr>
              <a:t>://</a:t>
            </a:r>
            <a:r>
              <a:rPr lang="en-US" dirty="0" smtClean="0">
                <a:hlinkClick r:id="rId4"/>
              </a:rPr>
              <a:t>www.youtube.com/watch?v=EuzE6lMQQmo</a:t>
            </a:r>
            <a:r>
              <a:rPr lang="en-US" dirty="0" smtClean="0"/>
              <a:t> </a:t>
            </a:r>
            <a:endParaRPr lang="en-US" dirty="0"/>
          </a:p>
        </p:txBody>
      </p:sp>
      <p:sp>
        <p:nvSpPr>
          <p:cNvPr id="3" name="Footer Placeholder 2"/>
          <p:cNvSpPr>
            <a:spLocks noGrp="1"/>
          </p:cNvSpPr>
          <p:nvPr>
            <p:ph type="ftr" sz="quarter" idx="11"/>
          </p:nvPr>
        </p:nvSpPr>
        <p:spPr/>
        <p:txBody>
          <a:bodyPr/>
          <a:lstStyle/>
          <a:p>
            <a:r>
              <a:rPr lang="es-ES" smtClean="0"/>
              <a:t>Anita J. Tarzian, UMB SON 092716</a:t>
            </a:r>
            <a:endParaRPr lang="en-US"/>
          </a:p>
        </p:txBody>
      </p:sp>
      <p:sp>
        <p:nvSpPr>
          <p:cNvPr id="4" name="Title 3"/>
          <p:cNvSpPr>
            <a:spLocks noGrp="1"/>
          </p:cNvSpPr>
          <p:nvPr>
            <p:ph type="title"/>
          </p:nvPr>
        </p:nvSpPr>
        <p:spPr/>
        <p:txBody>
          <a:bodyPr/>
          <a:lstStyle/>
          <a:p>
            <a:r>
              <a:rPr lang="en-US" dirty="0" smtClean="0"/>
              <a:t>DISABILITY OR DIFFERENCE?</a:t>
            </a:r>
            <a:endParaRPr lang="en-US" dirty="0"/>
          </a:p>
        </p:txBody>
      </p:sp>
      <p:pic>
        <p:nvPicPr>
          <p:cNvPr id="5" name="Picture 4" descr="untitled.png"/>
          <p:cNvPicPr>
            <a:picLocks noChangeAspect="1"/>
          </p:cNvPicPr>
          <p:nvPr/>
        </p:nvPicPr>
        <p:blipFill>
          <a:blip r:embed="rId5" cstate="print"/>
          <a:stretch>
            <a:fillRect/>
          </a:stretch>
        </p:blipFill>
        <p:spPr>
          <a:xfrm>
            <a:off x="3352800" y="1219200"/>
            <a:ext cx="2209800" cy="3219655"/>
          </a:xfrm>
          <a:prstGeom prst="rect">
            <a:avLst/>
          </a:prstGeom>
        </p:spPr>
      </p:pic>
    </p:spTree>
    <p:extLst>
      <p:ext uri="{BB962C8B-B14F-4D97-AF65-F5344CB8AC3E}">
        <p14:creationId xmlns:p14="http://schemas.microsoft.com/office/powerpoint/2010/main" val="107516096"/>
      </p:ext>
    </p:extLst>
  </p:cSld>
  <p:clrMapOvr>
    <a:masterClrMapping/>
  </p:clrMapOvr>
  <p:transition>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Rights-based</a:t>
            </a:r>
          </a:p>
          <a:p>
            <a:pPr lvl="1"/>
            <a:r>
              <a:rPr lang="en-US" dirty="0"/>
              <a:t>Natural</a:t>
            </a:r>
          </a:p>
          <a:p>
            <a:pPr lvl="1"/>
            <a:r>
              <a:rPr lang="en-US" dirty="0"/>
              <a:t>Legal</a:t>
            </a:r>
          </a:p>
          <a:p>
            <a:endParaRPr lang="en-US" dirty="0" smtClean="0"/>
          </a:p>
          <a:p>
            <a:r>
              <a:rPr lang="en-US" dirty="0" smtClean="0"/>
              <a:t>Consequentialism</a:t>
            </a:r>
          </a:p>
          <a:p>
            <a:pPr lvl="1"/>
            <a:r>
              <a:rPr lang="en-US" dirty="0" smtClean="0"/>
              <a:t>Utilitarianism</a:t>
            </a:r>
          </a:p>
          <a:p>
            <a:pPr lvl="1"/>
            <a:endParaRPr lang="en-US" dirty="0" smtClean="0"/>
          </a:p>
          <a:p>
            <a:r>
              <a:rPr lang="en-US" dirty="0" smtClean="0"/>
              <a:t>Duty-based</a:t>
            </a:r>
          </a:p>
          <a:p>
            <a:pPr lvl="1"/>
            <a:r>
              <a:rPr lang="en-US" dirty="0"/>
              <a:t>Prima facie principles</a:t>
            </a:r>
          </a:p>
          <a:p>
            <a:pPr lvl="1"/>
            <a:r>
              <a:rPr lang="en-US" dirty="0"/>
              <a:t>Deontology</a:t>
            </a:r>
          </a:p>
          <a:p>
            <a:endParaRPr lang="en-US" dirty="0" smtClean="0"/>
          </a:p>
          <a:p>
            <a:pPr lvl="1"/>
            <a:endParaRPr lang="en-US" dirty="0" smtClean="0"/>
          </a:p>
        </p:txBody>
      </p:sp>
      <p:sp>
        <p:nvSpPr>
          <p:cNvPr id="4" name="Footer Placeholder 3"/>
          <p:cNvSpPr>
            <a:spLocks noGrp="1"/>
          </p:cNvSpPr>
          <p:nvPr>
            <p:ph type="ftr" sz="quarter" idx="11"/>
          </p:nvPr>
        </p:nvSpPr>
        <p:spPr/>
        <p:txBody>
          <a:bodyPr/>
          <a:lstStyle/>
          <a:p>
            <a:r>
              <a:rPr lang="es-ES" smtClean="0"/>
              <a:t>Anita J. Tarzian, UMB SON 092716</a:t>
            </a:r>
            <a:endParaRPr lang="en-US"/>
          </a:p>
        </p:txBody>
      </p:sp>
      <p:sp>
        <p:nvSpPr>
          <p:cNvPr id="2" name="Title 1"/>
          <p:cNvSpPr>
            <a:spLocks noGrp="1"/>
          </p:cNvSpPr>
          <p:nvPr>
            <p:ph type="title"/>
          </p:nvPr>
        </p:nvSpPr>
        <p:spPr/>
        <p:txBody>
          <a:bodyPr/>
          <a:lstStyle/>
          <a:p>
            <a:r>
              <a:rPr lang="en-US" dirty="0" smtClean="0"/>
              <a:t>Ethical reasoning</a:t>
            </a:r>
            <a:endParaRPr lang="en-US" dirty="0"/>
          </a:p>
        </p:txBody>
      </p:sp>
      <p:pic>
        <p:nvPicPr>
          <p:cNvPr id="5" name="Picture 4" descr="untitled.png"/>
          <p:cNvPicPr>
            <a:picLocks noChangeAspect="1"/>
          </p:cNvPicPr>
          <p:nvPr/>
        </p:nvPicPr>
        <p:blipFill>
          <a:blip r:embed="rId3" cstate="print"/>
          <a:stretch>
            <a:fillRect/>
          </a:stretch>
        </p:blipFill>
        <p:spPr>
          <a:xfrm>
            <a:off x="5323833" y="2238789"/>
            <a:ext cx="2486025" cy="1838325"/>
          </a:xfrm>
          <a:prstGeom prst="rect">
            <a:avLst/>
          </a:prstGeom>
        </p:spPr>
      </p:pic>
      <p:pic>
        <p:nvPicPr>
          <p:cNvPr id="6" name="Picture 5" descr="imagesCABMD135.jpg"/>
          <p:cNvPicPr>
            <a:picLocks noChangeAspect="1"/>
          </p:cNvPicPr>
          <p:nvPr/>
        </p:nvPicPr>
        <p:blipFill>
          <a:blip r:embed="rId4" cstate="print"/>
          <a:stretch>
            <a:fillRect/>
          </a:stretch>
        </p:blipFill>
        <p:spPr>
          <a:xfrm>
            <a:off x="4210406" y="4572000"/>
            <a:ext cx="1209307" cy="1614487"/>
          </a:xfrm>
          <a:prstGeom prst="rect">
            <a:avLst/>
          </a:prstGeom>
        </p:spPr>
      </p:pic>
      <p:pic>
        <p:nvPicPr>
          <p:cNvPr id="7" name="Picture 6" descr="untitled.png"/>
          <p:cNvPicPr>
            <a:picLocks noChangeAspect="1"/>
          </p:cNvPicPr>
          <p:nvPr/>
        </p:nvPicPr>
        <p:blipFill>
          <a:blip r:embed="rId5" cstate="print"/>
          <a:stretch>
            <a:fillRect/>
          </a:stretch>
        </p:blipFill>
        <p:spPr>
          <a:xfrm>
            <a:off x="5520269" y="4572000"/>
            <a:ext cx="1266825" cy="1266825"/>
          </a:xfrm>
          <a:prstGeom prst="rect">
            <a:avLst/>
          </a:prstGeom>
        </p:spPr>
      </p:pic>
      <p:pic>
        <p:nvPicPr>
          <p:cNvPr id="10" name="Picture 9" descr="imagesCAIP36NG.jpg"/>
          <p:cNvPicPr>
            <a:picLocks noChangeAspect="1"/>
          </p:cNvPicPr>
          <p:nvPr/>
        </p:nvPicPr>
        <p:blipFill>
          <a:blip r:embed="rId6" cstate="print"/>
          <a:stretch>
            <a:fillRect/>
          </a:stretch>
        </p:blipFill>
        <p:spPr>
          <a:xfrm>
            <a:off x="6887650" y="4477767"/>
            <a:ext cx="1216072" cy="1733550"/>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08522" y="1229633"/>
            <a:ext cx="1406537" cy="1654749"/>
          </a:xfrm>
          <a:prstGeom prst="rect">
            <a:avLst/>
          </a:prstGeom>
        </p:spPr>
      </p:pic>
    </p:spTree>
    <p:extLst>
      <p:ext uri="{BB962C8B-B14F-4D97-AF65-F5344CB8AC3E}">
        <p14:creationId xmlns:p14="http://schemas.microsoft.com/office/powerpoint/2010/main" val="700566586"/>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dissolve">
                                      <p:cBhvr>
                                        <p:cTn id="18" dur="500"/>
                                        <p:tgtEl>
                                          <p:spTgt spid="3">
                                            <p:txEl>
                                              <p:pRg st="4" end="4"/>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dissolv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dissolve">
                                      <p:cBhvr>
                                        <p:cTn id="26" dur="500"/>
                                        <p:tgtEl>
                                          <p:spTgt spid="3">
                                            <p:txEl>
                                              <p:pRg st="7" end="7"/>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dissolve">
                                      <p:cBhvr>
                                        <p:cTn id="29" dur="500"/>
                                        <p:tgtEl>
                                          <p:spTgt spid="3">
                                            <p:txEl>
                                              <p:pRg st="8" end="8"/>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dissolve">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5830</TotalTime>
  <Words>2095</Words>
  <Application>Microsoft Macintosh PowerPoint</Application>
  <PresentationFormat>On-screen Show (4:3)</PresentationFormat>
  <Paragraphs>331</Paragraphs>
  <Slides>44</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Calibri</vt:lpstr>
      <vt:lpstr>Lucida Sans Unicode</vt:lpstr>
      <vt:lpstr>Times New Roman</vt:lpstr>
      <vt:lpstr>Trebuchet MS</vt:lpstr>
      <vt:lpstr>Verdana</vt:lpstr>
      <vt:lpstr>Wingdings</vt:lpstr>
      <vt:lpstr>Wingdings 2</vt:lpstr>
      <vt:lpstr>Wingdings 3</vt:lpstr>
      <vt:lpstr>Arial</vt:lpstr>
      <vt:lpstr>Concourse</vt:lpstr>
      <vt:lpstr>Ethics &amp; Advocacy for the Mental Health Population</vt:lpstr>
      <vt:lpstr>What do we mean by “ethics”?</vt:lpstr>
      <vt:lpstr>Ethics vs. law</vt:lpstr>
      <vt:lpstr>PowerPoint Presentation</vt:lpstr>
      <vt:lpstr>PowerPoint Presentation</vt:lpstr>
      <vt:lpstr>McShane Bell Foundry Baltimore, MD  April 13, 1956 </vt:lpstr>
      <vt:lpstr>John Nash &amp; schizophrenia</vt:lpstr>
      <vt:lpstr>DISABILITY OR DIFFERENCE?</vt:lpstr>
      <vt:lpstr>Ethical reasoning</vt:lpstr>
      <vt:lpstr>Virtue ethics</vt:lpstr>
      <vt:lpstr>Rest’s 4 Dimensions of Moral Life</vt:lpstr>
      <vt:lpstr>RIGHTS</vt:lpstr>
      <vt:lpstr>Universal Declaration of Human Rights</vt:lpstr>
      <vt:lpstr>Tarasoff v. Regents of the University of California</vt:lpstr>
      <vt:lpstr>Laws, Regulations &amp; Guidelines on Involuntary Treatment</vt:lpstr>
      <vt:lpstr>  Medications may be administered to a patient against his/her expressed will only under one of the following conditions: </vt:lpstr>
      <vt:lpstr>Duty-based</vt:lpstr>
      <vt:lpstr>PowerPoint Presentation</vt:lpstr>
      <vt:lpstr>–Justice Holmes, 1927</vt:lpstr>
      <vt:lpstr>Ethical Principles as duties</vt:lpstr>
      <vt:lpstr>Respect for Persons</vt:lpstr>
      <vt:lpstr>Simple vs. Complex Autonomy</vt:lpstr>
      <vt:lpstr>Individual, Family, Community</vt:lpstr>
      <vt:lpstr>Beneficence &amp; Nonmaleficence</vt:lpstr>
      <vt:lpstr>Justice</vt:lpstr>
      <vt:lpstr>Problems with principles</vt:lpstr>
      <vt:lpstr>Consequentialism</vt:lpstr>
      <vt:lpstr>Psychiatric Services 65(5), 634-40</vt:lpstr>
      <vt:lpstr>Obligatory dangerousness criteria</vt:lpstr>
      <vt:lpstr>Methods of ethical justification</vt:lpstr>
      <vt:lpstr>PowerPoint Presentation</vt:lpstr>
      <vt:lpstr>PowerPoint Presentation</vt:lpstr>
      <vt:lpstr>CASE STUDY</vt:lpstr>
      <vt:lpstr>Case commentary</vt:lpstr>
      <vt:lpstr>Moral Distress</vt:lpstr>
      <vt:lpstr>Values-based practice Woodbridge-Dodd K. (2012). Values-based practice in mental health and psychiatry. Curr Opin Psychiatry. 25(6), 508-12. </vt:lpstr>
      <vt:lpstr>Mrs. W</vt:lpstr>
      <vt:lpstr>Ethical question/concern</vt:lpstr>
      <vt:lpstr>PowerPoint Presentation</vt:lpstr>
      <vt:lpstr>Giving Alzheimer’s Patients Their Way, Even Chocolate  (NYT, 12-31-2010)</vt:lpstr>
      <vt:lpstr>Beatitudes Nursing Home </vt:lpstr>
      <vt:lpstr>Using improv in persons with dementia</vt:lpstr>
      <vt:lpstr>RESOURCES</vt:lpstr>
      <vt:lpstr>PowerPoint Presentation</vt:lpstr>
    </vt:vector>
  </TitlesOfParts>
  <Company>VNA of MD, LLC</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in Hospice and  Palliative Care</dc:title>
  <dc:creator>RLRussell</dc:creator>
  <cp:lastModifiedBy>Jim Fill</cp:lastModifiedBy>
  <cp:revision>147</cp:revision>
  <dcterms:created xsi:type="dcterms:W3CDTF">1998-10-27T21:28:32Z</dcterms:created>
  <dcterms:modified xsi:type="dcterms:W3CDTF">2016-09-20T02:48:59Z</dcterms:modified>
</cp:coreProperties>
</file>