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70" r:id="rId9"/>
    <p:sldId id="269" r:id="rId10"/>
    <p:sldId id="274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1" r:id="rId19"/>
    <p:sldId id="276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80186" autoAdjust="0"/>
  </p:normalViewPr>
  <p:slideViewPr>
    <p:cSldViewPr>
      <p:cViewPr>
        <p:scale>
          <a:sx n="31" d="100"/>
          <a:sy n="31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C5CFF-0099-4946-AC2F-CA8428A303CD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B9586-AB3A-493D-A2F9-FC15ABF7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98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B9586-AB3A-493D-A2F9-FC15ABF7CB0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B9586-AB3A-493D-A2F9-FC15ABF7CB0A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B9586-AB3A-493D-A2F9-FC15ABF7CB0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B9586-AB3A-493D-A2F9-FC15ABF7CB0A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groups led depend on the needs and goals of the patients/clients,</a:t>
            </a:r>
            <a:r>
              <a:rPr lang="en-US" baseline="0" dirty="0" smtClean="0"/>
              <a:t> as well as the education of the nurse.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B9586-AB3A-493D-A2F9-FC15ABF7CB0A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C7204B2-6E64-425F-8667-B32C183F011A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7B135C-FEE5-4E49-B162-A176AAF6FB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Therapeutic groups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Victoria Selby, MS, PMHNP-BC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roles and functions: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 roles – those that are not related to the tasks and maintenance of the group.</a:t>
            </a:r>
          </a:p>
          <a:p>
            <a:r>
              <a:rPr lang="en-US" dirty="0" err="1" smtClean="0"/>
              <a:t>Monopolizer</a:t>
            </a:r>
            <a:endParaRPr lang="en-US" dirty="0" smtClean="0"/>
          </a:p>
          <a:p>
            <a:r>
              <a:rPr lang="en-US" dirty="0" smtClean="0"/>
              <a:t>Seducer</a:t>
            </a:r>
          </a:p>
          <a:p>
            <a:r>
              <a:rPr lang="en-US" dirty="0" smtClean="0"/>
              <a:t>Mute/silent</a:t>
            </a:r>
          </a:p>
          <a:p>
            <a:r>
              <a:rPr lang="en-US" dirty="0" smtClean="0"/>
              <a:t>Complainer</a:t>
            </a:r>
          </a:p>
          <a:p>
            <a:r>
              <a:rPr lang="en-US" dirty="0" smtClean="0"/>
              <a:t>Truant or latecomer</a:t>
            </a:r>
          </a:p>
          <a:p>
            <a:r>
              <a:rPr lang="en-US" dirty="0" smtClean="0"/>
              <a:t>Moralist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a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Essentially : Where? When?  Why?  How?  Who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smtClean="0"/>
              <a:t>Establish goals</a:t>
            </a:r>
          </a:p>
          <a:p>
            <a:pPr lvl="1"/>
            <a:r>
              <a:rPr lang="en-US" dirty="0" smtClean="0"/>
              <a:t>Criteria for membership selection</a:t>
            </a:r>
          </a:p>
          <a:p>
            <a:pPr lvl="1"/>
            <a:r>
              <a:rPr lang="en-US" dirty="0" smtClean="0"/>
              <a:t>Expectations</a:t>
            </a:r>
          </a:p>
          <a:p>
            <a:pPr lvl="1"/>
            <a:r>
              <a:rPr lang="en-US" dirty="0" smtClean="0"/>
              <a:t>Open and closed groups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Orientation</a:t>
            </a:r>
          </a:p>
          <a:p>
            <a:r>
              <a:rPr lang="en-US" dirty="0" smtClean="0"/>
              <a:t>Conflict</a:t>
            </a:r>
          </a:p>
          <a:p>
            <a:r>
              <a:rPr lang="en-US" dirty="0" smtClean="0"/>
              <a:t>Cohesive</a:t>
            </a:r>
          </a:p>
          <a:p>
            <a:r>
              <a:rPr lang="en-US" dirty="0" smtClean="0"/>
              <a:t>Working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Forming</a:t>
            </a:r>
          </a:p>
          <a:p>
            <a:r>
              <a:rPr lang="en-US" dirty="0" smtClean="0"/>
              <a:t>Storming</a:t>
            </a:r>
          </a:p>
          <a:p>
            <a:r>
              <a:rPr lang="en-US" dirty="0" err="1" smtClean="0"/>
              <a:t>Norming</a:t>
            </a:r>
            <a:endParaRPr lang="en-US" dirty="0" smtClean="0"/>
          </a:p>
          <a:p>
            <a:r>
              <a:rPr lang="en-US" dirty="0" smtClean="0"/>
              <a:t>Performing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err="1" smtClean="0"/>
              <a:t>Yalom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Tuckman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Orientation (Forming)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Leader is directive</a:t>
            </a:r>
          </a:p>
          <a:p>
            <a:r>
              <a:rPr lang="en-US" dirty="0"/>
              <a:t>Establish rules</a:t>
            </a:r>
          </a:p>
          <a:p>
            <a:r>
              <a:rPr lang="en-US" dirty="0"/>
              <a:t>Use of "we", "our"</a:t>
            </a:r>
          </a:p>
          <a:p>
            <a:r>
              <a:rPr lang="en-US" dirty="0"/>
              <a:t>Evaluation of self, others, and fit into the group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Conflict (Storming)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Who is making decisions?</a:t>
            </a:r>
          </a:p>
          <a:p>
            <a:r>
              <a:rPr lang="en-US" dirty="0"/>
              <a:t>Hierarchy</a:t>
            </a:r>
          </a:p>
          <a:p>
            <a:r>
              <a:rPr lang="en-US" dirty="0"/>
              <a:t>Accept the shared responsibility</a:t>
            </a:r>
          </a:p>
          <a:p>
            <a:r>
              <a:rPr lang="en-US" dirty="0"/>
              <a:t>Assess resources and limitations</a:t>
            </a:r>
          </a:p>
          <a:p>
            <a:r>
              <a:rPr lang="en-US" dirty="0"/>
              <a:t>Hostilities toward the leader and members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Phases: Cohesive (</a:t>
            </a:r>
            <a:r>
              <a:rPr lang="en-US" dirty="0" err="1" smtClean="0"/>
              <a:t>Norming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Desire to work together</a:t>
            </a:r>
          </a:p>
          <a:p>
            <a:r>
              <a:rPr lang="en-US" dirty="0"/>
              <a:t>Sharing, self-disclosure</a:t>
            </a:r>
          </a:p>
          <a:p>
            <a:r>
              <a:rPr lang="en-US" dirty="0"/>
              <a:t>Different views occur without destroying the group (leader facilitates this)</a:t>
            </a:r>
          </a:p>
          <a:p>
            <a:r>
              <a:rPr lang="en-US" dirty="0"/>
              <a:t>Value of differences and similarities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Phases: Working (Performing)</a:t>
            </a:r>
            <a:br>
              <a:rPr lang="en-US" dirty="0" smtClean="0"/>
            </a:br>
            <a:r>
              <a:rPr lang="en-US" dirty="0" err="1" smtClean="0"/>
              <a:t>Yalom’s</a:t>
            </a:r>
            <a:r>
              <a:rPr lang="en-US" dirty="0" smtClean="0"/>
              <a:t> curative factors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Imparting information</a:t>
            </a:r>
          </a:p>
          <a:p>
            <a:r>
              <a:rPr lang="en-US" dirty="0" smtClean="0"/>
              <a:t>Instillation of hope</a:t>
            </a:r>
          </a:p>
          <a:p>
            <a:r>
              <a:rPr lang="en-US" dirty="0" smtClean="0"/>
              <a:t>Universality</a:t>
            </a:r>
          </a:p>
          <a:p>
            <a:r>
              <a:rPr lang="en-US" dirty="0" smtClean="0"/>
              <a:t>Altruism</a:t>
            </a:r>
          </a:p>
          <a:p>
            <a:r>
              <a:rPr lang="en-US" dirty="0" smtClean="0"/>
              <a:t>Corrective reenactment</a:t>
            </a:r>
          </a:p>
          <a:p>
            <a:r>
              <a:rPr lang="en-US" dirty="0" smtClean="0"/>
              <a:t>Dev. Of social interaction techniques</a:t>
            </a:r>
          </a:p>
          <a:p>
            <a:r>
              <a:rPr lang="en-US" dirty="0" smtClean="0"/>
              <a:t>Imitative behaviors</a:t>
            </a:r>
          </a:p>
          <a:p>
            <a:r>
              <a:rPr lang="en-US" dirty="0" smtClean="0"/>
              <a:t>Interpersonal learning</a:t>
            </a:r>
          </a:p>
          <a:p>
            <a:r>
              <a:rPr lang="en-US" dirty="0" smtClean="0"/>
              <a:t>Existential factors</a:t>
            </a:r>
          </a:p>
          <a:p>
            <a:r>
              <a:rPr lang="en-US" dirty="0" smtClean="0"/>
              <a:t>Catharsis</a:t>
            </a:r>
          </a:p>
          <a:p>
            <a:r>
              <a:rPr lang="en-US" dirty="0" smtClean="0"/>
              <a:t>Group cohesion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end of the Group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Termination phase</a:t>
            </a:r>
          </a:p>
          <a:p>
            <a:pPr lvl="1"/>
            <a:r>
              <a:rPr lang="en-US" dirty="0" smtClean="0"/>
              <a:t>Group as a whole or individuals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Rating scales</a:t>
            </a:r>
          </a:p>
          <a:p>
            <a:pPr lvl="1"/>
            <a:r>
              <a:rPr lang="en-US" dirty="0" smtClean="0"/>
              <a:t>Progress notes</a:t>
            </a:r>
          </a:p>
          <a:p>
            <a:pPr lvl="1"/>
            <a:r>
              <a:rPr lang="en-US" dirty="0" smtClean="0"/>
              <a:t>Outcomes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 in the acute care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Rapid patient/client turnover</a:t>
            </a:r>
          </a:p>
          <a:p>
            <a:r>
              <a:rPr lang="en-US" dirty="0" smtClean="0"/>
              <a:t>Variety of disorders</a:t>
            </a:r>
          </a:p>
          <a:p>
            <a:r>
              <a:rPr lang="en-US" dirty="0" smtClean="0"/>
              <a:t>Lack of time to establish relationship pre-group</a:t>
            </a:r>
          </a:p>
          <a:p>
            <a:r>
              <a:rPr lang="en-US" dirty="0" smtClean="0"/>
              <a:t>Group boundaries</a:t>
            </a:r>
          </a:p>
          <a:p>
            <a:r>
              <a:rPr lang="en-US" dirty="0" smtClean="0"/>
              <a:t>Group leader is involved with the group throughout the day</a:t>
            </a:r>
          </a:p>
          <a:p>
            <a:r>
              <a:rPr lang="en-US" dirty="0" smtClean="0"/>
              <a:t>Multiple staff lead the “same” group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6019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 </a:t>
            </a:r>
            <a:r>
              <a:rPr lang="en-US" dirty="0" err="1" smtClean="0"/>
              <a:t>Yalom</a:t>
            </a:r>
            <a:r>
              <a:rPr lang="en-US" dirty="0" smtClean="0"/>
              <a:t>, 2005)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Task groups </a:t>
            </a:r>
          </a:p>
          <a:p>
            <a:r>
              <a:rPr lang="en-US" dirty="0" smtClean="0"/>
              <a:t>Self-help groups</a:t>
            </a:r>
          </a:p>
          <a:p>
            <a:r>
              <a:rPr lang="en-US" dirty="0" smtClean="0"/>
              <a:t>Educational groups</a:t>
            </a:r>
          </a:p>
          <a:p>
            <a:r>
              <a:rPr lang="en-US" dirty="0" smtClean="0"/>
              <a:t>Supportive therapy groups</a:t>
            </a:r>
          </a:p>
          <a:p>
            <a:r>
              <a:rPr lang="en-US" dirty="0" smtClean="0"/>
              <a:t>Psychotherapy groups </a:t>
            </a:r>
          </a:p>
          <a:p>
            <a:r>
              <a:rPr lang="en-US" dirty="0" smtClean="0"/>
              <a:t>Peer support groups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/>
              <a:t>Define a group</a:t>
            </a:r>
          </a:p>
          <a:p>
            <a:r>
              <a:rPr lang="en-US" dirty="0"/>
              <a:t>Describe components of a small group</a:t>
            </a:r>
          </a:p>
          <a:p>
            <a:r>
              <a:rPr lang="en-US" dirty="0"/>
              <a:t>Compare the stages of group development</a:t>
            </a:r>
          </a:p>
          <a:p>
            <a:r>
              <a:rPr lang="en-US" dirty="0"/>
              <a:t>Analyze small-group factors</a:t>
            </a:r>
          </a:p>
          <a:p>
            <a:r>
              <a:rPr lang="en-US" dirty="0"/>
              <a:t>Examine responsibilities and qualities of nurses as group leaders and the types of groups they </a:t>
            </a:r>
            <a:r>
              <a:rPr lang="en-US" dirty="0" smtClean="0"/>
              <a:t>lead</a:t>
            </a:r>
          </a:p>
          <a:p>
            <a:r>
              <a:rPr lang="en-US" dirty="0" smtClean="0"/>
              <a:t>Identify special considerations for groups in the acute care setting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Stuart</a:t>
            </a:r>
            <a:r>
              <a:rPr lang="en-US" dirty="0"/>
              <a:t>, G. W. &amp; </a:t>
            </a:r>
            <a:r>
              <a:rPr lang="en-US" dirty="0" err="1"/>
              <a:t>Laraia</a:t>
            </a:r>
            <a:r>
              <a:rPr lang="en-US" dirty="0"/>
              <a:t>, M.T. (2013). </a:t>
            </a:r>
            <a:r>
              <a:rPr lang="en-US" i="1" dirty="0"/>
              <a:t>Principles and practice of psychiatric nursing (10</a:t>
            </a:r>
            <a:r>
              <a:rPr lang="en-US" i="1" baseline="30000" dirty="0"/>
              <a:t>th</a:t>
            </a:r>
            <a:r>
              <a:rPr lang="en-US" i="1" dirty="0"/>
              <a:t>ed.)</a:t>
            </a:r>
            <a:r>
              <a:rPr lang="en-US" dirty="0"/>
              <a:t> St. Louis, Missouri: Mosby Elsevier.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Yalom</a:t>
            </a:r>
            <a:r>
              <a:rPr lang="en-US" dirty="0" smtClean="0"/>
              <a:t>, I.D. (2005). </a:t>
            </a:r>
            <a:r>
              <a:rPr lang="en-US" i="1" dirty="0" smtClean="0"/>
              <a:t>The theory and practice of group psychotherapy (5</a:t>
            </a:r>
            <a:r>
              <a:rPr lang="en-US" i="1" baseline="30000" dirty="0" smtClean="0"/>
              <a:t>th</a:t>
            </a:r>
            <a:r>
              <a:rPr lang="en-US" i="1" dirty="0" smtClean="0"/>
              <a:t> ed.)</a:t>
            </a:r>
            <a:r>
              <a:rPr lang="en-US" dirty="0" smtClean="0"/>
              <a:t>. New York, N.Y.: Basic Books.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68580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What is a group?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66999"/>
            <a:ext cx="8229600" cy="3733801"/>
          </a:xfrm>
        </p:spPr>
        <p:txBody>
          <a:bodyPr>
            <a:normAutofit/>
          </a:bodyPr>
          <a:lstStyle/>
          <a:p>
            <a:r>
              <a:rPr lang="en-US" dirty="0" smtClean="0"/>
              <a:t>A collection of people </a:t>
            </a:r>
            <a:r>
              <a:rPr lang="en-US" dirty="0"/>
              <a:t>who have </a:t>
            </a:r>
            <a:r>
              <a:rPr lang="en-US" dirty="0" smtClean="0"/>
              <a:t>a relationship </a:t>
            </a:r>
            <a:r>
              <a:rPr lang="en-US" dirty="0"/>
              <a:t>with one another, are interdependent, </a:t>
            </a:r>
            <a:r>
              <a:rPr lang="en-US" dirty="0" smtClean="0"/>
              <a:t>and have </a:t>
            </a:r>
            <a:r>
              <a:rPr lang="en-US" dirty="0"/>
              <a:t>common </a:t>
            </a:r>
            <a:r>
              <a:rPr lang="en-US" dirty="0" smtClean="0"/>
              <a:t>norms</a:t>
            </a:r>
          </a:p>
          <a:p>
            <a:r>
              <a:rPr lang="en-US" dirty="0" smtClean="0"/>
              <a:t>Each group has its own structure</a:t>
            </a:r>
          </a:p>
          <a:p>
            <a:r>
              <a:rPr lang="en-US" dirty="0" smtClean="0"/>
              <a:t>Group power = content + process by the leader &amp; the members</a:t>
            </a:r>
          </a:p>
          <a:p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6172200" y="381000"/>
            <a:ext cx="2667000" cy="1905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     Sounds easy….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Primary – main purpose of the group (intrinsic to the survival of the group)</a:t>
            </a:r>
          </a:p>
          <a:p>
            <a:r>
              <a:rPr lang="en-US" dirty="0" smtClean="0"/>
              <a:t>Secondary – other gains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small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Structure - underlying order; includes boundaries, communication, decision-making processes, authority relationships; offers stability and helps regulate behavior and interactional patterns</a:t>
            </a:r>
          </a:p>
          <a:p>
            <a:r>
              <a:rPr lang="en-US" dirty="0"/>
              <a:t>Group size - 7-10 ideal</a:t>
            </a:r>
          </a:p>
          <a:p>
            <a:r>
              <a:rPr lang="en-US" dirty="0"/>
              <a:t>Length - duration </a:t>
            </a:r>
            <a:endParaRPr lang="en-US" dirty="0" smtClean="0"/>
          </a:p>
          <a:p>
            <a:pPr lvl="1"/>
            <a:r>
              <a:rPr lang="en-US" dirty="0" smtClean="0"/>
              <a:t>20-40 min. </a:t>
            </a:r>
            <a:r>
              <a:rPr lang="en-US" dirty="0"/>
              <a:t>lower </a:t>
            </a:r>
            <a:r>
              <a:rPr lang="en-US" dirty="0" smtClean="0"/>
              <a:t>functioning </a:t>
            </a:r>
            <a:endParaRPr lang="en-US" dirty="0"/>
          </a:p>
          <a:p>
            <a:pPr lvl="1"/>
            <a:r>
              <a:rPr lang="en-US" dirty="0" smtClean="0"/>
              <a:t>60-120 min. </a:t>
            </a:r>
            <a:r>
              <a:rPr lang="en-US" dirty="0"/>
              <a:t>high </a:t>
            </a:r>
            <a:r>
              <a:rPr lang="en-US" dirty="0" smtClean="0"/>
              <a:t>functioning</a:t>
            </a:r>
            <a:endParaRPr lang="en-US" dirty="0"/>
          </a:p>
          <a:p>
            <a:r>
              <a:rPr lang="en-US" dirty="0"/>
              <a:t>Communication - feedback, group dynamics, patterns</a:t>
            </a:r>
          </a:p>
          <a:p>
            <a:r>
              <a:rPr lang="en-US" dirty="0"/>
              <a:t>Roles are determined by behavior and responsibilities of group members</a:t>
            </a:r>
          </a:p>
          <a:p>
            <a:r>
              <a:rPr lang="en-US" dirty="0"/>
              <a:t>Power - Ability to influence group</a:t>
            </a:r>
          </a:p>
          <a:p>
            <a:r>
              <a:rPr lang="en-US" dirty="0"/>
              <a:t>Norms - group behavior (standards, </a:t>
            </a:r>
            <a:r>
              <a:rPr lang="en-US" dirty="0" smtClean="0"/>
              <a:t>expectations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/>
              <a:t>Q</a:t>
            </a:r>
            <a:r>
              <a:rPr lang="en-US" dirty="0" smtClean="0"/>
              <a:t>uality </a:t>
            </a:r>
            <a:r>
              <a:rPr lang="en-US" dirty="0"/>
              <a:t>of communication and </a:t>
            </a:r>
            <a:r>
              <a:rPr lang="en-US" dirty="0" smtClean="0"/>
              <a:t>interaction</a:t>
            </a:r>
          </a:p>
          <a:p>
            <a:pPr lvl="1"/>
            <a:r>
              <a:rPr lang="en-US" dirty="0" smtClean="0"/>
              <a:t>Conforming </a:t>
            </a:r>
            <a:r>
              <a:rPr lang="en-US" dirty="0"/>
              <a:t>to the </a:t>
            </a:r>
            <a:r>
              <a:rPr lang="en-US" dirty="0" smtClean="0"/>
              <a:t>group</a:t>
            </a:r>
          </a:p>
          <a:p>
            <a:pPr lvl="1"/>
            <a:r>
              <a:rPr lang="en-US" dirty="0" smtClean="0"/>
              <a:t>Toward </a:t>
            </a:r>
            <a:r>
              <a:rPr lang="en-US" dirty="0"/>
              <a:t>group goals and tasks</a:t>
            </a:r>
          </a:p>
          <a:p>
            <a:r>
              <a:rPr lang="en-US" dirty="0"/>
              <a:t>Cohesion - strength of members' desire to work together toward common </a:t>
            </a:r>
            <a:r>
              <a:rPr lang="en-US" dirty="0" smtClean="0"/>
              <a:t>goals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roles and functions: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Maintenance roles – involve the group process and function</a:t>
            </a:r>
          </a:p>
          <a:p>
            <a:pPr lvl="1"/>
            <a:r>
              <a:rPr lang="en-US" dirty="0" smtClean="0"/>
              <a:t>Encourager</a:t>
            </a:r>
            <a:endParaRPr lang="en-US" dirty="0"/>
          </a:p>
          <a:p>
            <a:pPr lvl="1"/>
            <a:r>
              <a:rPr lang="en-US" dirty="0" smtClean="0"/>
              <a:t>Harmonizer</a:t>
            </a:r>
            <a:endParaRPr lang="en-US" dirty="0"/>
          </a:p>
          <a:p>
            <a:pPr lvl="1"/>
            <a:r>
              <a:rPr lang="en-US" dirty="0" smtClean="0"/>
              <a:t>Compromiser</a:t>
            </a:r>
          </a:p>
          <a:p>
            <a:pPr lvl="1"/>
            <a:r>
              <a:rPr lang="en-US" dirty="0" smtClean="0"/>
              <a:t>Gatekeeper</a:t>
            </a:r>
          </a:p>
          <a:p>
            <a:pPr lvl="1"/>
            <a:r>
              <a:rPr lang="en-US" dirty="0" smtClean="0"/>
              <a:t>Follower</a:t>
            </a:r>
          </a:p>
          <a:p>
            <a:pPr lvl="1"/>
            <a:r>
              <a:rPr lang="en-US" dirty="0" smtClean="0"/>
              <a:t>Rule maker</a:t>
            </a:r>
          </a:p>
          <a:p>
            <a:pPr lvl="1"/>
            <a:r>
              <a:rPr lang="en-US" dirty="0" smtClean="0"/>
              <a:t>Problem solver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roles and functions: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Task roles – deal with completing the group’s tasks</a:t>
            </a:r>
          </a:p>
          <a:p>
            <a:pPr lvl="1"/>
            <a:r>
              <a:rPr lang="en-US" dirty="0" smtClean="0"/>
              <a:t>Leader</a:t>
            </a:r>
            <a:endParaRPr lang="en-US" dirty="0"/>
          </a:p>
          <a:p>
            <a:pPr lvl="1"/>
            <a:r>
              <a:rPr lang="en-US" dirty="0" smtClean="0"/>
              <a:t>Questioner</a:t>
            </a:r>
          </a:p>
          <a:p>
            <a:pPr lvl="1"/>
            <a:r>
              <a:rPr lang="en-US" dirty="0" smtClean="0"/>
              <a:t>Facilitator</a:t>
            </a:r>
          </a:p>
          <a:p>
            <a:pPr lvl="1"/>
            <a:r>
              <a:rPr lang="en-US" dirty="0" smtClean="0"/>
              <a:t>Summarizer</a:t>
            </a:r>
          </a:p>
          <a:p>
            <a:pPr lvl="1"/>
            <a:r>
              <a:rPr lang="en-US" dirty="0" smtClean="0"/>
              <a:t>Evaluator</a:t>
            </a:r>
          </a:p>
          <a:p>
            <a:pPr lvl="1"/>
            <a:r>
              <a:rPr lang="en-US" dirty="0" smtClean="0"/>
              <a:t>Initiator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group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Plans the group</a:t>
            </a:r>
          </a:p>
          <a:p>
            <a:r>
              <a:rPr lang="en-US" dirty="0" smtClean="0"/>
              <a:t>Establishes a therapeutic relationship  </a:t>
            </a:r>
            <a:endParaRPr lang="en-US" dirty="0"/>
          </a:p>
          <a:p>
            <a:r>
              <a:rPr lang="en-US" dirty="0"/>
              <a:t>Studies the group and participates</a:t>
            </a:r>
          </a:p>
          <a:p>
            <a:r>
              <a:rPr lang="en-US" dirty="0" smtClean="0"/>
              <a:t>Creates a </a:t>
            </a:r>
            <a:r>
              <a:rPr lang="en-US" dirty="0"/>
              <a:t>safe space for challenge of </a:t>
            </a:r>
            <a:r>
              <a:rPr lang="en-US" dirty="0" smtClean="0"/>
              <a:t>authority, ideas, facilitate the group process toward the goals</a:t>
            </a:r>
            <a:endParaRPr lang="en-US" dirty="0"/>
          </a:p>
          <a:p>
            <a:r>
              <a:rPr lang="en-US" dirty="0" smtClean="0"/>
              <a:t>Identifies </a:t>
            </a:r>
            <a:r>
              <a:rPr lang="en-US" dirty="0"/>
              <a:t>themes </a:t>
            </a:r>
          </a:p>
          <a:p>
            <a:r>
              <a:rPr lang="en-US" dirty="0" smtClean="0"/>
              <a:t>Takes opportunities </a:t>
            </a:r>
            <a:r>
              <a:rPr lang="en-US" dirty="0"/>
              <a:t>to practice conflict mgmt, assertive communication</a:t>
            </a:r>
          </a:p>
          <a:p>
            <a:r>
              <a:rPr lang="en-US" dirty="0" smtClean="0"/>
              <a:t>Uses humor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Co-leading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4267200"/>
          </a:xfrm>
        </p:spPr>
        <p:txBody>
          <a:bodyPr/>
          <a:lstStyle/>
          <a:p>
            <a:r>
              <a:rPr lang="en-US" dirty="0" smtClean="0"/>
              <a:t>Shared responsibilities of the leadership role</a:t>
            </a:r>
          </a:p>
          <a:p>
            <a:r>
              <a:rPr lang="en-US" dirty="0" smtClean="0"/>
              <a:t>Will influence the group in various ways</a:t>
            </a:r>
          </a:p>
          <a:p>
            <a:pPr lvl="1"/>
            <a:r>
              <a:rPr lang="en-US" dirty="0" smtClean="0"/>
              <a:t>Sharing group observations</a:t>
            </a:r>
          </a:p>
          <a:p>
            <a:pPr lvl="1"/>
            <a:r>
              <a:rPr lang="en-US" dirty="0" smtClean="0"/>
              <a:t>Divides the work and increases diversity of ideas/creativity</a:t>
            </a:r>
          </a:p>
          <a:p>
            <a:pPr lvl="1"/>
            <a:r>
              <a:rPr lang="en-US" dirty="0" smtClean="0"/>
              <a:t>Role modeling</a:t>
            </a:r>
          </a:p>
          <a:p>
            <a:pPr lvl="1"/>
            <a:r>
              <a:rPr lang="en-US" dirty="0" smtClean="0"/>
              <a:t>May divide the group</a:t>
            </a:r>
          </a:p>
          <a:p>
            <a:pPr lvl="1"/>
            <a:r>
              <a:rPr lang="en-US" dirty="0" smtClean="0"/>
              <a:t>May result in competition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305</TotalTime>
  <Words>704</Words>
  <Application>Microsoft Office PowerPoint</Application>
  <PresentationFormat>On-screen Show (4:3)</PresentationFormat>
  <Paragraphs>150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Oriel</vt:lpstr>
      <vt:lpstr>Therapeutic groups</vt:lpstr>
      <vt:lpstr>Objectives </vt:lpstr>
      <vt:lpstr>What is a group?</vt:lpstr>
      <vt:lpstr>Group tasks</vt:lpstr>
      <vt:lpstr>Components of small groups</vt:lpstr>
      <vt:lpstr>Group roles and functions:</vt:lpstr>
      <vt:lpstr>Group roles and functions:</vt:lpstr>
      <vt:lpstr>Role of the group leader</vt:lpstr>
      <vt:lpstr>Co-leading</vt:lpstr>
      <vt:lpstr>Group roles and functions:</vt:lpstr>
      <vt:lpstr>Planning a group</vt:lpstr>
      <vt:lpstr>Phases</vt:lpstr>
      <vt:lpstr>Phases: Orientation (Forming)</vt:lpstr>
      <vt:lpstr>Phases: Conflict (Storming)</vt:lpstr>
      <vt:lpstr>Phases: Cohesive (Norming)</vt:lpstr>
      <vt:lpstr>Phases: Working (Performing) Yalom’s curative factors </vt:lpstr>
      <vt:lpstr>The end of the Group </vt:lpstr>
      <vt:lpstr>Groups in the acute care setting</vt:lpstr>
      <vt:lpstr>Types of groups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Therapeutic groups</dc:title>
  <dc:creator>Victoria</dc:creator>
  <cp:lastModifiedBy>VSelby</cp:lastModifiedBy>
  <cp:revision>10</cp:revision>
  <dcterms:created xsi:type="dcterms:W3CDTF">2015-01-25T13:04:53Z</dcterms:created>
  <dcterms:modified xsi:type="dcterms:W3CDTF">2016-07-26T01:34:49Z</dcterms:modified>
</cp:coreProperties>
</file>