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4" r:id="rId15"/>
    <p:sldId id="276" r:id="rId16"/>
    <p:sldId id="277" r:id="rId17"/>
    <p:sldId id="278" r:id="rId18"/>
    <p:sldId id="331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328" r:id="rId28"/>
    <p:sldId id="288" r:id="rId29"/>
    <p:sldId id="289" r:id="rId30"/>
    <p:sldId id="290" r:id="rId31"/>
    <p:sldId id="291" r:id="rId32"/>
    <p:sldId id="327" r:id="rId33"/>
    <p:sldId id="293" r:id="rId34"/>
    <p:sldId id="294" r:id="rId35"/>
    <p:sldId id="295" r:id="rId36"/>
    <p:sldId id="296" r:id="rId37"/>
    <p:sldId id="297" r:id="rId38"/>
    <p:sldId id="298" r:id="rId39"/>
    <p:sldId id="301" r:id="rId40"/>
    <p:sldId id="302" r:id="rId41"/>
    <p:sldId id="320" r:id="rId42"/>
    <p:sldId id="329" r:id="rId43"/>
    <p:sldId id="318" r:id="rId44"/>
    <p:sldId id="319" r:id="rId45"/>
    <p:sldId id="317" r:id="rId46"/>
    <p:sldId id="315" r:id="rId47"/>
    <p:sldId id="321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6" r:id="rId59"/>
    <p:sldId id="32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5215" autoAdjust="0"/>
  </p:normalViewPr>
  <p:slideViewPr>
    <p:cSldViewPr>
      <p:cViewPr>
        <p:scale>
          <a:sx n="75" d="100"/>
          <a:sy n="75" d="100"/>
        </p:scale>
        <p:origin x="-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16A48-6BA8-4BEF-8EE9-5C80BCB5DC0F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8D5C-15BC-449F-96E6-D4D3F3042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55931-77D1-41B0-8F12-C92262C9125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552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462C2-BB98-45BD-8332-3D1B615F7A17}" type="slidenum">
              <a:rPr lang="en-US" altLang="en-US" smtClean="0">
                <a:ea typeface="ＭＳ Ｐゴシック" pitchFamily="34" charset="-128"/>
              </a:rPr>
              <a:pPr/>
              <a:t>10</a:t>
            </a:fld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1" tIns="44854" rIns="89711" bIns="44854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01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616DF-C79A-4305-B39A-9739471EDA8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933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37E47-1F35-403D-8D0A-9C0FC852E1D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318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DSM states “Fear is the emotional response to real or perceived imminent threat, whereas anxiety is anticipation of future threat” (APA, 2013, p. 189).  And they overlap.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9BE26-2538-4C05-88BC-909B15FEFE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8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44851-1C21-4457-A861-B5F88225DB1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77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BE77D-046D-4395-905C-BC975F50638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 smtClean="0"/>
              <a:t>A</a:t>
            </a:r>
            <a:r>
              <a:rPr lang="en-US" altLang="en-US" baseline="0" dirty="0" smtClean="0"/>
              <a:t> panic attack is not a disorder.  Can occur in the context of anxiety, depressive, and other mental and medical disorders.  Panic attacks can be expected or unexpected.</a:t>
            </a:r>
          </a:p>
          <a:p>
            <a:pPr eaLnBrk="1" hangingPunct="1"/>
            <a:r>
              <a:rPr lang="en-US" altLang="en-US" baseline="0" dirty="0" smtClean="0"/>
              <a:t>Rare in prepubescent children.   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068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FE1DF-CB6F-4AAA-8D3D-EF21A5E0EDB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176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0D399-723C-4EF0-8C60-EE88AB8715E8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92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1121E-C3F8-421F-AA01-B65F1CE19BB0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4154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DC453-EBF6-4161-85CF-8AE698DD9934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 smtClean="0"/>
              <a:t>Generally,</a:t>
            </a:r>
            <a:r>
              <a:rPr lang="en-US" altLang="en-US" baseline="0" dirty="0" smtClean="0"/>
              <a:t> with psychiatric diagnoses, medical problems must be ruled along with other psychiatric disorders and substance/medication induced symptoms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28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849A1-F8C1-4928-BCE9-CB1D5FD8361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24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EB0AF-0EFC-452F-8852-5B6DA4A166FF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780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9F8F1-6AD2-4E7F-BA1C-A62F15FA762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371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CC159-2CC0-4A38-BFC8-797635844797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6753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B2CB7-3898-4916-82F5-1667F8FAE568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9370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036A5-FE9C-4EB2-9615-16B87E9664CF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5564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14597-591E-4459-9CFE-0E4430DE176F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667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3F89B-EFBC-438E-92AE-6BC1E9D493FF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670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1A033-D50A-4128-A341-A1A297823A5B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9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36A7B-3FCA-4A7A-9997-34861073D795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6491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8F08F-56A6-4F2B-AEE8-07862DEEE198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10:23 min, but first few minutes are informative</a:t>
            </a:r>
          </a:p>
        </p:txBody>
      </p:sp>
    </p:spTree>
    <p:extLst>
      <p:ext uri="{BB962C8B-B14F-4D97-AF65-F5344CB8AC3E}">
        <p14:creationId xmlns:p14="http://schemas.microsoft.com/office/powerpoint/2010/main" val="265213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75908-0E03-4E4B-83AD-771B86881E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067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A8754-12B2-4C8B-9927-A5758458AFD9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5926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71E91-99AF-442A-BDDA-581EC454F250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4851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3A94C-FFCE-45EC-A40C-DE663DF9A193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865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621B5-AB28-4773-B4E5-CBC3CEF71FDB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Monotype Sorts" pitchFamily="96" charset="2"/>
              <a:buNone/>
            </a:pPr>
            <a:r>
              <a:rPr lang="en-US" altLang="en-US" dirty="0" smtClean="0"/>
              <a:t>Examples</a:t>
            </a:r>
            <a:r>
              <a:rPr lang="en-US" altLang="en-US" baseline="0" dirty="0" smtClean="0"/>
              <a:t> of types of trauma</a:t>
            </a:r>
            <a:endParaRPr lang="en-US" altLang="en-US" dirty="0" smtClean="0"/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War related Activities</a:t>
            </a:r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  Assault or Rape</a:t>
            </a:r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  Natural Disaster</a:t>
            </a:r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  Witnessing Serious Violence</a:t>
            </a:r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  Accident</a:t>
            </a:r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  Destruction of home or  community</a:t>
            </a:r>
          </a:p>
          <a:p>
            <a:pPr eaLnBrk="1" hangingPunct="1">
              <a:buFont typeface="Monotype Sorts" pitchFamily="96" charset="2"/>
              <a:buChar char="u"/>
            </a:pPr>
            <a:r>
              <a:rPr lang="en-US" altLang="en-US" dirty="0" smtClean="0"/>
              <a:t>  Child or domestic abuse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9810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E465F-87C3-4818-9875-346F6C0D2294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1455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2E1D3-4D8A-4CDD-8472-BECD0C473F5F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27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3A68A-D0F3-4DDA-8DFB-430AAA0091FC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5950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DDD90-A791-44CC-BB4C-F35AE5C51241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049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1420-9023-4A9A-BC2D-AF21FDBEE3D6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8976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B3865-CF1F-434F-9B82-69D042C3E9EC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635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D2AB5-A5A7-4FFA-B9A4-2A6D3C98DFC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18928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B8FBD-A4E2-41E3-BB37-66E22918F288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2024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33C5C-0CBB-42BE-B149-38E64EA6BCEC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5616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574BA-A876-4CE2-8492-E016D34E305F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1181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1F2B9-B3F0-478F-9AA0-E2039E30EEE7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0325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25819-9EDD-4BFE-B3D3-59CEB1232F76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88217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58223-ED54-4064-8B45-FCF5FE05FA52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4435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016C7-67B1-4F70-80D1-F15725F53686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05741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82131-7AF9-44BE-98BF-20FC81BAA679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92848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3E56F-116B-4B95-814D-BF03369FE22B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19269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80FD4-C6F7-42FF-A70C-E5E7F615E237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982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75194-C051-4BD5-AFBA-7AD99C45143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37634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135C4-939C-4B4A-8B36-0D2DB336BC7C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9092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03E71-E736-4932-8718-854E146F8B02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271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8651E-E2FB-4C7D-9B0B-967308AC4B59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7177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78B0D-E3D2-494F-8FE8-7DF1389A1D0B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3357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3B43-EF41-4DE3-B0D7-1DD7B5E4B862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193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016B-C0B9-4F7C-9D69-BF12FAD03D1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6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0BEF1-B502-4660-B4E6-3FA6682D148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513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ED4DA-C215-4406-91E6-A242723B0E3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517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Problem- or task-focused coping – consciously</a:t>
            </a:r>
            <a:r>
              <a:rPr lang="en-US" altLang="en-US" baseline="0" dirty="0" smtClean="0"/>
              <a:t> directed and action oriented (attack, withdrawal, &amp; compromise)</a:t>
            </a:r>
          </a:p>
          <a:p>
            <a:r>
              <a:rPr lang="en-US" altLang="en-US" dirty="0" smtClean="0"/>
              <a:t>Emotion- or ego-focused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0B509-DFF1-4CCF-83E0-7CE37596D1F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83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7B26-1411-4995-A686-D40878755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D556-1D3F-4BF9-AC42-9A0463EA3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F37FF-AA28-42DB-993E-73D89B6A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4EEA-0E88-4237-8FE6-E30C353AF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EE37-EE49-4D94-A046-8B6A13BA3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7E3B-F9AE-40E4-948A-845C88B06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2AE3-1FE1-4041-9A86-3F5C53D1192C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0A81-857D-431A-B698-0EB7F7CF7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mh.nih.gov/statistics/1ANYANX_child.s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imh.nih.gov/health/statistics/prevalence/any-anxiety-disorder-among-adults.s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f9-5b6Mlq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Y:\ELS-IW26-SRC\Course-N\Graphics\Frames\Stuart10e\PDF_Output\\015002.jpg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Stress, Coping, and Anxiety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/>
          <a:lstStyle/>
          <a:p>
            <a:r>
              <a:rPr lang="en-US" altLang="en-US" dirty="0" smtClean="0"/>
              <a:t>NURS 329 Psychiatric </a:t>
            </a:r>
            <a:r>
              <a:rPr lang="en-US" altLang="en-US" dirty="0" smtClean="0"/>
              <a:t>Mental </a:t>
            </a:r>
            <a:r>
              <a:rPr lang="en-US" altLang="en-US" dirty="0" smtClean="0"/>
              <a:t>Health </a:t>
            </a:r>
            <a:r>
              <a:rPr lang="en-US" altLang="en-US" dirty="0" smtClean="0"/>
              <a:t>Nursing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</p:spPr>
        <p:txBody>
          <a:bodyPr/>
          <a:lstStyle/>
          <a:p>
            <a:pPr eaLnBrk="0" hangingPunct="0"/>
            <a:fld id="{42F24E70-A67D-432C-9F58-A5B3A9E14335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0" hangingPunct="0"/>
              <a:t>10</a:t>
            </a:fld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3716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Ego Defense Mechanisms</a:t>
            </a:r>
            <a:br>
              <a:rPr lang="en-US" dirty="0" smtClean="0"/>
            </a:br>
            <a:r>
              <a:rPr lang="en-US" dirty="0" smtClean="0"/>
              <a:t>(unconscious)	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7391400" cy="5181600"/>
          </a:xfrm>
        </p:spPr>
        <p:txBody>
          <a:bodyPr/>
          <a:lstStyle/>
          <a:p>
            <a:pPr eaLnBrk="1" hangingPunct="1"/>
            <a:r>
              <a:rPr lang="en-US" altLang="en-US" sz="2400" u="sng" dirty="0" smtClean="0"/>
              <a:t>Denial/minimization-</a:t>
            </a:r>
            <a:r>
              <a:rPr lang="en-US" altLang="en-US" sz="2400" dirty="0" smtClean="0"/>
              <a:t>  avoidance of difficult realities by ignoring or refusing to recognize them, or minimizing the impact or effect something will have on their life</a:t>
            </a:r>
          </a:p>
          <a:p>
            <a:pPr eaLnBrk="1" hangingPunct="1"/>
            <a:r>
              <a:rPr lang="en-US" altLang="en-US" sz="2400" u="sng" dirty="0" smtClean="0"/>
              <a:t>Projection-</a:t>
            </a:r>
            <a:r>
              <a:rPr lang="en-US" altLang="en-US" sz="2400" dirty="0" smtClean="0"/>
              <a:t> attributing one’s own thoughts or impulses to another person</a:t>
            </a:r>
          </a:p>
          <a:p>
            <a:pPr eaLnBrk="1" hangingPunct="1"/>
            <a:r>
              <a:rPr lang="en-US" altLang="en-US" sz="2400" u="sng" dirty="0" smtClean="0"/>
              <a:t>Acting Out- </a:t>
            </a:r>
            <a:r>
              <a:rPr lang="en-US" altLang="en-US" sz="2400" dirty="0" smtClean="0"/>
              <a:t>feelings, emotions and conflicts are expressed behaviorally, rather than through language</a:t>
            </a:r>
          </a:p>
          <a:p>
            <a:pPr eaLnBrk="1" hangingPunct="1"/>
            <a:r>
              <a:rPr lang="en-US" altLang="en-US" sz="2400" u="sng" dirty="0" smtClean="0"/>
              <a:t>Intellectualization</a:t>
            </a:r>
            <a:r>
              <a:rPr lang="en-US" altLang="en-US" sz="2400" dirty="0" smtClean="0"/>
              <a:t>- excessive reasoning or logic used to avoid painful emotions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077200" y="1981200"/>
            <a:ext cx="381000" cy="2725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Ego Defense Mechanisms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u="sng" smtClean="0"/>
              <a:t>Rationalization</a:t>
            </a:r>
            <a:r>
              <a:rPr lang="en-US" altLang="en-US" sz="2400" smtClean="0"/>
              <a:t>- offering a socially acceptable or apparently logical explanation to justify or make acceptable otherwise unacceptable impulses, feelings, behaviors and motives</a:t>
            </a:r>
            <a:endParaRPr lang="en-US" altLang="en-US" sz="2400" u="sng" smtClean="0"/>
          </a:p>
          <a:p>
            <a:r>
              <a:rPr lang="en-US" altLang="en-US" sz="2400" u="sng" smtClean="0"/>
              <a:t>Splitting</a:t>
            </a:r>
            <a:r>
              <a:rPr lang="en-US" altLang="en-US" sz="2400" smtClean="0"/>
              <a:t> – viewing people and situations as all good or all bad</a:t>
            </a:r>
          </a:p>
          <a:p>
            <a:r>
              <a:rPr lang="en-US" altLang="en-US" sz="2400" u="sng" smtClean="0"/>
              <a:t>Identification </a:t>
            </a:r>
            <a:r>
              <a:rPr lang="en-US" altLang="en-US" sz="2400" smtClean="0"/>
              <a:t>– process by which people become like someone they admire</a:t>
            </a:r>
          </a:p>
          <a:p>
            <a:r>
              <a:rPr lang="en-US" altLang="en-US" sz="2400" u="sng" smtClean="0"/>
              <a:t>Regression</a:t>
            </a:r>
            <a:r>
              <a:rPr lang="en-US" altLang="en-US" sz="2400" smtClean="0"/>
              <a:t> – retreating to earlier behaviors</a:t>
            </a:r>
          </a:p>
          <a:p>
            <a:endParaRPr lang="en-US" altLang="en-US" sz="2400" smtClean="0"/>
          </a:p>
          <a:p>
            <a:pPr algn="ctr">
              <a:buFontTx/>
              <a:buNone/>
            </a:pPr>
            <a:r>
              <a:rPr lang="en-US" altLang="en-US" sz="2400" smtClean="0"/>
              <a:t>Table 15-1, Stuart, 2013, p. 226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Coping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Protective factors</a:t>
            </a:r>
          </a:p>
          <a:p>
            <a:pPr lvl="1">
              <a:defRPr/>
            </a:pPr>
            <a:r>
              <a:rPr lang="en-US" dirty="0" smtClean="0"/>
              <a:t>Spiritual beliefs</a:t>
            </a:r>
          </a:p>
          <a:p>
            <a:pPr lvl="1">
              <a:defRPr/>
            </a:pPr>
            <a:r>
              <a:rPr lang="en-US" dirty="0" smtClean="0"/>
              <a:t>Problem-solving skills</a:t>
            </a:r>
          </a:p>
          <a:p>
            <a:pPr lvl="1">
              <a:defRPr/>
            </a:pPr>
            <a:r>
              <a:rPr lang="en-US" dirty="0" smtClean="0"/>
              <a:t>Social skills</a:t>
            </a:r>
          </a:p>
          <a:p>
            <a:pPr lvl="1">
              <a:defRPr/>
            </a:pPr>
            <a:r>
              <a:rPr lang="en-US" dirty="0" smtClean="0"/>
              <a:t>Material assets</a:t>
            </a:r>
          </a:p>
          <a:p>
            <a:pPr lvl="1">
              <a:defRPr/>
            </a:pPr>
            <a:r>
              <a:rPr lang="en-US" dirty="0" smtClean="0"/>
              <a:t>Knowledge and intelligence</a:t>
            </a:r>
          </a:p>
          <a:p>
            <a:pPr lvl="1">
              <a:defRPr/>
            </a:pPr>
            <a:r>
              <a:rPr lang="en-US" dirty="0" smtClean="0"/>
              <a:t>Strong ego identity, commitment to social network, cultural stability, a stable system of values and beliefs, and a preventive health orientation</a:t>
            </a: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524000" y="5181600"/>
            <a:ext cx="327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dirty="0"/>
              <a:t>(Stuart, 2013, p. 51)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Vague sense of apprehension accompanied by feelings of uncertainty, helplessness, isolation, and insecurity</a:t>
            </a:r>
          </a:p>
          <a:p>
            <a:r>
              <a:rPr lang="en-US" dirty="0" smtClean="0"/>
              <a:t>Subjective sense of a threat</a:t>
            </a:r>
          </a:p>
          <a:p>
            <a:r>
              <a:rPr lang="en-US" dirty="0" smtClean="0"/>
              <a:t>Necessary for survival</a:t>
            </a:r>
          </a:p>
          <a:p>
            <a:r>
              <a:rPr lang="en-US" dirty="0" smtClean="0"/>
              <a:t>Can be a warning sign of not dealing with stress effectively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Four Levels of Anxiety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31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Mild - Alert and perceptual field is                       increased.  Increased motivation and learning.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Moderate – Sees, hears, &amp; grasps less.  </a:t>
            </a:r>
            <a:r>
              <a:rPr lang="en-US" altLang="en-US" sz="2800" dirty="0" err="1" smtClean="0"/>
              <a:t>Directable</a:t>
            </a:r>
            <a:r>
              <a:rPr lang="en-US" altLang="en-US" sz="2800" dirty="0" smtClean="0"/>
              <a:t>.  Focuses only on immediate concern perceptual field narrows.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Severe – Trouble thinking and reasoning. Focuses on specific detail only and unaware of surroundings.  Difficult to direct. Tunnel vision.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Panic – Fight, flight, or freeze response.  Loss of control, dissociation, shock, dread, terror.  Not </a:t>
            </a:r>
            <a:r>
              <a:rPr lang="en-US" altLang="en-US" sz="2800" dirty="0" err="1" smtClean="0"/>
              <a:t>directable</a:t>
            </a:r>
            <a:r>
              <a:rPr lang="en-US" altLang="en-US" sz="28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Panic Attack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5720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None/>
            </a:pPr>
            <a:r>
              <a:rPr lang="en-US" altLang="en-US" sz="1800" dirty="0" smtClean="0">
                <a:solidFill>
                  <a:schemeClr val="tx2"/>
                </a:solidFill>
                <a:latin typeface="Garamond" pitchFamily="18" charset="0"/>
              </a:rPr>
              <a:t>An abrupt surge of intense fear or intense discomfort that reaches a peak within minutes, and during which time 4 + of the following </a:t>
            </a:r>
            <a:r>
              <a:rPr lang="en-US" altLang="en-US" sz="1800" dirty="0" err="1" smtClean="0">
                <a:solidFill>
                  <a:schemeClr val="tx2"/>
                </a:solidFill>
                <a:latin typeface="Garamond" pitchFamily="18" charset="0"/>
              </a:rPr>
              <a:t>sx’s</a:t>
            </a:r>
            <a:r>
              <a:rPr lang="en-US" altLang="en-US" sz="1800" dirty="0" smtClean="0">
                <a:solidFill>
                  <a:schemeClr val="tx2"/>
                </a:solidFill>
                <a:latin typeface="Garamond" pitchFamily="18" charset="0"/>
              </a:rPr>
              <a:t> occur:</a:t>
            </a:r>
            <a:endParaRPr lang="en-US" altLang="en-US" sz="18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None/>
            </a:pPr>
            <a:endParaRPr lang="en-US" altLang="en-US" sz="18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Palpitations, pounding heart or increased heart rate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Sweating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Trembling or shaking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Shortness of breath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Choking feelings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Chest pain or discomfort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Nausea or abdominal distress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Feeling dizzy, unsteady, lightheaded or faint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De-realization or depersonalization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Fear of losing control or going crazy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err="1" smtClean="0">
                <a:latin typeface="Garamond" pitchFamily="18" charset="0"/>
              </a:rPr>
              <a:t>Paresthesias</a:t>
            </a:r>
            <a:endParaRPr lang="en-US" altLang="en-US" sz="2000" dirty="0" smtClean="0">
              <a:latin typeface="Garamond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Chills or hot flashes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AutoNum type="arabicPeriod"/>
            </a:pPr>
            <a:r>
              <a:rPr lang="en-US" altLang="en-US" sz="2000" dirty="0" smtClean="0">
                <a:latin typeface="Garamond" pitchFamily="18" charset="0"/>
              </a:rPr>
              <a:t>Fear of dying</a:t>
            </a:r>
          </a:p>
          <a:p>
            <a:pPr marL="533400" indent="-533400" eaLnBrk="1" hangingPunct="1">
              <a:lnSpc>
                <a:spcPct val="80000"/>
              </a:lnSpc>
              <a:buFont typeface="Monotype Sorts" pitchFamily="96" charset="2"/>
              <a:buNone/>
            </a:pPr>
            <a:r>
              <a:rPr lang="en-US" altLang="en-US" sz="800" b="1" dirty="0" smtClean="0">
                <a:latin typeface="Garamond" pitchFamily="18" charset="0"/>
              </a:rPr>
              <a:t>			</a:t>
            </a:r>
            <a:endParaRPr lang="en-US" altLang="en-US" sz="900" b="1" dirty="0" smtClean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6172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1628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Anxiety Disorders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315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15 – 25% of US population has an anxiety disorder </a:t>
            </a:r>
            <a:r>
              <a:rPr lang="en-US" altLang="en-US" sz="1400" dirty="0" smtClean="0"/>
              <a:t>(Stuart, 2013, p. 217)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More prevalent in women and people under 45 years old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Most common psychiatric disorders in the U.S. &amp; most common psych d/o in children and adolescents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Heritability about 40%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Anxiety D/O’s Epidemiology: Children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19200"/>
            <a:ext cx="8153400" cy="4572000"/>
          </a:xfrm>
          <a:noFill/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362200" y="57912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dirty="0">
                <a:solidFill>
                  <a:schemeClr val="accent2"/>
                </a:solidFill>
                <a:hlinkClick r:id="rId4"/>
              </a:rPr>
              <a:t>http://www.nimh.nih.gov/statistics/1ANYANX_child.shtml</a:t>
            </a:r>
            <a:endParaRPr lang="en-US" altLang="en-US" sz="1200" dirty="0">
              <a:solidFill>
                <a:schemeClr val="accent2"/>
              </a:solidFill>
            </a:endParaRPr>
          </a:p>
          <a:p>
            <a:endParaRPr lang="en-US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Anxiety </a:t>
            </a:r>
            <a:r>
              <a:rPr lang="en-US" altLang="en-US" dirty="0" smtClean="0"/>
              <a:t>D/O’s Epidemiology</a:t>
            </a:r>
            <a:r>
              <a:rPr lang="en-US" altLang="en-US" dirty="0"/>
              <a:t>: </a:t>
            </a:r>
            <a:r>
              <a:rPr lang="en-US" altLang="en-US" dirty="0" smtClean="0"/>
              <a:t>Adults</a:t>
            </a:r>
            <a:endParaRPr lang="en-US" dirty="0"/>
          </a:p>
        </p:txBody>
      </p:sp>
      <p:pic>
        <p:nvPicPr>
          <p:cNvPr id="7170" name="Picture 2" descr="12 month preva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6711"/>
            <a:ext cx="3705225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mographics for lifetime preva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24011"/>
            <a:ext cx="33813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63246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www.nimh.nih.gov/health/statistics/prevalence/any-anxiety-disorder-among-adults.shtml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3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Panic Disorder</a:t>
            </a:r>
          </a:p>
        </p:txBody>
      </p:sp>
      <p:pic>
        <p:nvPicPr>
          <p:cNvPr id="32771" name="Picture 12" descr="woman-having-panic-attac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981200"/>
            <a:ext cx="61896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Describe the physiological stress response</a:t>
            </a:r>
          </a:p>
          <a:p>
            <a:r>
              <a:rPr lang="en-US" altLang="en-US" sz="2400" dirty="0" smtClean="0"/>
              <a:t>Identify symptoms and behaviors associated with anxiety responses</a:t>
            </a:r>
          </a:p>
          <a:p>
            <a:r>
              <a:rPr lang="en-US" altLang="en-US" sz="2400" dirty="0" smtClean="0"/>
              <a:t>Analyze predisposing factors, precipitating stressors, and appraisal of stressors related to anxiety responses</a:t>
            </a:r>
          </a:p>
          <a:p>
            <a:r>
              <a:rPr lang="en-US" altLang="en-US" sz="2400" dirty="0" smtClean="0"/>
              <a:t>Describe coping resources and coping mechanisms related to anxiety</a:t>
            </a:r>
          </a:p>
          <a:p>
            <a:r>
              <a:rPr lang="en-US" altLang="en-US" sz="2400" dirty="0" smtClean="0"/>
              <a:t>Become familiar with anxiety and stress-related disorders</a:t>
            </a:r>
          </a:p>
          <a:p>
            <a:r>
              <a:rPr lang="en-US" altLang="en-US" sz="2400" dirty="0" smtClean="0"/>
              <a:t>Identify treatment strategies for anxiety and stress-related disorders</a:t>
            </a:r>
          </a:p>
          <a:p>
            <a:r>
              <a:rPr lang="en-US" altLang="en-US" sz="2400" dirty="0" smtClean="0"/>
              <a:t>Apply the nursing process to anxiety responses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Panic Disorder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b="1" dirty="0" smtClean="0"/>
              <a:t>Recurrent</a:t>
            </a:r>
            <a:r>
              <a:rPr lang="en-US" altLang="en-US" sz="2400" dirty="0" smtClean="0"/>
              <a:t> unexpected panic attacks and at least one of the attacks has been followed by at least 1 month of one or more of the following: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dirty="0" smtClean="0"/>
              <a:t>Persistent concern or worry about additional panic attacks or their consequences (i.e., losing control, having a heart attack, “going crazy”)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dirty="0" smtClean="0"/>
              <a:t>A significant maladaptive change in behavior related to the attacks (i.e., avoiding situations).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smtClean="0">
                <a:latin typeface="Garamond" pitchFamily="18" charset="0"/>
              </a:rPr>
              <a:t>Phobia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676400"/>
            <a:ext cx="38100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b="1" dirty="0" smtClean="0">
                <a:latin typeface="Garamond" pitchFamily="18" charset="0"/>
              </a:rPr>
              <a:t> </a:t>
            </a:r>
            <a:r>
              <a:rPr lang="en-US" altLang="en-US" b="1" dirty="0" smtClean="0">
                <a:solidFill>
                  <a:schemeClr val="accent2"/>
                </a:solidFill>
                <a:latin typeface="Garamond" pitchFamily="18" charset="0"/>
              </a:rPr>
              <a:t>Irrational dread of and compelling desire to avoid a specific object, situation or activity. 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Garamond" pitchFamily="18" charset="0"/>
              </a:rPr>
              <a:t>Characterized by extreme anxiety and/or  panic when exposed to the specific object or situation.</a:t>
            </a:r>
          </a:p>
          <a:p>
            <a:pPr eaLnBrk="1" hangingPunct="1">
              <a:buFontTx/>
              <a:buNone/>
            </a:pPr>
            <a:endParaRPr lang="en-US" altLang="en-US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38916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828800"/>
            <a:ext cx="47244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Specific Phobias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Public speaking is the most common</a:t>
            </a:r>
          </a:p>
          <a:p>
            <a:pPr eaLnBrk="1" hangingPunct="1"/>
            <a:r>
              <a:rPr lang="en-US" altLang="en-US" sz="2800" dirty="0" smtClean="0"/>
              <a:t>Animal (i.e., spiders, insects, dogs)</a:t>
            </a:r>
          </a:p>
          <a:p>
            <a:pPr eaLnBrk="1" hangingPunct="1"/>
            <a:r>
              <a:rPr lang="en-US" altLang="en-US" sz="2800" dirty="0" smtClean="0"/>
              <a:t>Claustrophobia- fear of small, closed in space and unable to escape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Times" pitchFamily="96" charset="0"/>
              </a:rPr>
              <a:t>Blood-Injection-Injury Type  (e.g., needles, invasive medical procedures)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Times" pitchFamily="96" charset="0"/>
              </a:rPr>
              <a:t>Situational (e.g., airplanes, enclosed spaces)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Times" pitchFamily="96" charset="0"/>
              </a:rPr>
              <a:t>Many others</a:t>
            </a:r>
            <a:endParaRPr lang="en-US" altLang="en-US" sz="1000" dirty="0" smtClean="0">
              <a:solidFill>
                <a:srgbClr val="000000"/>
              </a:solidFill>
              <a:latin typeface="Times" pitchFamily="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Agoraphobia</a:t>
            </a:r>
            <a:br>
              <a:rPr lang="en-US" altLang="en-US" sz="4000" b="1" smtClean="0"/>
            </a:br>
            <a:r>
              <a:rPr lang="en-US" altLang="en-US" sz="2800" b="1" smtClean="0"/>
              <a:t>(“fear of the marketplace”)</a:t>
            </a:r>
            <a:endParaRPr lang="en-US" altLang="en-US" sz="4000" b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r>
              <a:rPr lang="en-US" altLang="en-US" sz="2000" dirty="0" smtClean="0"/>
              <a:t>Abnormal fear of being helpless in a situation from which escape may be difficult or embarrassing.  </a:t>
            </a:r>
          </a:p>
          <a:p>
            <a:r>
              <a:rPr lang="en-US" altLang="en-US" sz="2000" dirty="0" smtClean="0"/>
              <a:t>Often accompanied by panic or anticipatory anxiety and eventually by avoidance of open or public spaces</a:t>
            </a:r>
          </a:p>
        </p:txBody>
      </p:sp>
      <p:pic>
        <p:nvPicPr>
          <p:cNvPr id="39940" name="Picture 5" descr="ShaPingShoppers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57401"/>
            <a:ext cx="3810000" cy="340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Generalized Anxiety Disorder</a:t>
            </a:r>
          </a:p>
        </p:txBody>
      </p:sp>
      <p:pic>
        <p:nvPicPr>
          <p:cNvPr id="28675" name="Picture 8" descr="generalanxiet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981200"/>
            <a:ext cx="4114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Garamond" pitchFamily="18" charset="0"/>
              </a:rPr>
              <a:t>GAD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44958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None/>
            </a:pPr>
            <a:r>
              <a:rPr lang="en-US" altLang="en-US" sz="1200" dirty="0" smtClean="0">
                <a:latin typeface="Garamond" pitchFamily="18" charset="0"/>
              </a:rPr>
              <a:t> </a:t>
            </a:r>
            <a:r>
              <a:rPr lang="en-US" altLang="en-US" sz="1400" dirty="0" smtClean="0">
                <a:latin typeface="Garamond" pitchFamily="18" charset="0"/>
              </a:rPr>
              <a:t> </a:t>
            </a:r>
            <a:r>
              <a:rPr lang="en-US" altLang="en-US" sz="1800" b="1" dirty="0" smtClean="0"/>
              <a:t>Excessive anxiety and worry </a:t>
            </a:r>
            <a:r>
              <a:rPr lang="en-US" altLang="en-US" sz="1800" dirty="0" smtClean="0"/>
              <a:t>on more days than not for at least 6</a:t>
            </a:r>
            <a:r>
              <a:rPr lang="en-US" altLang="en-US" sz="1800" dirty="0" smtClean="0">
                <a:sym typeface="Symbol" pitchFamily="18" charset="2"/>
              </a:rPr>
              <a:t> months about a number of events or activities (i.e. school, work).  The worry is difficult to control.  There are </a:t>
            </a:r>
            <a:r>
              <a:rPr lang="en-US" altLang="en-US" sz="1800" b="1" dirty="0" smtClean="0">
                <a:sym typeface="Symbol" pitchFamily="18" charset="2"/>
              </a:rPr>
              <a:t>also at least 3 of the following symptoms </a:t>
            </a:r>
            <a:r>
              <a:rPr lang="en-US" altLang="en-US" sz="1800" dirty="0" smtClean="0">
                <a:sym typeface="Symbol" pitchFamily="18" charset="2"/>
              </a:rPr>
              <a:t>present (note – only one item is required in children):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AutoNum type="arabicPeriod"/>
            </a:pPr>
            <a:r>
              <a:rPr lang="en-US" altLang="en-US" sz="2000" dirty="0" smtClean="0"/>
              <a:t>Restless, keyed up or on edge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AutoNum type="arabicPeriod"/>
            </a:pPr>
            <a:r>
              <a:rPr lang="en-US" altLang="en-US" sz="2000" dirty="0" smtClean="0"/>
              <a:t>Easily fatigued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AutoNum type="arabicPeriod"/>
            </a:pPr>
            <a:r>
              <a:rPr lang="en-US" altLang="en-US" sz="2000" dirty="0" smtClean="0"/>
              <a:t>Difficulty concentrating, mind going blank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AutoNum type="arabicPeriod"/>
            </a:pPr>
            <a:r>
              <a:rPr lang="en-US" altLang="en-US" sz="2000" dirty="0" smtClean="0"/>
              <a:t>Irritability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AutoNum type="arabicPeriod"/>
            </a:pPr>
            <a:r>
              <a:rPr lang="en-US" altLang="en-US" sz="2000" dirty="0" smtClean="0"/>
              <a:t>Muscle tension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Monotype Sorts" pitchFamily="96" charset="2"/>
              <a:buAutoNum type="arabicPeriod"/>
            </a:pPr>
            <a:r>
              <a:rPr lang="en-US" altLang="en-US" sz="2000" dirty="0" smtClean="0"/>
              <a:t>Sleep disturbance</a:t>
            </a:r>
            <a:endParaRPr lang="en-US" altLang="en-US" sz="2000" b="1" dirty="0" smtClean="0">
              <a:latin typeface="Garamond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29200" y="624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Social Anxiety D/O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4953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Fear of scrutiny and judgment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000" dirty="0" smtClean="0"/>
              <a:t> Worry about looking foolish and being embarrassed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000" dirty="0" smtClean="0"/>
              <a:t>Performance anxiety 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000" dirty="0" smtClean="0"/>
              <a:t>Fear of acting in a way or showing anxiety </a:t>
            </a:r>
            <a:r>
              <a:rPr lang="en-US" altLang="en-US" sz="2000" dirty="0" err="1" smtClean="0"/>
              <a:t>sx’s</a:t>
            </a:r>
            <a:r>
              <a:rPr lang="en-US" altLang="en-US" sz="2000" dirty="0" smtClean="0"/>
              <a:t> that will be negatively evaluated 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000" dirty="0" smtClean="0"/>
              <a:t>Social situations almost always provoke anxiety/fear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en-US" sz="2000" dirty="0" smtClean="0"/>
              <a:t> Associated features often include hypersensitivity to criticism, negative evaluation or rejection.  Difficulty being assertive, low self esteem, underachievement, less friendships and social supports.  </a:t>
            </a:r>
          </a:p>
        </p:txBody>
      </p:sp>
      <p:pic>
        <p:nvPicPr>
          <p:cNvPr id="43012" name="Picture 7" descr="social_anxiety_jum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371600"/>
            <a:ext cx="2971800" cy="3352800"/>
          </a:xfrm>
        </p:spPr>
      </p:pic>
      <p:sp>
        <p:nvSpPr>
          <p:cNvPr id="6" name="TextBox 5"/>
          <p:cNvSpPr txBox="1"/>
          <p:nvPr/>
        </p:nvSpPr>
        <p:spPr>
          <a:xfrm>
            <a:off x="5029200" y="624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Anxiety Disorders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Relaxation techniques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Sleep &amp; nutrition</a:t>
            </a:r>
          </a:p>
          <a:p>
            <a:r>
              <a:rPr lang="en-US" dirty="0" smtClean="0"/>
              <a:t>Psychotherapy</a:t>
            </a:r>
          </a:p>
          <a:p>
            <a:r>
              <a:rPr lang="en-US" dirty="0" smtClean="0"/>
              <a:t>Pharmacological</a:t>
            </a:r>
          </a:p>
          <a:p>
            <a:r>
              <a:rPr lang="en-US" dirty="0" smtClean="0"/>
              <a:t>Desensitization (for phobias)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Obsessive Compulsive Disorder</a:t>
            </a:r>
          </a:p>
        </p:txBody>
      </p:sp>
      <p:pic>
        <p:nvPicPr>
          <p:cNvPr id="46083" name="Picture 9" descr="448871a-i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1175" y="1981200"/>
            <a:ext cx="55800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Obsessive Compulsive Disorder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 smtClean="0">
                <a:latin typeface="Garamond" pitchFamily="18" charset="0"/>
              </a:rPr>
              <a:t>Obsessions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latin typeface="Garamond" pitchFamily="18" charset="0"/>
              </a:rPr>
              <a:t>Persistent thoughts, ideas, images that are intrusive, inappropriate, and cause marked distress.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 smtClean="0">
                <a:latin typeface="Garamond" pitchFamily="18" charset="0"/>
              </a:rPr>
              <a:t>Compulsions</a:t>
            </a:r>
          </a:p>
          <a:p>
            <a:pPr eaLnBrk="1" hangingPunct="1">
              <a:lnSpc>
                <a:spcPct val="120000"/>
              </a:lnSpc>
              <a:buFont typeface="Monotype Sorts" pitchFamily="96" charset="2"/>
              <a:buNone/>
            </a:pPr>
            <a:r>
              <a:rPr lang="en-US" altLang="en-US" b="1" smtClean="0">
                <a:latin typeface="Garamond" pitchFamily="18" charset="0"/>
              </a:rPr>
              <a:t>Repetitive behaviors or mental acts designed to prevent or reduce anxiety.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Stress: What is it?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“Stress is a condition that is often characterized by symptoms of physical or emotional tension.  It is a reaction to a situation where a person feels threatened or anxious.  Stress can be positive (e.g., preparing for a wedding) or negative (e.g., dealing with a natural disaster)” </a:t>
            </a:r>
            <a:r>
              <a:rPr lang="en-US" altLang="en-US" sz="2400" smtClean="0"/>
              <a:t>(CDC, 2013)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OCD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/>
              <a:t>Recurrent, persistent, inappropriate thoughts that result in anxiety or distress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/>
              <a:t>Person attempts to neutralize with some other thought or action or suppress/ignore symptoms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/>
              <a:t>Person recognizes that the thoughts are their own, unreasonable, excessive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/>
              <a:t>Patient is likely to conceal symptoms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/>
              <a:t>Rigid adherence to rules, behavior patterns that decrease anxiety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 smtClean="0"/>
              <a:t>Obsessions or compulsions consumer greater than 1 hour per day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9200" y="624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OCD-Related Disorder</a:t>
            </a:r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>
                <a:hlinkClick r:id="rId3"/>
              </a:rPr>
              <a:t>Hoarding Disorder </a:t>
            </a:r>
            <a:r>
              <a:rPr lang="en-US" altLang="en-US" sz="2800" dirty="0" smtClean="0"/>
              <a:t>including  manifestation of Animal Hoarding</a:t>
            </a:r>
          </a:p>
        </p:txBody>
      </p:sp>
      <p:pic>
        <p:nvPicPr>
          <p:cNvPr id="50180" name="Picture 7" descr="hoardin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48213" y="1981200"/>
            <a:ext cx="3608387" cy="1981200"/>
          </a:xfrm>
        </p:spPr>
      </p:pic>
      <p:pic>
        <p:nvPicPr>
          <p:cNvPr id="50181" name="Picture 8" descr="cat_hoard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37163" y="4114800"/>
            <a:ext cx="2632075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of OCD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Behavior modification</a:t>
            </a:r>
          </a:p>
          <a:p>
            <a:pPr eaLnBrk="1" hangingPunct="1"/>
            <a:r>
              <a:rPr lang="en-US" altLang="en-US" dirty="0" smtClean="0"/>
              <a:t>Medications, particularly SSRI’s</a:t>
            </a:r>
          </a:p>
          <a:p>
            <a:pPr eaLnBrk="1" hangingPunct="1"/>
            <a:r>
              <a:rPr lang="en-US" altLang="en-US" dirty="0" smtClean="0"/>
              <a:t>Psychotherapy </a:t>
            </a:r>
            <a:r>
              <a:rPr lang="en-US" altLang="en-US" dirty="0" smtClean="0"/>
              <a:t>(</a:t>
            </a:r>
            <a:r>
              <a:rPr lang="en-US" altLang="en-US" dirty="0" smtClean="0"/>
              <a:t>e.g</a:t>
            </a:r>
            <a:r>
              <a:rPr lang="en-US" altLang="en-US" dirty="0"/>
              <a:t>.</a:t>
            </a:r>
            <a:r>
              <a:rPr lang="en-US" altLang="en-US" dirty="0" smtClean="0"/>
              <a:t>, </a:t>
            </a:r>
            <a:r>
              <a:rPr lang="en-US" altLang="en-US" dirty="0" smtClean="0"/>
              <a:t>CBT)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Trauma- and Stressor- Related Disorders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Posttraumatic Stress Disorder (PTSD)</a:t>
            </a:r>
          </a:p>
          <a:p>
            <a:r>
              <a:rPr lang="en-US" altLang="en-US" dirty="0" smtClean="0"/>
              <a:t>Acute Stress Disorder</a:t>
            </a:r>
          </a:p>
          <a:p>
            <a:r>
              <a:rPr lang="en-US" altLang="en-US" dirty="0" smtClean="0"/>
              <a:t>(Several others)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 Traumatic Stress Disorder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96" charset="2"/>
              <a:buNone/>
            </a:pPr>
            <a:r>
              <a:rPr lang="en-US" altLang="en-US" sz="3600" b="1" dirty="0" smtClean="0">
                <a:latin typeface="Garamond" pitchFamily="18" charset="0"/>
              </a:rPr>
              <a:t>Psychological and physiological response to an extreme stressor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4276" name="Picture 11" descr="pts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38100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PTSD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400" dirty="0" smtClean="0"/>
              <a:t>An acute acquired mental disorder that can occur soon after trauma or can have a delayed onset of more than 6 months after the trauma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400" dirty="0" smtClean="0"/>
              <a:t>The associated trauma must be an event that is outside the range of normal human experience and would be seriously disturbing to anyone.</a:t>
            </a:r>
            <a:endParaRPr lang="en-US" alt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9200" y="624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(APA,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PTSD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Exposure to actual or threatened death, serious injury, or sexual violence in 1+ of the following ways:</a:t>
            </a:r>
          </a:p>
          <a:p>
            <a:pPr lvl="1"/>
            <a:r>
              <a:rPr lang="en-US" altLang="en-US" sz="2400" dirty="0" smtClean="0"/>
              <a:t>Direct experience</a:t>
            </a:r>
          </a:p>
          <a:p>
            <a:pPr lvl="1"/>
            <a:r>
              <a:rPr lang="en-US" altLang="en-US" sz="2400" dirty="0" smtClean="0"/>
              <a:t>Witnessing the event occur to someone else in person</a:t>
            </a:r>
          </a:p>
          <a:p>
            <a:pPr lvl="1"/>
            <a:r>
              <a:rPr lang="en-US" altLang="en-US" sz="2400" dirty="0" smtClean="0"/>
              <a:t>Learning of the traumatic event(s) occurring to a close family member or friend </a:t>
            </a:r>
          </a:p>
          <a:p>
            <a:pPr lvl="1"/>
            <a:r>
              <a:rPr lang="en-US" altLang="en-US" sz="2400" dirty="0" smtClean="0"/>
              <a:t>Experiencing repeated or extreme exposure to aversive details of traumatic events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PTSD cont’d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Presence of 1+ of the following intrusive </a:t>
            </a:r>
            <a:r>
              <a:rPr lang="en-US" altLang="en-US" sz="2400" dirty="0" err="1" smtClean="0"/>
              <a:t>sx’s</a:t>
            </a:r>
            <a:r>
              <a:rPr lang="en-US" altLang="en-US" sz="2400" dirty="0" smtClean="0"/>
              <a:t> associated with the event:</a:t>
            </a:r>
          </a:p>
          <a:p>
            <a:pPr lvl="1"/>
            <a:r>
              <a:rPr lang="en-US" altLang="en-US" sz="2400" dirty="0" smtClean="0"/>
              <a:t>Recurrent, involuntary, and intrusive distressing memories of the traumatic event</a:t>
            </a:r>
          </a:p>
          <a:p>
            <a:pPr lvl="1"/>
            <a:r>
              <a:rPr lang="en-US" altLang="en-US" sz="2400" dirty="0" smtClean="0"/>
              <a:t>Recurrent distressing dreams about the event</a:t>
            </a:r>
          </a:p>
          <a:p>
            <a:pPr lvl="1"/>
            <a:r>
              <a:rPr lang="en-US" altLang="en-US" sz="2400" dirty="0" smtClean="0"/>
              <a:t>Dissociative reactions (e.g., flashbacks) as if </a:t>
            </a:r>
            <a:r>
              <a:rPr lang="en-US" altLang="en-US" sz="2400" dirty="0" err="1" smtClean="0"/>
              <a:t>reexperiencing</a:t>
            </a:r>
            <a:r>
              <a:rPr lang="en-US" altLang="en-US" sz="2400" dirty="0" smtClean="0"/>
              <a:t> event</a:t>
            </a:r>
          </a:p>
          <a:p>
            <a:pPr lvl="1"/>
            <a:r>
              <a:rPr lang="en-US" altLang="en-US" sz="2400" dirty="0" smtClean="0"/>
              <a:t>Psychological distress at exposure to cues</a:t>
            </a:r>
          </a:p>
          <a:p>
            <a:pPr lvl="1"/>
            <a:r>
              <a:rPr lang="en-US" altLang="en-US" sz="2400" dirty="0" smtClean="0"/>
              <a:t>Physiological reactions at exposure to cues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PTSD con’t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altLang="en-US" dirty="0" smtClean="0"/>
              <a:t>Avoidance associated with the event either internally or externally</a:t>
            </a:r>
          </a:p>
          <a:p>
            <a:r>
              <a:rPr lang="en-US" altLang="en-US" dirty="0" smtClean="0"/>
              <a:t>Negative alterations in cognitions and mood </a:t>
            </a:r>
          </a:p>
          <a:p>
            <a:r>
              <a:rPr lang="en-US" altLang="en-US" dirty="0" smtClean="0"/>
              <a:t>Alterations in arousal and reactivity</a:t>
            </a:r>
          </a:p>
          <a:p>
            <a:r>
              <a:rPr lang="en-US" altLang="en-US" dirty="0" smtClean="0"/>
              <a:t>Lasts &gt; 1 month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Treatment for PTSD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/>
              <a:t>Cognitive Behavioral Therapy: Trauma Focused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    SSRI’s, Anti-Anxiety medication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    Family support and education</a:t>
            </a:r>
          </a:p>
          <a:p>
            <a:pPr eaLnBrk="1" hangingPunct="1">
              <a:lnSpc>
                <a:spcPct val="150000"/>
              </a:lnSpc>
              <a:buFont typeface="Monotype Sorts" pitchFamily="96" charset="2"/>
              <a:buNone/>
            </a:pPr>
            <a:r>
              <a:rPr lang="en-US" altLang="en-US" sz="2800" dirty="0" smtClean="0"/>
              <a:t>Watch closely for heavy drinking and/or drug abuse</a:t>
            </a:r>
          </a:p>
          <a:p>
            <a:pPr eaLnBrk="1" hangingPunct="1">
              <a:lnSpc>
                <a:spcPct val="150000"/>
              </a:lnSpc>
              <a:buFont typeface="Monotype Sorts" pitchFamily="96" charset="2"/>
              <a:buNone/>
            </a:pPr>
            <a:r>
              <a:rPr lang="en-US" altLang="en-US" sz="2800" dirty="0" smtClean="0"/>
              <a:t>Watch closely for suicide risk</a:t>
            </a:r>
          </a:p>
          <a:p>
            <a:pPr eaLnBrk="1" hangingPunct="1">
              <a:lnSpc>
                <a:spcPct val="150000"/>
              </a:lnSpc>
              <a:buFont typeface="Monotype Sorts" pitchFamily="96" charset="2"/>
              <a:buNone/>
            </a:pPr>
            <a:r>
              <a:rPr lang="en-US" altLang="en-US" sz="2800" dirty="0" smtClean="0"/>
              <a:t>Major Depression very common</a:t>
            </a:r>
          </a:p>
          <a:p>
            <a:pPr eaLnBrk="1" hangingPunct="1">
              <a:lnSpc>
                <a:spcPct val="150000"/>
              </a:lnSpc>
              <a:buFont typeface="Monotype Sorts" pitchFamily="96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smtClean="0"/>
              <a:t>Stress and the HPA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403860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Stress response: release of </a:t>
            </a:r>
            <a:r>
              <a:rPr lang="en-US" dirty="0" err="1" smtClean="0"/>
              <a:t>norepinephrine</a:t>
            </a:r>
            <a:r>
              <a:rPr lang="en-US" dirty="0" smtClean="0"/>
              <a:t> and epinephrine supports “fight or flight”</a:t>
            </a:r>
          </a:p>
          <a:p>
            <a:pPr lvl="1">
              <a:defRPr/>
            </a:pPr>
            <a:r>
              <a:rPr lang="en-US" dirty="0" smtClean="0"/>
              <a:t>Pupils dilate, ↑ HR, vasoconstriction, ↑ BP, ↑ lung capacity</a:t>
            </a:r>
          </a:p>
          <a:p>
            <a:pPr lvl="1">
              <a:defRPr/>
            </a:pPr>
            <a:r>
              <a:rPr lang="en-US" dirty="0" smtClean="0"/>
              <a:t>The body is ready to meet the threat or escape</a:t>
            </a:r>
          </a:p>
          <a:p>
            <a:pPr>
              <a:defRPr/>
            </a:pPr>
            <a:r>
              <a:rPr lang="en-US" dirty="0" smtClean="0"/>
              <a:t>Threat is removed: homeostasis is </a:t>
            </a:r>
            <a:r>
              <a:rPr lang="en-US" dirty="0" smtClean="0"/>
              <a:t>re-established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5124" name="Picture 5" descr="Cortisol_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9813" y="1284288"/>
            <a:ext cx="3606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Acute Stress Disorder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Similar to PTSD symptoms, but different in terms of duration</a:t>
            </a:r>
          </a:p>
          <a:p>
            <a:pPr lvl="1"/>
            <a:r>
              <a:rPr lang="en-US" altLang="en-US" smtClean="0"/>
              <a:t>Occurs no longer than 1 month of the traumatic event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Georgia Bold Italic" pitchFamily="96" charset="0"/>
              </a:rPr>
              <a:t>We all have anxiety sometimes- here’s what helps</a:t>
            </a:r>
            <a:endParaRPr lang="en-US" altLang="en-US" smtClean="0"/>
          </a:p>
        </p:txBody>
      </p:sp>
      <p:sp>
        <p:nvSpPr>
          <p:cNvPr id="82947" name="Text Box 16"/>
          <p:cNvSpPr txBox="1">
            <a:spLocks noChangeArrowheads="1"/>
          </p:cNvSpPr>
          <p:nvPr/>
        </p:nvSpPr>
        <p:spPr bwMode="auto">
          <a:xfrm>
            <a:off x="4648200" y="2514600"/>
            <a:ext cx="979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Rest, </a:t>
            </a:r>
          </a:p>
          <a:p>
            <a:r>
              <a:rPr lang="en-US" altLang="en-US"/>
              <a:t>take</a:t>
            </a:r>
          </a:p>
          <a:p>
            <a:r>
              <a:rPr lang="en-US" altLang="en-US"/>
              <a:t>breaks</a:t>
            </a:r>
          </a:p>
        </p:txBody>
      </p:sp>
      <p:sp>
        <p:nvSpPr>
          <p:cNvPr id="82948" name="Text Box 17"/>
          <p:cNvSpPr txBox="1">
            <a:spLocks noChangeArrowheads="1"/>
          </p:cNvSpPr>
          <p:nvPr/>
        </p:nvSpPr>
        <p:spPr bwMode="auto">
          <a:xfrm>
            <a:off x="152400" y="4038600"/>
            <a:ext cx="1463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Sit</a:t>
            </a:r>
          </a:p>
          <a:p>
            <a:r>
              <a:rPr lang="en-US" altLang="en-US"/>
              <a:t>Quietly,</a:t>
            </a:r>
          </a:p>
          <a:p>
            <a:r>
              <a:rPr lang="en-US" altLang="en-US"/>
              <a:t>Meditate, do Yoga</a:t>
            </a:r>
          </a:p>
          <a:p>
            <a:r>
              <a:rPr lang="en-US" altLang="en-US"/>
              <a:t>Or Tai-Chi</a:t>
            </a:r>
          </a:p>
        </p:txBody>
      </p:sp>
      <p:sp>
        <p:nvSpPr>
          <p:cNvPr id="82949" name="Text Box 18"/>
          <p:cNvSpPr txBox="1">
            <a:spLocks noChangeArrowheads="1"/>
          </p:cNvSpPr>
          <p:nvPr/>
        </p:nvSpPr>
        <p:spPr bwMode="auto">
          <a:xfrm>
            <a:off x="5851525" y="622458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Play, laugh</a:t>
            </a:r>
          </a:p>
        </p:txBody>
      </p:sp>
      <p:pic>
        <p:nvPicPr>
          <p:cNvPr id="82950" name="Picture 20" descr="breathe-you-are-ali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00213" y="1828800"/>
            <a:ext cx="1322387" cy="1981200"/>
          </a:xfrm>
        </p:spPr>
      </p:pic>
      <p:pic>
        <p:nvPicPr>
          <p:cNvPr id="82951" name="Picture 24" descr="hammock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1413" y="1905000"/>
            <a:ext cx="2644775" cy="1981200"/>
          </a:xfrm>
        </p:spPr>
      </p:pic>
      <p:pic>
        <p:nvPicPr>
          <p:cNvPr id="82952" name="Picture 26" descr="yoga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0" y="4114800"/>
            <a:ext cx="2673350" cy="1981200"/>
          </a:xfrm>
        </p:spPr>
      </p:pic>
      <p:pic>
        <p:nvPicPr>
          <p:cNvPr id="82953" name="Picture 28" descr="laughing-child-at-beach_94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64125" y="4114800"/>
            <a:ext cx="2976563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Assessment and DX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of anxiety level and other problem identification</a:t>
            </a:r>
          </a:p>
          <a:p>
            <a:r>
              <a:rPr lang="en-US" dirty="0" smtClean="0"/>
              <a:t>NANDA</a:t>
            </a:r>
          </a:p>
          <a:p>
            <a:pPr lvl="1"/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Ineffective coping</a:t>
            </a:r>
          </a:p>
          <a:p>
            <a:pPr lvl="1"/>
            <a:r>
              <a:rPr lang="en-US" dirty="0" smtClean="0"/>
              <a:t>Readiness for enhanced coping</a:t>
            </a:r>
          </a:p>
          <a:p>
            <a:pPr lvl="1"/>
            <a:r>
              <a:rPr lang="en-US" dirty="0" smtClean="0"/>
              <a:t>Fear</a:t>
            </a:r>
            <a:endParaRPr lang="en-US" dirty="0"/>
          </a:p>
          <a:p>
            <a:pPr lvl="1"/>
            <a:r>
              <a:rPr lang="en-US" dirty="0" smtClean="0"/>
              <a:t>Other ND may also apply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Goals for Moderate Anxiety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Patient will identify and describe feelings of anxiety</a:t>
            </a:r>
          </a:p>
          <a:p>
            <a:pPr eaLnBrk="1" hangingPunct="1"/>
            <a:r>
              <a:rPr lang="en-US" altLang="en-US" smtClean="0"/>
              <a:t>Patient will identify antecedents of anxiety</a:t>
            </a:r>
          </a:p>
          <a:p>
            <a:pPr eaLnBrk="1" hangingPunct="1"/>
            <a:r>
              <a:rPr lang="en-US" altLang="en-US" smtClean="0"/>
              <a:t>Patient will describe adaptive and maladaptive coping responses</a:t>
            </a:r>
          </a:p>
          <a:p>
            <a:pPr eaLnBrk="1" hangingPunct="1"/>
            <a:r>
              <a:rPr lang="en-US" altLang="en-US" smtClean="0"/>
              <a:t>patient will implement 2 adaptive responses for coping with anxiety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Goals for Severe and </a:t>
            </a:r>
            <a:br>
              <a:rPr lang="en-US" altLang="en-US" sz="4000" dirty="0" smtClean="0"/>
            </a:br>
            <a:r>
              <a:rPr lang="en-US" altLang="en-US" sz="4000" dirty="0" smtClean="0"/>
              <a:t>Panic Anxiety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Patient will be protected from harm</a:t>
            </a:r>
          </a:p>
          <a:p>
            <a:pPr eaLnBrk="1" hangingPunct="1"/>
            <a:r>
              <a:rPr lang="en-US" altLang="en-US" dirty="0" smtClean="0"/>
              <a:t>Patient will experience fewer anxiety-provoking situations</a:t>
            </a:r>
          </a:p>
          <a:p>
            <a:pPr eaLnBrk="1" hangingPunct="1"/>
            <a:r>
              <a:rPr lang="en-US" altLang="en-US" dirty="0" smtClean="0"/>
              <a:t>Patient will engage in a daily schedule of activities</a:t>
            </a:r>
          </a:p>
          <a:p>
            <a:pPr eaLnBrk="1" hangingPunct="1"/>
            <a:r>
              <a:rPr lang="en-US" altLang="en-US" dirty="0" smtClean="0"/>
              <a:t>Patient will experience relief from symptoms of severe anxiety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Safety, comfort</a:t>
            </a:r>
            <a:endParaRPr lang="en-US" altLang="en-US" sz="2400" dirty="0" smtClean="0"/>
          </a:p>
          <a:p>
            <a:r>
              <a:rPr lang="en-US" altLang="en-US" sz="2400" dirty="0" smtClean="0"/>
              <a:t>Decrease stimuli</a:t>
            </a:r>
          </a:p>
          <a:p>
            <a:r>
              <a:rPr lang="en-US" sz="2400" dirty="0" smtClean="0"/>
              <a:t>Self-awareness of anxiety level</a:t>
            </a:r>
          </a:p>
          <a:p>
            <a:r>
              <a:rPr lang="en-US" altLang="en-US" sz="2400" dirty="0" smtClean="0"/>
              <a:t>Clear and simple approach</a:t>
            </a:r>
            <a:endParaRPr lang="en-US" sz="2400" dirty="0" smtClean="0"/>
          </a:p>
          <a:p>
            <a:r>
              <a:rPr lang="en-US" sz="2400" dirty="0" smtClean="0"/>
              <a:t>Use of short, simple sentences</a:t>
            </a:r>
          </a:p>
          <a:p>
            <a:r>
              <a:rPr lang="en-US" sz="2400" dirty="0" smtClean="0"/>
              <a:t>Low, calm voice</a:t>
            </a:r>
          </a:p>
          <a:p>
            <a:r>
              <a:rPr lang="en-US" altLang="en-US" sz="2400" dirty="0" smtClean="0"/>
              <a:t>Encourage/teach stress management strategies</a:t>
            </a:r>
          </a:p>
          <a:p>
            <a:pPr lvl="1"/>
            <a:r>
              <a:rPr lang="en-US" altLang="en-US" sz="2400" dirty="0" smtClean="0"/>
              <a:t>Relaxation techniques/exercises</a:t>
            </a:r>
          </a:p>
          <a:p>
            <a:pPr lvl="1"/>
            <a:r>
              <a:rPr lang="en-US" altLang="en-US" sz="2400" dirty="0" smtClean="0"/>
              <a:t>Sleep &amp; nutrition</a:t>
            </a:r>
            <a:endParaRPr lang="en-US" sz="2400" dirty="0" smtClean="0"/>
          </a:p>
          <a:p>
            <a:r>
              <a:rPr lang="en-US" sz="2400" dirty="0" smtClean="0"/>
              <a:t>Medication administration</a:t>
            </a:r>
          </a:p>
          <a:p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Nursing interventions for </a:t>
            </a:r>
            <a:br>
              <a:rPr lang="en-US" dirty="0" smtClean="0"/>
            </a:br>
            <a:r>
              <a:rPr lang="en-US" dirty="0" smtClean="0"/>
              <a:t>stress and anxiety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CAM</a:t>
            </a:r>
          </a:p>
        </p:txBody>
      </p:sp>
      <p:sp>
        <p:nvSpPr>
          <p:cNvPr id="77827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Diaphragmatic breathing</a:t>
            </a:r>
          </a:p>
          <a:p>
            <a:r>
              <a:rPr lang="en-US" altLang="en-US" dirty="0" smtClean="0"/>
              <a:t>PMR</a:t>
            </a:r>
          </a:p>
          <a:p>
            <a:r>
              <a:rPr lang="en-US" altLang="en-US" dirty="0" smtClean="0"/>
              <a:t>Energy therapies  (e.g., Reiki)</a:t>
            </a:r>
          </a:p>
          <a:p>
            <a:r>
              <a:rPr lang="en-US" altLang="en-US" dirty="0" smtClean="0"/>
              <a:t>Yoga </a:t>
            </a:r>
          </a:p>
          <a:p>
            <a:r>
              <a:rPr lang="en-US" altLang="en-US" dirty="0" smtClean="0"/>
              <a:t>Meditation</a:t>
            </a:r>
          </a:p>
          <a:p>
            <a:r>
              <a:rPr lang="en-US" altLang="en-US" dirty="0" smtClean="0"/>
              <a:t>Acupuncture</a:t>
            </a:r>
          </a:p>
          <a:p>
            <a:r>
              <a:rPr lang="en-US" altLang="en-US" dirty="0" smtClean="0"/>
              <a:t>Herbals (kava, valerian) </a:t>
            </a:r>
          </a:p>
          <a:p>
            <a:pPr lvl="1"/>
            <a:r>
              <a:rPr lang="en-US" altLang="en-US" dirty="0" smtClean="0"/>
              <a:t>Patients do use these…ask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9" descr="basketball_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782638"/>
            <a:ext cx="7772400" cy="514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743200"/>
            <a:ext cx="7086600" cy="3962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smtClean="0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PHARMACOTHERAPY</a:t>
            </a:r>
          </a:p>
        </p:txBody>
      </p:sp>
      <p:pic>
        <p:nvPicPr>
          <p:cNvPr id="65540" name="Picture 9" descr="anxiety_me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981200"/>
            <a:ext cx="6781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Medications act largely at the amygdala increasing serotonin </a:t>
            </a:r>
            <a:r>
              <a:rPr lang="en-US" altLang="en-US" dirty="0" smtClean="0"/>
              <a:t>and enhancing                 g-aminobutyric </a:t>
            </a:r>
            <a:r>
              <a:rPr lang="en-US" altLang="en-US" dirty="0" smtClean="0"/>
              <a:t>acid (GABA) </a:t>
            </a:r>
          </a:p>
          <a:p>
            <a:r>
              <a:rPr lang="en-US" altLang="en-US" dirty="0" smtClean="0"/>
              <a:t>Antidepressants</a:t>
            </a:r>
          </a:p>
          <a:p>
            <a:r>
              <a:rPr lang="en-US" altLang="en-US" dirty="0" smtClean="0"/>
              <a:t>Benzodiazepines</a:t>
            </a:r>
          </a:p>
          <a:p>
            <a:r>
              <a:rPr lang="en-US" altLang="en-US" dirty="0" smtClean="0"/>
              <a:t>Non-benzodiazepine anxiolytics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Y:\ELS-IW26-SRC\Course-N\Graphics\Frames\Stuart10e\PDF_Output\\015002.jpg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192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Antidepressant treatment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962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SSRIs are first-line treatments for chronic anxiety symptoms associated with Panic Disorder, Phobias, Social Anxiety Disorder, and OCD.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Serotonin </a:t>
            </a:r>
            <a:r>
              <a:rPr lang="en-US" altLang="en-US" dirty="0" err="1" smtClean="0"/>
              <a:t>dysregulation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therapeutic effects may take 3-6 weeks for depression and 12-16 weeks for anxiety.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673100"/>
            <a:ext cx="6980237" cy="698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Selective Serotonin Reuptake Inhibitors (SSRIs)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89163"/>
            <a:ext cx="7700963" cy="3879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Fluoxetine (Prozac, Sarafem): 20-80mg/day for depression and anxiety disorders; 60-80mg/ day for bulemia. Prozac weekly: 90mg.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Fluvoxamine (Luvox): 100-300mg/day for OCD; 100-200 mg/day for depression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Paroxetine (Paxil): 20-60 mg/day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Sertraline (Zoloft): 50-200 mg/day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Citalopram (Celexa): 20-60mg/day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Escitalopram (Lexapro): 10-20mg/day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Benzodiazepines</a:t>
            </a:r>
          </a:p>
        </p:txBody>
      </p:sp>
      <p:sp>
        <p:nvSpPr>
          <p:cNvPr id="696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Benzodiazepines are used for acute anxiety and agitation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Mechanism of action: potentate the effect of g-aminobutyric acid (GABA), inhibiting neurotransmission in limbic system and cortex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Anti-anxiety effects in 30-60 minutes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Use lowest possible effective dose for shortest possible period of time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Benzodiazepine: Duration of Action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2119313"/>
            <a:ext cx="3598863" cy="3741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</a:rPr>
              <a:t>Longer Half-lives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Less frequent dosing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Less variation in plasma concentration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Less severe withdrawal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Drug accumulation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Daytime sedation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Daytime psychomotor impairment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000000"/>
                </a:solidFill>
              </a:rPr>
              <a:t>Shorter Half-lives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No drug accumulation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Less daytime sedation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More frequent dosing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Earlier and more severe withdrawal syndromes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Rebound insomnia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Benzodiazepines: Half-lives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00"/>
                </a:solidFill>
              </a:rPr>
              <a:t>Long acting benzodiazepines treat anxiety disorders, seizures, ETOH withdrawal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Clonazepam (Klonopin): 18-50 hrs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Diazepam (Valium): 20-80 hrs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00"/>
                </a:solidFill>
              </a:rPr>
              <a:t>Intermediate acting benzodiazepines commonly treat anxiety symptoms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Alprazolam (Xanax): 6-27 hrs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Lorazepam (Ativan): 10-20 hrs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0000"/>
                </a:solidFill>
              </a:rPr>
              <a:t>Short acting benzodiazepines treat sleep onset insomnia, and may be used for preoperative anesthesia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</a:rPr>
              <a:t>Triazolam (Halcion): 1.5-3 hrs.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Management of Benzodiazepine Side Effects</a:t>
            </a:r>
            <a:r>
              <a:rPr lang="en-US" altLang="en-US" sz="4000" smtClean="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Common Side Effects: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Drowsiness, fatigue, depression, dizziness, ataxia, slurred speech, weakness, forgetfulness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Risk for injury (falls, accidents) especially in elderly</a:t>
            </a:r>
            <a:r>
              <a:rPr lang="en-US" altLang="en-US" sz="2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Avoid alcohol or other CNS depressants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OTC drugs may potentiate the 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Driving should be avoided until tolerance develops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Deficient Knowledge: Patient Teaching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Do not use to treat minor stresses of everyday life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Do not discontinue abruptly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Take with food if GI upset occurs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Report symptoms of urinary incontinence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Discontinue during pregnancy and breast feeding</a:t>
            </a:r>
          </a:p>
        </p:txBody>
      </p:sp>
      <p:pic>
        <p:nvPicPr>
          <p:cNvPr id="72708" name="Picture 4" descr="BD0002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57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Discontinuation of Benzodiazepines</a:t>
            </a:r>
            <a:endParaRPr lang="en-US" altLang="en-US" sz="36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Because of the risk of physical dependence, long-term use should be carefully monitored. The drugs should be tapered at discontinuation.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Discontinuation syndromes depend on the length of time on drug, the dosage taken, the rate of taper, and the half-life. The higher the dose and, the shorter the half-life, the more severe the withdrawal symptoms.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Withdrawal symptoms include: anxiety, nervousness, diaphoresis, restlessness, irritability, fatigue, light-headedness, tremor, insomnia, weakness,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   risk for seizures</a:t>
            </a:r>
            <a:r>
              <a:rPr lang="en-US" altLang="en-US" sz="2400" dirty="0" smtClean="0">
                <a:solidFill>
                  <a:srgbClr val="000000"/>
                </a:solidFill>
              </a:rPr>
              <a:t> and death.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Non-benzodiazepine anxiolytics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Serotonin Partial-agonist: Buspirone (BuSpar)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Usual dose: 20-30 mg/day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Therapeutic effects may take 4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 physiological dependence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Beta-blockers: Propranolol (Inderal)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Useful for performance anxiety where tremor might be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Usual dose: 10-20 mg bid or tid</a:t>
            </a:r>
          </a:p>
          <a:p>
            <a:pPr eaLnBrk="1" hangingPunct="1"/>
            <a:r>
              <a:rPr lang="en-US" altLang="en-US" sz="2400" smtClean="0"/>
              <a:t>Alpha-2 agonist: Clonidine</a:t>
            </a:r>
          </a:p>
          <a:p>
            <a:pPr lvl="1" eaLnBrk="1" hangingPunct="1"/>
            <a:r>
              <a:rPr lang="en-US" altLang="en-US" sz="2400" smtClean="0"/>
              <a:t>Medication to decrease NE production at locus cereleus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u="sng" dirty="0" smtClean="0"/>
              <a:t>Combined therapy and meds gives best results</a:t>
            </a:r>
          </a:p>
          <a:p>
            <a:r>
              <a:rPr lang="en-US" altLang="en-US" dirty="0" smtClean="0"/>
              <a:t>Psychotherapy</a:t>
            </a:r>
          </a:p>
          <a:p>
            <a:pPr lvl="1"/>
            <a:r>
              <a:rPr lang="en-US" altLang="en-US" dirty="0" smtClean="0"/>
              <a:t>Positive reframing</a:t>
            </a:r>
          </a:p>
          <a:p>
            <a:pPr lvl="1"/>
            <a:r>
              <a:rPr lang="en-US" altLang="en-US" dirty="0" err="1" smtClean="0"/>
              <a:t>Decatastrophizing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Assertiveness training </a:t>
            </a:r>
          </a:p>
          <a:p>
            <a:r>
              <a:rPr lang="en-US" altLang="en-US" dirty="0" smtClean="0"/>
              <a:t>Utilizing coping strategies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Summary of Interventions: Pathological Stress and Anxiety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8"/>
          <p:cNvSpPr txBox="1">
            <a:spLocks noChangeArrowheads="1"/>
          </p:cNvSpPr>
          <p:nvPr/>
        </p:nvSpPr>
        <p:spPr bwMode="auto">
          <a:xfrm>
            <a:off x="669925" y="966788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Maintain</a:t>
            </a:r>
          </a:p>
          <a:p>
            <a:r>
              <a:rPr lang="en-US" altLang="en-US" dirty="0"/>
              <a:t>perspective</a:t>
            </a:r>
          </a:p>
        </p:txBody>
      </p:sp>
      <p:pic>
        <p:nvPicPr>
          <p:cNvPr id="84995" name="Picture 10" descr="einstein-do-not-worr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82838" y="609600"/>
            <a:ext cx="437673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Relationship with neurological  function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Locus </a:t>
            </a:r>
            <a:r>
              <a:rPr lang="en-US" altLang="en-US" dirty="0" err="1" smtClean="0"/>
              <a:t>ceruleus</a:t>
            </a:r>
            <a:r>
              <a:rPr lang="en-US" altLang="en-US" dirty="0" smtClean="0"/>
              <a:t> (NE production excess) </a:t>
            </a:r>
          </a:p>
          <a:p>
            <a:r>
              <a:rPr lang="en-US" altLang="en-US" dirty="0" err="1" smtClean="0"/>
              <a:t>Amygdala</a:t>
            </a:r>
            <a:r>
              <a:rPr lang="en-US" altLang="en-US" dirty="0" smtClean="0"/>
              <a:t> and hippocampus (limbic system)</a:t>
            </a:r>
          </a:p>
          <a:p>
            <a:pPr lvl="1"/>
            <a:r>
              <a:rPr lang="en-US" altLang="en-US" dirty="0" smtClean="0"/>
              <a:t>Center for emotion and memory</a:t>
            </a:r>
          </a:p>
          <a:p>
            <a:pPr lvl="1"/>
            <a:r>
              <a:rPr lang="en-US" altLang="en-US" dirty="0" smtClean="0"/>
              <a:t>Central to fear response</a:t>
            </a:r>
          </a:p>
          <a:p>
            <a:r>
              <a:rPr lang="en-US" altLang="en-US" dirty="0" smtClean="0"/>
              <a:t>Serotonin regulation/</a:t>
            </a:r>
            <a:r>
              <a:rPr lang="en-US" altLang="en-US" dirty="0" err="1" smtClean="0"/>
              <a:t>dysregulation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Psychoneuroimmunology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Connection between the mind and health</a:t>
            </a:r>
          </a:p>
          <a:p>
            <a:pPr>
              <a:defRPr/>
            </a:pPr>
            <a:r>
              <a:rPr lang="en-US" dirty="0" smtClean="0"/>
              <a:t>Psychosocial stressors suppress immune system </a:t>
            </a:r>
          </a:p>
          <a:p>
            <a:pPr>
              <a:defRPr/>
            </a:pPr>
            <a:r>
              <a:rPr lang="en-US" dirty="0" smtClean="0"/>
              <a:t>Feedback loop of chemical messengers</a:t>
            </a:r>
          </a:p>
          <a:p>
            <a:pPr lvl="1">
              <a:defRPr/>
            </a:pPr>
            <a:r>
              <a:rPr lang="en-US" dirty="0" smtClean="0"/>
              <a:t>Neurotransmitters</a:t>
            </a:r>
          </a:p>
          <a:p>
            <a:pPr lvl="1">
              <a:defRPr/>
            </a:pPr>
            <a:r>
              <a:rPr lang="en-US" dirty="0" smtClean="0"/>
              <a:t>Hormones</a:t>
            </a:r>
          </a:p>
          <a:p>
            <a:pPr lvl="1">
              <a:defRPr/>
            </a:pPr>
            <a:r>
              <a:rPr lang="en-US" dirty="0" smtClean="0"/>
              <a:t>Cytokines and peptides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Chronic Stress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Cardiovascular disease, HTN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Insulin resistance, metabolic syndrome, Type II diabetes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Increased appetite, weight gain, abdominal fat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Digestive disorders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Depression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Anxiety disorders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Sleep disorders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Decreased immune </a:t>
            </a:r>
            <a:r>
              <a:rPr lang="en-US" dirty="0" smtClean="0"/>
              <a:t>response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Coping Mechanisms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810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Efforts to deal with stress</a:t>
            </a:r>
          </a:p>
          <a:p>
            <a:pPr>
              <a:defRPr/>
            </a:pPr>
            <a:r>
              <a:rPr lang="en-US" dirty="0" smtClean="0"/>
              <a:t>Starts with an appraisal of the stressor</a:t>
            </a:r>
          </a:p>
          <a:p>
            <a:pPr>
              <a:defRPr/>
            </a:pPr>
            <a:r>
              <a:rPr lang="en-US" dirty="0" smtClean="0"/>
              <a:t>Response can be constructive when anxiety is treated as a warning sign and the person accepts the challenge OR can be destructive</a:t>
            </a:r>
          </a:p>
          <a:p>
            <a:pPr lvl="1">
              <a:defRPr/>
            </a:pPr>
            <a:r>
              <a:rPr lang="en-US" dirty="0" smtClean="0"/>
              <a:t>Problem-focused</a:t>
            </a:r>
          </a:p>
          <a:p>
            <a:pPr lvl="1">
              <a:defRPr/>
            </a:pPr>
            <a:r>
              <a:rPr lang="en-US" dirty="0" smtClean="0"/>
              <a:t>Emotion-focused (</a:t>
            </a:r>
            <a:r>
              <a:rPr lang="en-US" b="1" dirty="0" smtClean="0"/>
              <a:t>defense mechanisms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810000" y="5638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(Stuart, 2013, p. 51)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2509</Words>
  <Application>Microsoft Office PowerPoint</Application>
  <PresentationFormat>On-screen Show (4:3)</PresentationFormat>
  <Paragraphs>418</Paragraphs>
  <Slides>59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Stress, Coping, and Anxiety</vt:lpstr>
      <vt:lpstr>Objectives</vt:lpstr>
      <vt:lpstr>Stress: What is it?</vt:lpstr>
      <vt:lpstr>Stress and the HPA Axis</vt:lpstr>
      <vt:lpstr>PowerPoint Presentation</vt:lpstr>
      <vt:lpstr>Relationship with neurological  function</vt:lpstr>
      <vt:lpstr>Psychoneuroimmunology</vt:lpstr>
      <vt:lpstr>Effects of Chronic Stress</vt:lpstr>
      <vt:lpstr>Coping Mechanisms </vt:lpstr>
      <vt:lpstr>Ego Defense Mechanisms (unconscious) </vt:lpstr>
      <vt:lpstr>More Ego Defense Mechanisms</vt:lpstr>
      <vt:lpstr>Coping</vt:lpstr>
      <vt:lpstr>Anxiety</vt:lpstr>
      <vt:lpstr>Four Levels of Anxiety</vt:lpstr>
      <vt:lpstr>Panic Attack</vt:lpstr>
      <vt:lpstr>Anxiety Disorders</vt:lpstr>
      <vt:lpstr>Anxiety D/O’s Epidemiology: Children</vt:lpstr>
      <vt:lpstr>Anxiety D/O’s Epidemiology: Adults</vt:lpstr>
      <vt:lpstr>Panic Disorder</vt:lpstr>
      <vt:lpstr>Panic Disorder</vt:lpstr>
      <vt:lpstr>Phobia</vt:lpstr>
      <vt:lpstr>Specific Phobias</vt:lpstr>
      <vt:lpstr>Agoraphobia (“fear of the marketplace”)</vt:lpstr>
      <vt:lpstr>Generalized Anxiety Disorder</vt:lpstr>
      <vt:lpstr>GAD</vt:lpstr>
      <vt:lpstr>Social Anxiety D/O</vt:lpstr>
      <vt:lpstr>Treatment of Anxiety Disorders</vt:lpstr>
      <vt:lpstr>Obsessive Compulsive Disorder</vt:lpstr>
      <vt:lpstr>Obsessive Compulsive Disorder</vt:lpstr>
      <vt:lpstr>OCD</vt:lpstr>
      <vt:lpstr>OCD-Related Disorder</vt:lpstr>
      <vt:lpstr>Treatment of OCD</vt:lpstr>
      <vt:lpstr>Trauma- and Stressor- Related Disorders</vt:lpstr>
      <vt:lpstr>Post Traumatic Stress Disorder</vt:lpstr>
      <vt:lpstr>PTSD</vt:lpstr>
      <vt:lpstr>PTSD</vt:lpstr>
      <vt:lpstr>PTSD cont’d</vt:lpstr>
      <vt:lpstr>PTSD con’t</vt:lpstr>
      <vt:lpstr>Treatment for PTSD</vt:lpstr>
      <vt:lpstr>Acute Stress Disorder</vt:lpstr>
      <vt:lpstr>We all have anxiety sometimes- here’s what helps</vt:lpstr>
      <vt:lpstr>Nursing Assessment and DX</vt:lpstr>
      <vt:lpstr>Goals for Moderate Anxiety</vt:lpstr>
      <vt:lpstr>Goals for Severe and  Panic Anxiety</vt:lpstr>
      <vt:lpstr>Nursing interventions for  stress and anxiety</vt:lpstr>
      <vt:lpstr>CAM</vt:lpstr>
      <vt:lpstr>PowerPoint Presentation</vt:lpstr>
      <vt:lpstr>PHARMACOTHERAPY</vt:lpstr>
      <vt:lpstr>Overview </vt:lpstr>
      <vt:lpstr>Antidepressant treatment</vt:lpstr>
      <vt:lpstr>Selective Serotonin Reuptake Inhibitors (SSRIs)</vt:lpstr>
      <vt:lpstr>Benzodiazepines</vt:lpstr>
      <vt:lpstr>Benzodiazepine: Duration of Action</vt:lpstr>
      <vt:lpstr>Benzodiazepines: Half-lives</vt:lpstr>
      <vt:lpstr>Management of Benzodiazepine Side Effects </vt:lpstr>
      <vt:lpstr>Discontinuation of Benzodiazepines</vt:lpstr>
      <vt:lpstr>Non-benzodiazepine anxiolytics</vt:lpstr>
      <vt:lpstr>Summary of Interventions: Pathological Stress and Anxiety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Stress, Coping, and Anxiety</dc:title>
  <dc:creator>Victoria</dc:creator>
  <cp:lastModifiedBy>Selby, Victoria</cp:lastModifiedBy>
  <cp:revision>10</cp:revision>
  <dcterms:created xsi:type="dcterms:W3CDTF">2015-01-31T18:23:50Z</dcterms:created>
  <dcterms:modified xsi:type="dcterms:W3CDTF">2016-08-01T20:52:36Z</dcterms:modified>
</cp:coreProperties>
</file>