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9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481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3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3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5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76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4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B4A9A-4887-437D-8BEC-AE112B4A5832}" type="datetimeFigureOut">
              <a:rPr lang="en-US" smtClean="0"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4AA4-8CD9-45C1-9C88-1ACA908E3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Checking Assumptions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Primary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Adequate variance in each IV (do your predictor variables vary?)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Absence of influential cases, e.g</a:t>
            </a:r>
            <a:r>
              <a:rPr lang="en-US" altLang="en-US" sz="2000" smtClean="0"/>
              <a:t>., outliers </a:t>
            </a:r>
            <a:r>
              <a:rPr lang="en-US" altLang="en-US" sz="2000" dirty="0" smtClean="0"/>
              <a:t>(do all cases exert approximately the same influence on the regression coefficients?)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Linearity – does a straight line fit the data points reasonably well?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Secondary Assumptions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Constant Error Variance (homoscedasticity)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Normally distributed error variance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 cases that involve moderate violations of these assumptions, the regression analysis is weaken, not invalidated (</a:t>
            </a:r>
            <a:r>
              <a:rPr lang="en-US" altLang="en-US" sz="2400" dirty="0" err="1" smtClean="0"/>
              <a:t>Tabachnick</a:t>
            </a:r>
            <a:r>
              <a:rPr lang="en-US" altLang="en-US" sz="2400" dirty="0" smtClean="0"/>
              <a:t> &amp; </a:t>
            </a:r>
            <a:r>
              <a:rPr lang="en-US" altLang="en-US" sz="2400" dirty="0" err="1" smtClean="0"/>
              <a:t>Fidell</a:t>
            </a:r>
            <a:r>
              <a:rPr lang="en-US" altLang="en-US" sz="2400" dirty="0" smtClean="0"/>
              <a:t>, 1996).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39735451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Outliers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case that differs substantially from the main trend of the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Affect the values of the estimated regression coefficients and cause bias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Changes in the slope and intercept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Detect outliers by examining </a:t>
            </a:r>
            <a:r>
              <a:rPr lang="en-US" altLang="en-US" u="sng" smtClean="0"/>
              <a:t>frequency distributions</a:t>
            </a:r>
            <a:r>
              <a:rPr lang="en-US" altLang="en-US" smtClean="0"/>
              <a:t> for individual variables or </a:t>
            </a:r>
            <a:r>
              <a:rPr lang="en-US" altLang="en-US" u="sng" smtClean="0"/>
              <a:t>assessing residuals</a:t>
            </a:r>
            <a:r>
              <a:rPr lang="en-US" altLang="en-US" smtClean="0"/>
              <a:t> for multivariate outliers.</a:t>
            </a:r>
          </a:p>
        </p:txBody>
      </p:sp>
    </p:spTree>
    <p:extLst>
      <p:ext uri="{BB962C8B-B14F-4D97-AF65-F5344CB8AC3E}">
        <p14:creationId xmlns:p14="http://schemas.microsoft.com/office/powerpoint/2010/main" val="219480614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4572000" y="3048000"/>
          <a:ext cx="4419600" cy="359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icture" r:id="rId3" imgW="4508331" imgH="3669492" progId="StaticEnhancedMetafile">
                  <p:embed/>
                </p:oleObj>
              </mc:Choice>
              <mc:Fallback>
                <p:oleObj name="Picture" r:id="rId3" imgW="4508331" imgH="3669492" progId="StaticEnhanced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48000"/>
                        <a:ext cx="4419600" cy="3595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04800" y="228600"/>
          <a:ext cx="4387850" cy="357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Picture" r:id="rId5" imgW="4508331" imgH="3669492" progId="StaticEnhancedMetafile">
                  <p:embed/>
                </p:oleObj>
              </mc:Choice>
              <mc:Fallback>
                <p:oleObj name="Picture" r:id="rId5" imgW="4508331" imgH="3669492" progId="StaticEnhanced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8600"/>
                        <a:ext cx="4387850" cy="357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276600" y="1447800"/>
            <a:ext cx="901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 r = .62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527925" y="4456113"/>
            <a:ext cx="838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 = .95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3276600" y="2819400"/>
            <a:ext cx="990600" cy="914400"/>
          </a:xfrm>
          <a:prstGeom prst="rect">
            <a:avLst/>
          </a:prstGeom>
          <a:noFill/>
          <a:ln w="9525">
            <a:solidFill>
              <a:srgbClr val="800080"/>
            </a:solidFill>
            <a:prstDash val="lg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352800" y="33528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Outlier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527925" y="47609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 = 19.3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260725" y="17891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M = 18.1</a:t>
            </a:r>
          </a:p>
        </p:txBody>
      </p:sp>
    </p:spTree>
    <p:extLst>
      <p:ext uri="{BB962C8B-B14F-4D97-AF65-F5344CB8AC3E}">
        <p14:creationId xmlns:p14="http://schemas.microsoft.com/office/powerpoint/2010/main" val="11569723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228600" y="228600"/>
          <a:ext cx="4508500" cy="366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Picture" r:id="rId3" imgW="4508331" imgH="3669492" progId="StaticEnhancedMetafile">
                  <p:embed/>
                </p:oleObj>
              </mc:Choice>
              <mc:Fallback>
                <p:oleObj name="Picture" r:id="rId3" imgW="4508331" imgH="3669492" progId="StaticEnhanced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508500" cy="366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4635500" y="2971800"/>
          <a:ext cx="4508500" cy="366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Picture" r:id="rId5" imgW="4508331" imgH="3669492" progId="StaticEnhancedMetafile">
                  <p:embed/>
                </p:oleObj>
              </mc:Choice>
              <mc:Fallback>
                <p:oleObj name="Picture" r:id="rId5" imgW="4508331" imgH="3669492" progId="StaticEnhancedMetafil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0" y="2971800"/>
                        <a:ext cx="4508500" cy="366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029200" y="914400"/>
            <a:ext cx="4095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Influential Case – This case is exerting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 massive influence on the data, but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 outlier produces a very small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standardized residual.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968875" y="801688"/>
            <a:ext cx="4175125" cy="1484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 flipV="1">
            <a:off x="4343400" y="1000125"/>
            <a:ext cx="5334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67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chemeClr val="accent2"/>
                </a:solidFill>
              </a:rPr>
              <a:t>Multicollinearity</a:t>
            </a:r>
            <a:endParaRPr lang="en-US" altLang="en-US" dirty="0" smtClean="0">
              <a:solidFill>
                <a:schemeClr val="accent2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b="1" dirty="0" smtClean="0"/>
              <a:t>Strong correlation </a:t>
            </a:r>
            <a:r>
              <a:rPr lang="en-US" altLang="en-US" sz="2800" dirty="0" smtClean="0"/>
              <a:t>between two or more independent variables in the regression model</a:t>
            </a:r>
            <a:r>
              <a:rPr lang="en-US" altLang="en-US" sz="28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Avoid putting two variable that are essentially the same into the equation.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Perfect </a:t>
            </a:r>
            <a:r>
              <a:rPr lang="en-US" altLang="en-US" sz="2800" dirty="0" err="1" smtClean="0"/>
              <a:t>collinearity</a:t>
            </a:r>
            <a:r>
              <a:rPr lang="en-US" altLang="en-US" sz="2800" dirty="0" smtClean="0"/>
              <a:t> makes it impossible to obtain unique estimates of the regression coefficients.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If two IVs are perfectly correlated then the value of b for each variable is interchangeable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Low levels of </a:t>
            </a:r>
            <a:r>
              <a:rPr lang="en-US" altLang="en-US" sz="2400" dirty="0" err="1" smtClean="0"/>
              <a:t>collinearity</a:t>
            </a:r>
            <a:r>
              <a:rPr lang="en-US" altLang="en-US" sz="2400" dirty="0" smtClean="0"/>
              <a:t> pose little threat to regression models</a:t>
            </a:r>
          </a:p>
          <a:p>
            <a:pPr lvl="1">
              <a:lnSpc>
                <a:spcPct val="90000"/>
              </a:lnSpc>
            </a:pPr>
            <a:r>
              <a:rPr lang="en-US" altLang="en-US" sz="2400" dirty="0" smtClean="0"/>
              <a:t>As </a:t>
            </a:r>
            <a:r>
              <a:rPr lang="en-US" altLang="en-US" sz="2400" dirty="0" err="1" smtClean="0"/>
              <a:t>collinearity</a:t>
            </a:r>
            <a:r>
              <a:rPr lang="en-US" altLang="en-US" sz="2400" dirty="0" smtClean="0"/>
              <a:t> increases so does the SE of the b-coefficients, </a:t>
            </a:r>
            <a:r>
              <a:rPr lang="en-US" sz="2400" dirty="0"/>
              <a:t>Increased standard errors in turn means that coefficients for some independent variables may be found not to be significantly different from 0. In other words, by overinflating the standard errors, </a:t>
            </a:r>
            <a:r>
              <a:rPr lang="en-US" sz="2400" dirty="0" err="1"/>
              <a:t>multicollinearity</a:t>
            </a:r>
            <a:r>
              <a:rPr lang="en-US" sz="2400" dirty="0"/>
              <a:t> makes some variables statistically insignificant when they should be significant. </a:t>
            </a:r>
            <a:endParaRPr lang="en-US" sz="2400" dirty="0" smtClean="0"/>
          </a:p>
          <a:p>
            <a:r>
              <a:rPr lang="en-US" smtClean="0"/>
              <a:t>So </a:t>
            </a:r>
            <a:r>
              <a:rPr lang="en-US" dirty="0" smtClean="0"/>
              <a:t>examine </a:t>
            </a:r>
            <a:r>
              <a:rPr lang="en-US" dirty="0"/>
              <a:t>the bivariate correlations between the IVs, and look for “big” values </a:t>
            </a:r>
          </a:p>
          <a:p>
            <a:pPr lvl="1">
              <a:lnSpc>
                <a:spcPct val="90000"/>
              </a:lnSpc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0227085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313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Picture</vt:lpstr>
      <vt:lpstr>Checking Assumptions</vt:lpstr>
      <vt:lpstr>Outliers</vt:lpstr>
      <vt:lpstr>PowerPoint Presentation</vt:lpstr>
      <vt:lpstr>PowerPoint Presentation</vt:lpstr>
      <vt:lpstr>Multicollinearity</vt:lpstr>
    </vt:vector>
  </TitlesOfParts>
  <Company>UMSON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Checking Assumptions</dc:title>
  <dc:creator>Storr, Carla</dc:creator>
  <cp:lastModifiedBy>Storr, Carla</cp:lastModifiedBy>
  <cp:revision>4</cp:revision>
  <dcterms:created xsi:type="dcterms:W3CDTF">2015-07-21T22:35:36Z</dcterms:created>
  <dcterms:modified xsi:type="dcterms:W3CDTF">2015-07-24T16:30:46Z</dcterms:modified>
</cp:coreProperties>
</file>