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0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59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06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7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03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6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61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38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2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8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2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CB988-B521-45EE-8450-D76328BB983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6E82F-DFD0-4E85-AF14-E18ADEBAB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74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altLang="en-US" dirty="0" smtClean="0"/>
              <a:t>Confounding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 smtClean="0"/>
              <a:t>An apparent association between disease and exposure caused by a third factor not taken into consideration</a:t>
            </a:r>
          </a:p>
          <a:p>
            <a:r>
              <a:rPr lang="en-US" altLang="en-US" sz="2800" dirty="0" smtClean="0"/>
              <a:t>Confounder is a variable that is associated with the exposure and independent of that exposure, is a risk factor for the disease.</a:t>
            </a:r>
          </a:p>
          <a:p>
            <a:r>
              <a:rPr lang="en-US" altLang="en-US" sz="2800" dirty="0" smtClean="0"/>
              <a:t>Multiple regression allows us to add additional variables into our equation (holding these additional covariate constant—adjusting for confounding)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248400" y="457200"/>
            <a:ext cx="22161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	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	B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V="1">
            <a:off x="6632575" y="746125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632575" y="1108075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5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686800" cy="5029200"/>
          </a:xfrm>
        </p:spPr>
        <p:txBody>
          <a:bodyPr>
            <a:normAutofit lnSpcReduction="10000"/>
          </a:bodyPr>
          <a:lstStyle/>
          <a:p>
            <a:pPr>
              <a:spcBef>
                <a:spcPct val="60000"/>
              </a:spcBef>
              <a:defRPr/>
            </a:pPr>
            <a:r>
              <a:rPr lang="en-US" altLang="en-US" sz="2400" dirty="0" smtClean="0"/>
              <a:t>Study A found an association between cigar smoking and baldness  -The study was </a:t>
            </a:r>
            <a:r>
              <a:rPr lang="en-US" altLang="en-US" sz="2400" b="1" dirty="0" smtClean="0"/>
              <a:t>confounded by age</a:t>
            </a:r>
          </a:p>
          <a:p>
            <a:pPr marL="0" indent="0">
              <a:spcBef>
                <a:spcPct val="60000"/>
              </a:spcBef>
              <a:buFontTx/>
              <a:buNone/>
              <a:defRPr/>
            </a:pPr>
            <a:r>
              <a:rPr lang="en-US" altLang="en-US" sz="2400" b="1" dirty="0" smtClean="0"/>
              <a:t>	Baldness= constant + b</a:t>
            </a:r>
            <a:r>
              <a:rPr lang="en-US" altLang="en-US" sz="2400" b="1" baseline="-25000" dirty="0" smtClean="0"/>
              <a:t>1</a:t>
            </a:r>
            <a:r>
              <a:rPr lang="en-US" altLang="en-US" sz="2400" b="1" dirty="0" smtClean="0"/>
              <a:t>(cigar smoking) + b</a:t>
            </a:r>
            <a:r>
              <a:rPr lang="en-US" altLang="en-US" sz="2400" b="1" baseline="-25000" dirty="0" smtClean="0"/>
              <a:t>2</a:t>
            </a:r>
            <a:r>
              <a:rPr lang="en-US" altLang="en-US" sz="2400" b="1" dirty="0" smtClean="0"/>
              <a:t> (age)</a:t>
            </a:r>
          </a:p>
          <a:p>
            <a:pPr>
              <a:spcBef>
                <a:spcPct val="60000"/>
              </a:spcBef>
              <a:defRPr/>
            </a:pPr>
            <a:r>
              <a:rPr lang="en-US" altLang="en-US" sz="2400" dirty="0" smtClean="0"/>
              <a:t>Study B found a protective effect between animal companions and heart attack  </a:t>
            </a:r>
          </a:p>
          <a:p>
            <a:pPr lvl="1">
              <a:defRPr/>
            </a:pPr>
            <a:r>
              <a:rPr lang="en-US" altLang="en-US" sz="2400" dirty="0" smtClean="0"/>
              <a:t>The study may be </a:t>
            </a:r>
            <a:r>
              <a:rPr lang="en-US" altLang="en-US" sz="2400" b="1" dirty="0" smtClean="0"/>
              <a:t>confounded by </a:t>
            </a:r>
            <a:r>
              <a:rPr lang="en-US" altLang="en-US" sz="2400" dirty="0" smtClean="0"/>
              <a:t>the fact that pets require care and pet owners were more active or able to physically care for them</a:t>
            </a:r>
          </a:p>
          <a:p>
            <a:pPr lvl="1">
              <a:defRPr/>
            </a:pPr>
            <a:r>
              <a:rPr lang="en-US" altLang="en-US" sz="2400" dirty="0" smtClean="0"/>
              <a:t>The study may also be </a:t>
            </a:r>
            <a:r>
              <a:rPr lang="en-US" altLang="en-US" sz="2400" b="1" dirty="0" smtClean="0"/>
              <a:t>confounded by </a:t>
            </a:r>
            <a:r>
              <a:rPr lang="en-US" altLang="en-US" sz="2400" dirty="0" smtClean="0"/>
              <a:t>the fact that those who can tolerate pets are more easy-going (Type B personalities)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sz="2400" b="1" dirty="0" smtClean="0"/>
              <a:t>Heart attack= constant + b</a:t>
            </a:r>
            <a:r>
              <a:rPr lang="en-US" altLang="en-US" sz="2400" b="1" baseline="-25000" dirty="0" smtClean="0"/>
              <a:t>1</a:t>
            </a:r>
            <a:r>
              <a:rPr lang="en-US" altLang="en-US" sz="2400" b="1" dirty="0" smtClean="0"/>
              <a:t> (</a:t>
            </a:r>
            <a:r>
              <a:rPr lang="en-US" altLang="en-US" sz="2400" b="1" dirty="0" err="1" smtClean="0"/>
              <a:t>animalcompanion</a:t>
            </a:r>
            <a:r>
              <a:rPr lang="en-US" altLang="en-US" sz="2400" b="1" dirty="0" smtClean="0"/>
              <a:t>) + 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sz="2400" b="1" dirty="0"/>
              <a:t> </a:t>
            </a:r>
            <a:r>
              <a:rPr lang="en-US" altLang="en-US" sz="2400" b="1" dirty="0" smtClean="0"/>
              <a:t>   b</a:t>
            </a:r>
            <a:r>
              <a:rPr lang="en-US" altLang="en-US" sz="2400" b="1" baseline="-25000" dirty="0" smtClean="0"/>
              <a:t>2</a:t>
            </a:r>
            <a:r>
              <a:rPr lang="en-US" altLang="en-US" sz="2400" b="1" dirty="0" smtClean="0"/>
              <a:t> (active/able to care) + b</a:t>
            </a:r>
            <a:r>
              <a:rPr lang="en-US" altLang="en-US" sz="2400" b="1" baseline="-25000" dirty="0" smtClean="0"/>
              <a:t>3</a:t>
            </a:r>
            <a:r>
              <a:rPr lang="en-US" altLang="en-US" sz="2400" b="1" dirty="0" smtClean="0"/>
              <a:t> (easy going)</a:t>
            </a:r>
          </a:p>
        </p:txBody>
      </p:sp>
    </p:spTree>
    <p:extLst>
      <p:ext uri="{BB962C8B-B14F-4D97-AF65-F5344CB8AC3E}">
        <p14:creationId xmlns:p14="http://schemas.microsoft.com/office/powerpoint/2010/main" val="227507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bldLvl="2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Confounding</vt:lpstr>
      <vt:lpstr>PowerPoint Presentation</vt:lpstr>
    </vt:vector>
  </TitlesOfParts>
  <Company>UMSON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Confounding</dc:title>
  <dc:creator>Storr, Carla</dc:creator>
  <cp:lastModifiedBy>Storr, Carla</cp:lastModifiedBy>
  <cp:revision>1</cp:revision>
  <dcterms:created xsi:type="dcterms:W3CDTF">2015-07-21T22:30:02Z</dcterms:created>
  <dcterms:modified xsi:type="dcterms:W3CDTF">2015-07-21T22:30:30Z</dcterms:modified>
</cp:coreProperties>
</file>