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53" r:id="rId1"/>
  </p:sldMasterIdLst>
  <p:notesMasterIdLst>
    <p:notesMasterId r:id="rId7"/>
  </p:notesMasterIdLst>
  <p:handoutMasterIdLst>
    <p:handoutMasterId r:id="rId8"/>
  </p:handoutMasterIdLst>
  <p:sldIdLst>
    <p:sldId id="354" r:id="rId2"/>
    <p:sldId id="358" r:id="rId3"/>
    <p:sldId id="361" r:id="rId4"/>
    <p:sldId id="392" r:id="rId5"/>
    <p:sldId id="414" r:id="rId6"/>
  </p:sldIdLst>
  <p:sldSz cx="10287000" cy="6858000" type="35mm"/>
  <p:notesSz cx="6858000" cy="9144000"/>
  <p:embeddedFontLst>
    <p:embeddedFont>
      <p:font typeface="Calibri" panose="020F0502020204030204" pitchFamily="34" charset="0"/>
      <p:regular r:id="rId9"/>
      <p:bold r:id="rId10"/>
      <p:italic r:id="rId11"/>
      <p:boldItalic r:id="rId12"/>
    </p:embeddedFont>
    <p:embeddedFont>
      <p:font typeface="Arial Black" panose="020B0A04020102020204" pitchFamily="34" charset="0"/>
      <p:bold r:id="rId13"/>
    </p:embeddedFont>
  </p:embeddedFont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000" b="1" kern="1200">
        <a:solidFill>
          <a:schemeClr val="tx1"/>
        </a:solidFill>
        <a:latin typeface="Arial" charset="0"/>
        <a:ea typeface="+mn-ea"/>
        <a:cs typeface="+mn-cs"/>
      </a:defRPr>
    </a:lvl1pPr>
    <a:lvl2pPr marL="457200" algn="l" rtl="0" eaLnBrk="0" fontAlgn="base" hangingPunct="0">
      <a:spcBef>
        <a:spcPct val="0"/>
      </a:spcBef>
      <a:spcAft>
        <a:spcPct val="0"/>
      </a:spcAft>
      <a:defRPr sz="2000" b="1" kern="1200">
        <a:solidFill>
          <a:schemeClr val="tx1"/>
        </a:solidFill>
        <a:latin typeface="Arial" charset="0"/>
        <a:ea typeface="+mn-ea"/>
        <a:cs typeface="+mn-cs"/>
      </a:defRPr>
    </a:lvl2pPr>
    <a:lvl3pPr marL="914400" algn="l" rtl="0" eaLnBrk="0" fontAlgn="base" hangingPunct="0">
      <a:spcBef>
        <a:spcPct val="0"/>
      </a:spcBef>
      <a:spcAft>
        <a:spcPct val="0"/>
      </a:spcAft>
      <a:defRPr sz="2000" b="1" kern="1200">
        <a:solidFill>
          <a:schemeClr val="tx1"/>
        </a:solidFill>
        <a:latin typeface="Arial" charset="0"/>
        <a:ea typeface="+mn-ea"/>
        <a:cs typeface="+mn-cs"/>
      </a:defRPr>
    </a:lvl3pPr>
    <a:lvl4pPr marL="1371600" algn="l" rtl="0" eaLnBrk="0" fontAlgn="base" hangingPunct="0">
      <a:spcBef>
        <a:spcPct val="0"/>
      </a:spcBef>
      <a:spcAft>
        <a:spcPct val="0"/>
      </a:spcAft>
      <a:defRPr sz="2000" b="1" kern="1200">
        <a:solidFill>
          <a:schemeClr val="tx1"/>
        </a:solidFill>
        <a:latin typeface="Arial" charset="0"/>
        <a:ea typeface="+mn-ea"/>
        <a:cs typeface="+mn-cs"/>
      </a:defRPr>
    </a:lvl4pPr>
    <a:lvl5pPr marL="1828800" algn="l" rtl="0" eaLnBrk="0" fontAlgn="base" hangingPunct="0">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00E4"/>
    <a:srgbClr val="9234DB"/>
    <a:srgbClr val="B50069"/>
    <a:srgbClr val="F95AB7"/>
    <a:srgbClr val="FAFD00"/>
    <a:srgbClr val="FFFFFF"/>
    <a:srgbClr val="D49FFF"/>
    <a:srgbClr val="F39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83" autoAdjust="0"/>
  </p:normalViewPr>
  <p:slideViewPr>
    <p:cSldViewPr>
      <p:cViewPr>
        <p:scale>
          <a:sx n="87" d="100"/>
          <a:sy n="87" d="100"/>
        </p:scale>
        <p:origin x="-78" y="-60"/>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91275" y="8750300"/>
            <a:ext cx="396875" cy="301625"/>
          </a:xfrm>
          <a:prstGeom prst="rect">
            <a:avLst/>
          </a:prstGeom>
          <a:noFill/>
          <a:ln w="12700">
            <a:noFill/>
            <a:miter lim="800000"/>
            <a:headEnd/>
            <a:tailEnd/>
          </a:ln>
          <a:effectLst/>
        </p:spPr>
        <p:txBody>
          <a:bodyPr wrap="none" lIns="90488" tIns="44450" rIns="90488" bIns="44450" anchor="ctr">
            <a:spAutoFit/>
          </a:bodyPr>
          <a:lstStyle/>
          <a:p>
            <a:pPr algn="r">
              <a:defRPr/>
            </a:pPr>
            <a:fld id="{BDF31EAA-AD29-4EAD-A3F5-D7F527B26548}" type="slidenum">
              <a:rPr lang="en-US" sz="1400" b="0">
                <a:effectLst>
                  <a:outerShdw blurRad="38100" dist="38100" dir="2700000" algn="tl">
                    <a:srgbClr val="C0C0C0"/>
                  </a:outerShdw>
                </a:effectLst>
              </a:rPr>
              <a:pPr algn="r">
                <a:defRPr/>
              </a:pPr>
              <a:t>‹#›</a:t>
            </a:fld>
            <a:endParaRPr lang="en-US" sz="1400" b="0">
              <a:effectLst>
                <a:outerShdw blurRad="38100" dist="38100" dir="2700000" algn="tl">
                  <a:srgbClr val="C0C0C0"/>
                </a:outerShdw>
              </a:effectLst>
            </a:endParaRPr>
          </a:p>
        </p:txBody>
      </p:sp>
    </p:spTree>
    <p:extLst>
      <p:ext uri="{BB962C8B-B14F-4D97-AF65-F5344CB8AC3E}">
        <p14:creationId xmlns:p14="http://schemas.microsoft.com/office/powerpoint/2010/main" val="3150604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idx="2"/>
          </p:nvPr>
        </p:nvSpPr>
        <p:spPr bwMode="auto">
          <a:xfrm>
            <a:off x="860425" y="687388"/>
            <a:ext cx="5137150" cy="3425825"/>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2" name="Rectangle 4"/>
          <p:cNvSpPr>
            <a:spLocks noChangeArrowheads="1"/>
          </p:cNvSpPr>
          <p:nvPr/>
        </p:nvSpPr>
        <p:spPr bwMode="auto">
          <a:xfrm>
            <a:off x="6391275" y="8750300"/>
            <a:ext cx="396875" cy="301625"/>
          </a:xfrm>
          <a:prstGeom prst="rect">
            <a:avLst/>
          </a:prstGeom>
          <a:noFill/>
          <a:ln w="12700">
            <a:noFill/>
            <a:miter lim="800000"/>
            <a:headEnd/>
            <a:tailEnd/>
          </a:ln>
          <a:effectLst/>
        </p:spPr>
        <p:txBody>
          <a:bodyPr wrap="none" lIns="90488" tIns="44450" rIns="90488" bIns="44450" anchor="ctr">
            <a:spAutoFit/>
          </a:bodyPr>
          <a:lstStyle/>
          <a:p>
            <a:pPr algn="r">
              <a:defRPr/>
            </a:pPr>
            <a:fld id="{2B9A8B2B-F6FB-4007-903E-82F56DA83E2F}" type="slidenum">
              <a:rPr lang="en-US" sz="1400" b="0">
                <a:effectLst>
                  <a:outerShdw blurRad="38100" dist="38100" dir="2700000" algn="tl">
                    <a:srgbClr val="C0C0C0"/>
                  </a:outerShdw>
                </a:effectLst>
              </a:rPr>
              <a:pPr algn="r">
                <a:defRPr/>
              </a:pPr>
              <a:t>‹#›</a:t>
            </a:fld>
            <a:endParaRPr lang="en-US" sz="1400" b="0">
              <a:effectLst>
                <a:outerShdw blurRad="38100" dist="38100" dir="2700000" algn="tl">
                  <a:srgbClr val="C0C0C0"/>
                </a:outerShdw>
              </a:effectLst>
            </a:endParaRPr>
          </a:p>
        </p:txBody>
      </p:sp>
    </p:spTree>
    <p:extLst>
      <p:ext uri="{BB962C8B-B14F-4D97-AF65-F5344CB8AC3E}">
        <p14:creationId xmlns:p14="http://schemas.microsoft.com/office/powerpoint/2010/main" val="2800423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287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b="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en-US" sz="2400" b="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4" cy="404"/>
              </a:xfrm>
              <a:prstGeom prst="rect">
                <a:avLst/>
              </a:prstGeom>
              <a:solidFill>
                <a:schemeClr val="accent2"/>
              </a:solidFill>
              <a:ln w="9525">
                <a:noFill/>
                <a:miter lim="800000"/>
                <a:headEnd/>
                <a:tailEnd/>
              </a:ln>
            </p:spPr>
            <p:txBody>
              <a:bodyPr/>
              <a:lstStyle/>
              <a:p>
                <a:pPr eaLnBrk="1" hangingPunct="1">
                  <a:defRPr/>
                </a:pPr>
                <a:endParaRPr lang="en-US" sz="2400" b="0">
                  <a:latin typeface="Times New Roman" pitchFamily="18" charset="0"/>
                </a:endParaRPr>
              </a:p>
            </p:txBody>
          </p:sp>
          <p:sp>
            <p:nvSpPr>
              <p:cNvPr id="9" name="Rectangle 7"/>
              <p:cNvSpPr>
                <a:spLocks noChangeArrowheads="1"/>
              </p:cNvSpPr>
              <p:nvPr userDrawn="1"/>
            </p:nvSpPr>
            <p:spPr bwMode="auto">
              <a:xfrm>
                <a:off x="1081" y="1065"/>
                <a:ext cx="364" cy="405"/>
              </a:xfrm>
              <a:prstGeom prst="rect">
                <a:avLst/>
              </a:prstGeom>
              <a:solidFill>
                <a:schemeClr val="folHlink"/>
              </a:solidFill>
              <a:ln w="9525">
                <a:noFill/>
                <a:miter lim="800000"/>
                <a:headEnd/>
                <a:tailEnd/>
              </a:ln>
            </p:spPr>
            <p:txBody>
              <a:bodyPr/>
              <a:lstStyle/>
              <a:p>
                <a:pPr eaLnBrk="1" hangingPunct="1">
                  <a:defRPr/>
                </a:pPr>
                <a:endParaRPr lang="en-US" sz="2400" b="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en-US" sz="2400" b="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en-US" sz="2400" b="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en-US" sz="2400" b="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en-US" sz="2400" b="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en-US" sz="2400" b="0">
                  <a:latin typeface="Times New Roman" pitchFamily="18" charset="0"/>
                </a:endParaRPr>
              </a:p>
            </p:txBody>
          </p:sp>
          <p:sp>
            <p:nvSpPr>
              <p:cNvPr id="15" name="Rectangle 13"/>
              <p:cNvSpPr>
                <a:spLocks noChangeArrowheads="1"/>
              </p:cNvSpPr>
              <p:nvPr userDrawn="1"/>
            </p:nvSpPr>
            <p:spPr bwMode="auto">
              <a:xfrm>
                <a:off x="1081" y="1464"/>
                <a:ext cx="364" cy="399"/>
              </a:xfrm>
              <a:prstGeom prst="rect">
                <a:avLst/>
              </a:prstGeom>
              <a:solidFill>
                <a:schemeClr val="accent2"/>
              </a:solidFill>
              <a:ln w="9525">
                <a:noFill/>
                <a:miter lim="800000"/>
                <a:headEnd/>
                <a:tailEnd/>
              </a:ln>
            </p:spPr>
            <p:txBody>
              <a:bodyPr/>
              <a:lstStyle/>
              <a:p>
                <a:pPr eaLnBrk="1" hangingPunct="1">
                  <a:defRPr/>
                </a:pPr>
                <a:endParaRPr lang="en-US" sz="2400" b="0">
                  <a:latin typeface="Times New Roman" pitchFamily="18" charset="0"/>
                </a:endParaRPr>
              </a:p>
            </p:txBody>
          </p:sp>
          <p:sp>
            <p:nvSpPr>
              <p:cNvPr id="16" name="Rectangle 14"/>
              <p:cNvSpPr>
                <a:spLocks noChangeArrowheads="1"/>
              </p:cNvSpPr>
              <p:nvPr userDrawn="1"/>
            </p:nvSpPr>
            <p:spPr bwMode="auto">
              <a:xfrm>
                <a:off x="361" y="1857"/>
                <a:ext cx="364" cy="406"/>
              </a:xfrm>
              <a:prstGeom prst="rect">
                <a:avLst/>
              </a:prstGeom>
              <a:solidFill>
                <a:schemeClr val="folHlink"/>
              </a:solidFill>
              <a:ln w="9525">
                <a:noFill/>
                <a:miter lim="800000"/>
                <a:headEnd/>
                <a:tailEnd/>
              </a:ln>
            </p:spPr>
            <p:txBody>
              <a:bodyPr/>
              <a:lstStyle/>
              <a:p>
                <a:pPr eaLnBrk="1" hangingPunct="1">
                  <a:defRPr/>
                </a:pPr>
                <a:endParaRPr lang="en-US" sz="2400" b="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en-US" sz="2400" b="0">
                  <a:latin typeface="Times New Roman" pitchFamily="18" charset="0"/>
                </a:endParaRPr>
              </a:p>
            </p:txBody>
          </p:sp>
        </p:grpSp>
      </p:grpSp>
      <p:sp>
        <p:nvSpPr>
          <p:cNvPr id="158739" name="Rectangle 19"/>
          <p:cNvSpPr>
            <a:spLocks noGrp="1" noChangeArrowheads="1"/>
          </p:cNvSpPr>
          <p:nvPr>
            <p:ph type="ctrTitle"/>
          </p:nvPr>
        </p:nvSpPr>
        <p:spPr>
          <a:xfrm>
            <a:off x="3343275" y="1828800"/>
            <a:ext cx="6772275" cy="2209800"/>
          </a:xfrm>
        </p:spPr>
        <p:txBody>
          <a:bodyPr/>
          <a:lstStyle>
            <a:lvl1pPr>
              <a:defRPr sz="5000">
                <a:solidFill>
                  <a:srgbClr val="FFFFFF"/>
                </a:solidFill>
              </a:defRPr>
            </a:lvl1pPr>
          </a:lstStyle>
          <a:p>
            <a:r>
              <a:rPr lang="en-US"/>
              <a:t>Click to edit Master title style</a:t>
            </a:r>
          </a:p>
        </p:txBody>
      </p:sp>
      <p:sp>
        <p:nvSpPr>
          <p:cNvPr id="158740" name="Rectangle 20"/>
          <p:cNvSpPr>
            <a:spLocks noGrp="1" noChangeArrowheads="1"/>
          </p:cNvSpPr>
          <p:nvPr>
            <p:ph type="subTitle" idx="1"/>
          </p:nvPr>
        </p:nvSpPr>
        <p:spPr>
          <a:xfrm>
            <a:off x="3343275" y="4267200"/>
            <a:ext cx="6772275"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514350" y="6248400"/>
            <a:ext cx="24003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81BB9C32-56B4-4491-AF9D-BE9985D4360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F507F09-EFAC-41ED-970A-B4005DAC17E5}"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457200"/>
            <a:ext cx="2314575"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60" y="457200"/>
            <a:ext cx="67913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683184D-D985-40CE-A5E7-73A53CDF7DA7}"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43"/>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E5552F9-DE95-47D3-94A3-03D75EBA9CA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92583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981200"/>
            <a:ext cx="92583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099E3FC-07DF-4490-9B09-478CB107145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696F778-AE93-4C4F-83DD-6E14173F4D7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18"/>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6577970-F2EA-44CD-9A23-36717692E66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4" y="1981200"/>
            <a:ext cx="45529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5529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651D7EE-0CFE-476F-AE7B-0101234C403F}"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62329149-F079-47C0-80B4-01CDFFB84FC5}"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27C33FC0-ABBF-44A8-AC63-AFD0080E5246}"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22019ABC-0C62-4DAD-9243-81756A19D3F9}"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68"/>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FBF5F5C-4547-4DE1-9BE2-4440C5547D7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908141B-9A27-4E6C-9FDC-6FFE09AEF9D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atin typeface="Arial" charset="0"/>
              </a:defRPr>
            </a:lvl1pPr>
          </a:lstStyle>
          <a:p>
            <a:pPr>
              <a:defRPr/>
            </a:pPr>
            <a:endParaRPr lang="en-US"/>
          </a:p>
        </p:txBody>
      </p:sp>
      <p:sp>
        <p:nvSpPr>
          <p:cNvPr id="157699" name="Rectangle 3"/>
          <p:cNvSpPr>
            <a:spLocks noGrp="1" noChangeArrowheads="1"/>
          </p:cNvSpPr>
          <p:nvPr>
            <p:ph type="sldNum" sz="quarter" idx="4"/>
          </p:nvPr>
        </p:nvSpPr>
        <p:spPr bwMode="auto">
          <a:xfrm>
            <a:off x="7372350" y="6248400"/>
            <a:ext cx="24003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Black" pitchFamily="34" charset="0"/>
              </a:defRPr>
            </a:lvl1pPr>
          </a:lstStyle>
          <a:p>
            <a:pPr>
              <a:defRPr/>
            </a:pPr>
            <a:fld id="{024E78EC-97E3-4152-B507-77EA1041F610}" type="slidenum">
              <a:rPr lang="en-US"/>
              <a:pPr>
                <a:defRPr/>
              </a:pPr>
              <a:t>‹#›</a:t>
            </a:fld>
            <a:endParaRPr lang="en-US"/>
          </a:p>
        </p:txBody>
      </p:sp>
      <p:grpSp>
        <p:nvGrpSpPr>
          <p:cNvPr id="1028" name="Group 4"/>
          <p:cNvGrpSpPr>
            <a:grpSpLocks/>
          </p:cNvGrpSpPr>
          <p:nvPr/>
        </p:nvGrpSpPr>
        <p:grpSpPr bwMode="auto">
          <a:xfrm>
            <a:off x="0" y="0"/>
            <a:ext cx="10287000" cy="546100"/>
            <a:chOff x="0" y="0"/>
            <a:chExt cx="5760" cy="344"/>
          </a:xfrm>
        </p:grpSpPr>
        <p:sp>
          <p:nvSpPr>
            <p:cNvPr id="1577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b="0">
                <a:latin typeface="Times New Roman" pitchFamily="18" charset="0"/>
              </a:endParaRPr>
            </a:p>
          </p:txBody>
        </p:sp>
        <p:sp>
          <p:nvSpPr>
            <p:cNvPr id="1577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defRPr/>
              </a:pPr>
              <a:endParaRPr lang="en-US" sz="2400" b="0">
                <a:latin typeface="Times New Roman" pitchFamily="18" charset="0"/>
              </a:endParaRPr>
            </a:p>
          </p:txBody>
        </p:sp>
        <p:sp>
          <p:nvSpPr>
            <p:cNvPr id="1577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en-US" sz="1800" b="0">
                <a:solidFill>
                  <a:schemeClr val="hlink"/>
                </a:solidFill>
              </a:endParaRPr>
            </a:p>
          </p:txBody>
        </p:sp>
        <p:sp>
          <p:nvSpPr>
            <p:cNvPr id="1577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en-US" sz="1800" b="0">
                <a:solidFill>
                  <a:schemeClr val="hlink"/>
                </a:solidFill>
              </a:endParaRPr>
            </a:p>
          </p:txBody>
        </p:sp>
        <p:sp>
          <p:nvSpPr>
            <p:cNvPr id="1577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defRPr/>
              </a:pPr>
              <a:endParaRPr lang="en-US" sz="1800" b="0">
                <a:solidFill>
                  <a:schemeClr val="accent2"/>
                </a:solidFill>
              </a:endParaRPr>
            </a:p>
          </p:txBody>
        </p:sp>
        <p:sp>
          <p:nvSpPr>
            <p:cNvPr id="157706" name="Rectangle 10"/>
            <p:cNvSpPr>
              <a:spLocks noChangeArrowheads="1"/>
            </p:cNvSpPr>
            <p:nvPr/>
          </p:nvSpPr>
          <p:spPr bwMode="auto">
            <a:xfrm>
              <a:off x="173" y="173"/>
              <a:ext cx="84" cy="87"/>
            </a:xfrm>
            <a:prstGeom prst="rect">
              <a:avLst/>
            </a:prstGeom>
            <a:solidFill>
              <a:schemeClr val="folHlink"/>
            </a:solidFill>
            <a:ln w="9525">
              <a:noFill/>
              <a:miter lim="800000"/>
              <a:headEnd/>
              <a:tailEnd/>
            </a:ln>
          </p:spPr>
          <p:txBody>
            <a:bodyPr/>
            <a:lstStyle/>
            <a:p>
              <a:pPr eaLnBrk="1" hangingPunct="1">
                <a:defRPr/>
              </a:pPr>
              <a:endParaRPr lang="en-US" sz="1800" b="0">
                <a:solidFill>
                  <a:schemeClr val="hlink"/>
                </a:solidFill>
              </a:endParaRPr>
            </a:p>
          </p:txBody>
        </p:sp>
        <p:sp>
          <p:nvSpPr>
            <p:cNvPr id="157707" name="Rectangle 11"/>
            <p:cNvSpPr>
              <a:spLocks noChangeArrowheads="1"/>
            </p:cNvSpPr>
            <p:nvPr/>
          </p:nvSpPr>
          <p:spPr bwMode="auto">
            <a:xfrm>
              <a:off x="83" y="86"/>
              <a:ext cx="92" cy="87"/>
            </a:xfrm>
            <a:prstGeom prst="rect">
              <a:avLst/>
            </a:prstGeom>
            <a:solidFill>
              <a:schemeClr val="bg2"/>
            </a:solidFill>
            <a:ln w="9525">
              <a:noFill/>
              <a:miter lim="800000"/>
              <a:headEnd/>
              <a:tailEnd/>
            </a:ln>
          </p:spPr>
          <p:txBody>
            <a:bodyPr/>
            <a:lstStyle/>
            <a:p>
              <a:pPr eaLnBrk="1" hangingPunct="1">
                <a:defRPr/>
              </a:pPr>
              <a:endParaRPr lang="en-US" sz="2400" b="0">
                <a:latin typeface="Times New Roman" pitchFamily="18" charset="0"/>
              </a:endParaRPr>
            </a:p>
          </p:txBody>
        </p:sp>
        <p:sp>
          <p:nvSpPr>
            <p:cNvPr id="1577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defRPr/>
              </a:pPr>
              <a:endParaRPr lang="en-US" sz="1800" b="0">
                <a:solidFill>
                  <a:schemeClr val="accent2"/>
                </a:solidFill>
              </a:endParaRPr>
            </a:p>
          </p:txBody>
        </p:sp>
        <p:sp>
          <p:nvSpPr>
            <p:cNvPr id="157709" name="Rectangle 13"/>
            <p:cNvSpPr>
              <a:spLocks noChangeArrowheads="1"/>
            </p:cNvSpPr>
            <p:nvPr/>
          </p:nvSpPr>
          <p:spPr bwMode="auto">
            <a:xfrm>
              <a:off x="173" y="258"/>
              <a:ext cx="84" cy="86"/>
            </a:xfrm>
            <a:prstGeom prst="rect">
              <a:avLst/>
            </a:prstGeom>
            <a:solidFill>
              <a:schemeClr val="accent2"/>
            </a:solidFill>
            <a:ln w="9525">
              <a:noFill/>
              <a:miter lim="800000"/>
              <a:headEnd/>
              <a:tailEnd/>
            </a:ln>
          </p:spPr>
          <p:txBody>
            <a:bodyPr/>
            <a:lstStyle/>
            <a:p>
              <a:pPr eaLnBrk="1" hangingPunct="1">
                <a:defRPr/>
              </a:pPr>
              <a:endParaRPr lang="en-US" sz="1800" b="0">
                <a:solidFill>
                  <a:schemeClr val="accent2"/>
                </a:solidFill>
              </a:endParaRPr>
            </a:p>
          </p:txBody>
        </p:sp>
      </p:grpSp>
      <p:sp>
        <p:nvSpPr>
          <p:cNvPr id="1029" name="Rectangle 14"/>
          <p:cNvSpPr>
            <a:spLocks noGrp="1" noChangeArrowheads="1"/>
          </p:cNvSpPr>
          <p:nvPr>
            <p:ph type="title"/>
          </p:nvPr>
        </p:nvSpPr>
        <p:spPr bwMode="auto">
          <a:xfrm>
            <a:off x="514350" y="457200"/>
            <a:ext cx="92583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514350" y="1981200"/>
            <a:ext cx="92583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7712" name="Rectangle 16"/>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32"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71450" y="304800"/>
            <a:ext cx="10115550" cy="1371600"/>
          </a:xfrm>
        </p:spPr>
        <p:txBody>
          <a:bodyPr/>
          <a:lstStyle/>
          <a:p>
            <a:pPr eaLnBrk="1" hangingPunct="1"/>
            <a:r>
              <a:rPr lang="en-US" sz="4100" dirty="0" smtClean="0"/>
              <a:t>Post Hoc or Multiple Comparison Testing</a:t>
            </a:r>
          </a:p>
        </p:txBody>
      </p:sp>
      <p:sp>
        <p:nvSpPr>
          <p:cNvPr id="31747" name="Rectangle 3"/>
          <p:cNvSpPr>
            <a:spLocks noGrp="1" noChangeArrowheads="1"/>
          </p:cNvSpPr>
          <p:nvPr>
            <p:ph type="body" idx="4294967295"/>
          </p:nvPr>
        </p:nvSpPr>
        <p:spPr>
          <a:xfrm>
            <a:off x="342900" y="1295400"/>
            <a:ext cx="9677400" cy="3886200"/>
          </a:xfrm>
        </p:spPr>
        <p:txBody>
          <a:bodyPr/>
          <a:lstStyle/>
          <a:p>
            <a:pPr eaLnBrk="1" hangingPunct="1">
              <a:lnSpc>
                <a:spcPct val="90000"/>
              </a:lnSpc>
            </a:pPr>
            <a:r>
              <a:rPr lang="en-US" sz="2800" b="1" dirty="0" smtClean="0"/>
              <a:t>To determine which group means are statistically different</a:t>
            </a:r>
            <a:br>
              <a:rPr lang="en-US" sz="2800" b="1" dirty="0" smtClean="0"/>
            </a:br>
            <a:endParaRPr lang="en-US" sz="2800" b="1" dirty="0" smtClean="0"/>
          </a:p>
          <a:p>
            <a:pPr eaLnBrk="1" hangingPunct="1">
              <a:lnSpc>
                <a:spcPct val="90000"/>
              </a:lnSpc>
            </a:pPr>
            <a:r>
              <a:rPr lang="en-US" sz="2800" b="1" dirty="0" smtClean="0"/>
              <a:t>Ideally, should test just what groups you want to compare – particularly if small sample size</a:t>
            </a:r>
            <a:br>
              <a:rPr lang="en-US" sz="2800" b="1" dirty="0" smtClean="0"/>
            </a:br>
            <a:endParaRPr lang="en-US" sz="2800" b="1" dirty="0" smtClean="0"/>
          </a:p>
          <a:p>
            <a:pPr eaLnBrk="1" hangingPunct="1">
              <a:lnSpc>
                <a:spcPct val="90000"/>
              </a:lnSpc>
            </a:pPr>
            <a:r>
              <a:rPr lang="en-US" sz="2800" b="1" dirty="0" smtClean="0"/>
              <a:t>Select type of post hoc testing (</a:t>
            </a:r>
            <a:r>
              <a:rPr lang="en-US" sz="2800" b="1" dirty="0" err="1" smtClean="0"/>
              <a:t>eg</a:t>
            </a:r>
            <a:r>
              <a:rPr lang="en-US" sz="2800" b="1" dirty="0" smtClean="0"/>
              <a:t>, </a:t>
            </a:r>
            <a:r>
              <a:rPr lang="en-US" sz="2800" b="1" dirty="0" err="1" smtClean="0"/>
              <a:t>Tukey</a:t>
            </a:r>
            <a:r>
              <a:rPr lang="en-US" sz="2800" b="1" dirty="0" smtClean="0"/>
              <a:t>, </a:t>
            </a:r>
            <a:r>
              <a:rPr lang="en-US" sz="2800" b="1" dirty="0" err="1" smtClean="0"/>
              <a:t>Bonferroni</a:t>
            </a:r>
            <a:r>
              <a:rPr lang="en-US" sz="2800" b="1" dirty="0" smtClean="0"/>
              <a:t>, </a:t>
            </a:r>
            <a:r>
              <a:rPr lang="en-US" sz="2800" b="1" dirty="0" err="1" smtClean="0"/>
              <a:t>Scheffe</a:t>
            </a:r>
            <a:r>
              <a:rPr lang="en-US" sz="2800" b="1" dirty="0" smtClean="0"/>
              <a:t>) based on variance assumptions and how many comparisons are needed</a:t>
            </a:r>
          </a:p>
        </p:txBody>
      </p:sp>
      <p:sp>
        <p:nvSpPr>
          <p:cNvPr id="4" name="Rectangle 3"/>
          <p:cNvSpPr/>
          <p:nvPr/>
        </p:nvSpPr>
        <p:spPr>
          <a:xfrm>
            <a:off x="266700" y="5638800"/>
            <a:ext cx="9829800" cy="400110"/>
          </a:xfrm>
          <a:prstGeom prst="rect">
            <a:avLst/>
          </a:prstGeom>
        </p:spPr>
        <p:txBody>
          <a:bodyPr wrap="square">
            <a:spAutoFit/>
          </a:bodyPr>
          <a:lstStyle/>
          <a:p>
            <a:r>
              <a:rPr lang="en-US" dirty="0" smtClean="0">
                <a:solidFill>
                  <a:schemeClr val="bg2"/>
                </a:solidFill>
              </a:rPr>
              <a:t>** cannot just do multiple t-tests because it increases the risk of Type I error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r>
              <a:rPr lang="en-US" dirty="0" smtClean="0"/>
              <a:t>Examples: One-Way ANOVA</a:t>
            </a:r>
          </a:p>
        </p:txBody>
      </p:sp>
      <p:sp>
        <p:nvSpPr>
          <p:cNvPr id="32771" name="Rectangle 3"/>
          <p:cNvSpPr>
            <a:spLocks noGrp="1" noChangeArrowheads="1"/>
          </p:cNvSpPr>
          <p:nvPr>
            <p:ph type="body" idx="4294967295"/>
          </p:nvPr>
        </p:nvSpPr>
        <p:spPr/>
        <p:txBody>
          <a:bodyPr/>
          <a:lstStyle/>
          <a:p>
            <a:pPr eaLnBrk="1" hangingPunct="1"/>
            <a:r>
              <a:rPr lang="en-US" smtClean="0"/>
              <a:t>Research Question:  Is there a difference in confidence scores among those who are rarely, sometimes or often in a depressed state of mind?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266700" y="1981200"/>
            <a:ext cx="9258300" cy="1371600"/>
          </a:xfrm>
        </p:spPr>
        <p:txBody>
          <a:bodyPr/>
          <a:lstStyle/>
          <a:p>
            <a:pPr eaLnBrk="1" hangingPunct="1"/>
            <a:r>
              <a:rPr lang="en-US" dirty="0" smtClean="0"/>
              <a:t>Interpretation</a:t>
            </a:r>
          </a:p>
        </p:txBody>
      </p:sp>
      <p:sp>
        <p:nvSpPr>
          <p:cNvPr id="34819" name="Rectangle 3"/>
          <p:cNvSpPr>
            <a:spLocks noGrp="1" noChangeArrowheads="1"/>
          </p:cNvSpPr>
          <p:nvPr>
            <p:ph type="body" idx="4294967295"/>
          </p:nvPr>
        </p:nvSpPr>
        <p:spPr>
          <a:xfrm>
            <a:off x="0" y="2971800"/>
            <a:ext cx="10363200" cy="3886200"/>
          </a:xfrm>
        </p:spPr>
        <p:txBody>
          <a:bodyPr/>
          <a:lstStyle/>
          <a:p>
            <a:pPr eaLnBrk="1" hangingPunct="1">
              <a:lnSpc>
                <a:spcPct val="90000"/>
              </a:lnSpc>
            </a:pPr>
            <a:r>
              <a:rPr lang="en-US" sz="2800" dirty="0" smtClean="0"/>
              <a:t>There is a statistically significant difference in overall confidence score between depression groups F(3, 676) = 111.46, p &lt;.001. </a:t>
            </a:r>
          </a:p>
          <a:p>
            <a:pPr eaLnBrk="1" hangingPunct="1">
              <a:lnSpc>
                <a:spcPct val="90000"/>
              </a:lnSpc>
            </a:pPr>
            <a:r>
              <a:rPr lang="en-US" sz="2800" dirty="0" smtClean="0"/>
              <a:t>The </a:t>
            </a:r>
            <a:r>
              <a:rPr lang="en-US" sz="2800" dirty="0" smtClean="0">
                <a:solidFill>
                  <a:srgbClr val="FF0000"/>
                </a:solidFill>
              </a:rPr>
              <a:t>post hoc testing </a:t>
            </a:r>
            <a:r>
              <a:rPr lang="en-US" sz="2800" dirty="0" smtClean="0"/>
              <a:t>indicated that there was a significant difference in confidence scores between those who were rarely depressed and all of the other groups. 		     The group that is rarely depressed rated their confidence score (mean = 68.89) significantly higher than the sometimes (mean = 58.22) and often (mean = 46.23) groups.</a:t>
            </a:r>
          </a:p>
        </p:txBody>
      </p:sp>
      <p:graphicFrame>
        <p:nvGraphicFramePr>
          <p:cNvPr id="4" name="Table 3"/>
          <p:cNvGraphicFramePr>
            <a:graphicFrameLocks noGrp="1"/>
          </p:cNvGraphicFramePr>
          <p:nvPr/>
        </p:nvGraphicFramePr>
        <p:xfrm>
          <a:off x="2247909" y="228618"/>
          <a:ext cx="7696203" cy="2110305"/>
        </p:xfrm>
        <a:graphic>
          <a:graphicData uri="http://schemas.openxmlformats.org/drawingml/2006/table">
            <a:tbl>
              <a:tblPr/>
              <a:tblGrid>
                <a:gridCol w="1180667"/>
                <a:gridCol w="648133"/>
                <a:gridCol w="1310370"/>
                <a:gridCol w="1794191"/>
                <a:gridCol w="1473515"/>
                <a:gridCol w="1289327"/>
              </a:tblGrid>
              <a:tr h="67487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t>Depression Level</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t>N</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t>Mean (SD) </a:t>
                      </a:r>
                      <a:b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br>
                      <a: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t>Confidence Score</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t>F-Ratio and </a:t>
                      </a:r>
                      <a:b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br>
                      <a: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t>p-value</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rgbClr val="000000"/>
                          </a:solidFill>
                          <a:effectLst/>
                          <a:latin typeface="Times New Roman" pitchFamily="18" charset="0"/>
                          <a:cs typeface="Times New Roman" pitchFamily="18" charset="0"/>
                        </a:rPr>
                        <a:t>Multiple Comparisons</a:t>
                      </a:r>
                      <a:r>
                        <a:rPr kumimoji="0" lang="en-US" sz="1200" b="1" i="0" u="none" strike="noStrike" cap="none" normalizeH="0" baseline="0" dirty="0" smtClean="0">
                          <a:ln>
                            <a:noFill/>
                          </a:ln>
                          <a:solidFill>
                            <a:srgbClr val="000000"/>
                          </a:solidFill>
                          <a:effectLst/>
                          <a:latin typeface="Arial"/>
                          <a:cs typeface="Times New Roman" pitchFamily="18" charset="0"/>
                        </a:rPr>
                        <a:t>   </a:t>
                      </a:r>
                      <a:endParaRPr kumimoji="0" lang="en-US" sz="1200" b="1"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Rarely                   Sometimes</a:t>
                      </a: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hMerge="1">
                  <a:txBody>
                    <a:bodyPr/>
                    <a:lstStyle/>
                    <a:p>
                      <a:endParaRPr lang="en-US"/>
                    </a:p>
                  </a:txBody>
                  <a:tcPr/>
                </a:tc>
              </a:tr>
              <a:tr h="52907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Rarely</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356</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68.89(10.05)</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F = 111.46 (p=.001)</a:t>
                      </a:r>
                      <a:endParaRPr kumimoji="0" lang="en-US" sz="1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a:cs typeface="Times New Roman" pitchFamily="18" charset="0"/>
                        </a:rPr>
                        <a:t> </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a:cs typeface="Times New Roman" pitchFamily="18" charset="0"/>
                        </a:rPr>
                        <a:t> </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r>
              <a:tr h="52907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Sometimes</a:t>
                      </a: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266</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58.22(10.83)</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p</a:t>
                      </a:r>
                      <a:r>
                        <a:rPr kumimoji="0" lang="en-US" sz="1600" b="1" i="0" u="none" strike="noStrike" cap="none" normalizeH="0" baseline="0" smtClean="0">
                          <a:ln>
                            <a:noFill/>
                          </a:ln>
                          <a:solidFill>
                            <a:srgbClr val="000000"/>
                          </a:solidFill>
                          <a:effectLst/>
                          <a:latin typeface="Arial"/>
                          <a:cs typeface="Times New Roman" pitchFamily="18" charset="0"/>
                        </a:rPr>
                        <a:t> </a:t>
                      </a: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 .001</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a:cs typeface="Times New Roman" pitchFamily="18" charset="0"/>
                        </a:rPr>
                        <a:t> </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r>
              <a:tr h="37728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Often</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47</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46.23(12.50)</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p</a:t>
                      </a:r>
                      <a:r>
                        <a:rPr kumimoji="0" lang="en-US" sz="1600" b="1" i="0" u="none" strike="noStrike" cap="none" normalizeH="0" baseline="0" dirty="0" smtClean="0">
                          <a:ln>
                            <a:noFill/>
                          </a:ln>
                          <a:solidFill>
                            <a:srgbClr val="000000"/>
                          </a:solidFill>
                          <a:effectLst/>
                          <a:latin typeface="Arial"/>
                          <a:cs typeface="Times New Roman" pitchFamily="18" charset="0"/>
                        </a:rPr>
                        <a:t> </a:t>
                      </a: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 = .001</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p = .001</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r>
            </a:tbl>
          </a:graphicData>
        </a:graphic>
      </p:graphicFrame>
      <p:sp>
        <p:nvSpPr>
          <p:cNvPr id="5" name="Rectangle 4"/>
          <p:cNvSpPr/>
          <p:nvPr/>
        </p:nvSpPr>
        <p:spPr bwMode="auto">
          <a:xfrm>
            <a:off x="5753101" y="1143000"/>
            <a:ext cx="1066800" cy="838200"/>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4294967295"/>
          </p:nvPr>
        </p:nvSpPr>
        <p:spPr>
          <a:xfrm>
            <a:off x="571500" y="3352800"/>
            <a:ext cx="9258300" cy="3886200"/>
          </a:xfrm>
        </p:spPr>
        <p:txBody>
          <a:bodyPr/>
          <a:lstStyle/>
          <a:p>
            <a:r>
              <a:rPr lang="en-US" sz="2000" dirty="0" smtClean="0"/>
              <a:t>Which of the following conclusions can be made based on the above data?</a:t>
            </a:r>
          </a:p>
          <a:p>
            <a:pPr>
              <a:buFont typeface="Wingdings" pitchFamily="2" charset="2"/>
              <a:buNone/>
            </a:pPr>
            <a:endParaRPr lang="en-US" sz="1000" dirty="0" smtClean="0"/>
          </a:p>
          <a:p>
            <a:pPr marL="465138" indent="-465138">
              <a:buFont typeface="Wingdings" pitchFamily="2" charset="2"/>
              <a:buNone/>
            </a:pPr>
            <a:r>
              <a:rPr lang="en-US" sz="2000" dirty="0" smtClean="0"/>
              <a:t>	A. There is a not a significant difference between the depression levels.</a:t>
            </a:r>
          </a:p>
          <a:p>
            <a:pPr marL="465138" indent="-465138">
              <a:buFont typeface="Wingdings" pitchFamily="2" charset="2"/>
              <a:buNone/>
            </a:pPr>
            <a:r>
              <a:rPr lang="en-US" sz="2000" dirty="0" smtClean="0"/>
              <a:t>	B. The sometimes group reported a significantly higher mean confidence   	score as compared to the often group.</a:t>
            </a:r>
          </a:p>
          <a:p>
            <a:pPr marL="465138" indent="-465138">
              <a:buFont typeface="Wingdings" pitchFamily="2" charset="2"/>
              <a:buNone/>
            </a:pPr>
            <a:r>
              <a:rPr lang="en-US" sz="2000" dirty="0" smtClean="0"/>
              <a:t>	C. The sometimes group reported a significantly lower mean confidence 	score as compared to the often group.</a:t>
            </a:r>
          </a:p>
          <a:p>
            <a:pPr marL="465138" indent="-465138">
              <a:buFont typeface="Wingdings" pitchFamily="2" charset="2"/>
              <a:buNone/>
            </a:pPr>
            <a:r>
              <a:rPr lang="en-US" sz="2000" dirty="0" smtClean="0"/>
              <a:t>	D. There is not a significant difference between the mean confidence scores 	of the rarely and sometimes groups. </a:t>
            </a:r>
          </a:p>
        </p:txBody>
      </p:sp>
      <p:graphicFrame>
        <p:nvGraphicFramePr>
          <p:cNvPr id="119812" name="Group 4"/>
          <p:cNvGraphicFramePr>
            <a:graphicFrameLocks noGrp="1"/>
          </p:cNvGraphicFramePr>
          <p:nvPr/>
        </p:nvGraphicFramePr>
        <p:xfrm>
          <a:off x="647704" y="457203"/>
          <a:ext cx="9220201" cy="2852739"/>
        </p:xfrm>
        <a:graphic>
          <a:graphicData uri="http://schemas.openxmlformats.org/drawingml/2006/table">
            <a:tbl>
              <a:tblPr/>
              <a:tblGrid>
                <a:gridCol w="1414463"/>
                <a:gridCol w="555625"/>
                <a:gridCol w="1790700"/>
                <a:gridCol w="2149475"/>
                <a:gridCol w="1765301"/>
                <a:gridCol w="1544637"/>
              </a:tblGrid>
              <a:tr h="8969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Depression Level</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N</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Mean (SD) </a:t>
                      </a:r>
                      <a:br>
                        <a:rPr kumimoji="0" lang="en-US" sz="1600" b="1" i="0" u="none" strike="noStrike" cap="none" normalizeH="0" baseline="0" smtClean="0">
                          <a:ln>
                            <a:noFill/>
                          </a:ln>
                          <a:solidFill>
                            <a:srgbClr val="000000"/>
                          </a:solidFill>
                          <a:effectLst/>
                          <a:latin typeface="Times New Roman" pitchFamily="18" charset="0"/>
                          <a:cs typeface="Times New Roman" pitchFamily="18" charset="0"/>
                        </a:rPr>
                      </a:b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Confidence Score</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F-Ratio and </a:t>
                      </a:r>
                      <a:br>
                        <a:rPr kumimoji="0" lang="en-US" sz="1600" b="1" i="0" u="none" strike="noStrike" cap="none" normalizeH="0" baseline="0" smtClean="0">
                          <a:ln>
                            <a:noFill/>
                          </a:ln>
                          <a:solidFill>
                            <a:srgbClr val="000000"/>
                          </a:solidFill>
                          <a:effectLst/>
                          <a:latin typeface="Times New Roman" pitchFamily="18" charset="0"/>
                          <a:cs typeface="Times New Roman" pitchFamily="18" charset="0"/>
                        </a:rPr>
                      </a:b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p-value</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smtClean="0">
                          <a:ln>
                            <a:noFill/>
                          </a:ln>
                          <a:solidFill>
                            <a:srgbClr val="000000"/>
                          </a:solidFill>
                          <a:effectLst/>
                          <a:latin typeface="Times New Roman" pitchFamily="18" charset="0"/>
                          <a:cs typeface="Times New Roman" pitchFamily="18" charset="0"/>
                        </a:rPr>
                        <a:t>Multiple Comparisons</a:t>
                      </a:r>
                      <a:r>
                        <a:rPr kumimoji="0" lang="en-US" sz="1600" b="1" i="0" u="none" strike="noStrike" cap="none" normalizeH="0" baseline="0" smtClean="0">
                          <a:ln>
                            <a:noFill/>
                          </a:ln>
                          <a:solidFill>
                            <a:srgbClr val="000000"/>
                          </a:solidFill>
                          <a:effectLst/>
                          <a:latin typeface="Arial"/>
                          <a:cs typeface="Times New Roman" pitchFamily="18" charset="0"/>
                        </a:rPr>
                        <a:t>   </a:t>
                      </a:r>
                      <a:endParaRPr kumimoji="0" lang="en-US" sz="16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Rarely                   Sometimes</a:t>
                      </a: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hMerge="1">
                  <a:txBody>
                    <a:bodyPr/>
                    <a:lstStyle/>
                    <a:p>
                      <a:endParaRPr lang="en-US"/>
                    </a:p>
                  </a:txBody>
                  <a:tcPr/>
                </a:tc>
              </a:tr>
              <a:tr h="6524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Rarely</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356</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68.89(10.05)</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F = 111.46 (p=.001)</a:t>
                      </a:r>
                      <a:endParaRPr kumimoji="0" lang="en-US"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a:cs typeface="Times New Roman" pitchFamily="18" charset="0"/>
                        </a:rPr>
                        <a:t> </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a:cs typeface="Times New Roman" pitchFamily="18" charset="0"/>
                        </a:rPr>
                        <a:t> </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r>
              <a:tr h="6508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Sometimes</a:t>
                      </a: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266</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58.22(10.83)</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p</a:t>
                      </a:r>
                      <a:r>
                        <a:rPr kumimoji="0" lang="en-US" sz="1600" b="1" i="0" u="none" strike="noStrike" cap="none" normalizeH="0" baseline="0" smtClean="0">
                          <a:ln>
                            <a:noFill/>
                          </a:ln>
                          <a:solidFill>
                            <a:srgbClr val="000000"/>
                          </a:solidFill>
                          <a:effectLst/>
                          <a:latin typeface="Arial"/>
                          <a:cs typeface="Times New Roman" pitchFamily="18" charset="0"/>
                        </a:rPr>
                        <a:t> </a:t>
                      </a: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 .001</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a:cs typeface="Times New Roman" pitchFamily="18" charset="0"/>
                        </a:rPr>
                        <a:t> </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r>
              <a:tr h="6524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Often</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47</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46.23(12.50)</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p</a:t>
                      </a:r>
                      <a:r>
                        <a:rPr kumimoji="0" lang="en-US" sz="1600" b="1" i="0" u="none" strike="noStrike" cap="none" normalizeH="0" baseline="0" smtClean="0">
                          <a:ln>
                            <a:noFill/>
                          </a:ln>
                          <a:solidFill>
                            <a:srgbClr val="000000"/>
                          </a:solidFill>
                          <a:effectLst/>
                          <a:latin typeface="Arial"/>
                          <a:cs typeface="Times New Roman" pitchFamily="18" charset="0"/>
                        </a:rPr>
                        <a:t> </a:t>
                      </a: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 .001</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p = .001</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lnTlToBr>
                      <a:noFill/>
                    </a:lnTlToBr>
                    <a:lnBlToTr>
                      <a:noFill/>
                    </a:lnBlToTr>
                    <a:solidFill>
                      <a:srgbClr val="8CCCCA"/>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07834654"/>
              </p:ext>
            </p:extLst>
          </p:nvPr>
        </p:nvGraphicFramePr>
        <p:xfrm>
          <a:off x="990599" y="533400"/>
          <a:ext cx="8839201" cy="1219200"/>
        </p:xfrm>
        <a:graphic>
          <a:graphicData uri="http://schemas.openxmlformats.org/drawingml/2006/table">
            <a:tbl>
              <a:tblPr/>
              <a:tblGrid>
                <a:gridCol w="892031"/>
                <a:gridCol w="567655"/>
                <a:gridCol w="2426514"/>
                <a:gridCol w="2286002"/>
                <a:gridCol w="1505841"/>
                <a:gridCol w="1161158"/>
              </a:tblGrid>
              <a:tr h="457200">
                <a:tc>
                  <a:txBody>
                    <a:bodyPr/>
                    <a:lstStyle/>
                    <a:p>
                      <a:pPr marL="0" marR="0">
                        <a:lnSpc>
                          <a:spcPts val="1440"/>
                        </a:lnSpc>
                        <a:spcBef>
                          <a:spcPts val="0"/>
                        </a:spcBef>
                        <a:spcAft>
                          <a:spcPts val="750"/>
                        </a:spcAft>
                      </a:pPr>
                      <a:r>
                        <a:rPr lang="en-US" sz="1800" dirty="0">
                          <a:solidFill>
                            <a:srgbClr val="333333"/>
                          </a:solidFill>
                          <a:latin typeface="Arial"/>
                          <a:ea typeface="Calibri"/>
                          <a:cs typeface="Times New Roman"/>
                        </a:rPr>
                        <a:t>Nursing Staff</a:t>
                      </a:r>
                      <a:endParaRPr lang="en-US" sz="18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1800" dirty="0">
                          <a:solidFill>
                            <a:srgbClr val="333333"/>
                          </a:solidFill>
                          <a:latin typeface="Arial"/>
                          <a:ea typeface="Calibri"/>
                          <a:cs typeface="Times New Roman"/>
                        </a:rPr>
                        <a:t>N</a:t>
                      </a:r>
                      <a:endParaRPr lang="en-US" sz="18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1800" dirty="0">
                          <a:solidFill>
                            <a:srgbClr val="333333"/>
                          </a:solidFill>
                          <a:latin typeface="Arial"/>
                          <a:ea typeface="Calibri"/>
                          <a:cs typeface="Times New Roman"/>
                        </a:rPr>
                        <a:t>Mean (SD) </a:t>
                      </a:r>
                      <a:br>
                        <a:rPr lang="en-US" sz="1800" dirty="0">
                          <a:solidFill>
                            <a:srgbClr val="333333"/>
                          </a:solidFill>
                          <a:latin typeface="Arial"/>
                          <a:ea typeface="Calibri"/>
                          <a:cs typeface="Times New Roman"/>
                        </a:rPr>
                      </a:br>
                      <a:r>
                        <a:rPr lang="en-US" sz="1800" dirty="0">
                          <a:solidFill>
                            <a:srgbClr val="333333"/>
                          </a:solidFill>
                          <a:latin typeface="Arial"/>
                          <a:ea typeface="Calibri"/>
                          <a:cs typeface="Times New Roman"/>
                        </a:rPr>
                        <a:t>Job Satisfaction Score</a:t>
                      </a:r>
                      <a:endParaRPr lang="en-US" sz="18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1800" dirty="0">
                          <a:solidFill>
                            <a:srgbClr val="333333"/>
                          </a:solidFill>
                          <a:latin typeface="Arial"/>
                          <a:ea typeface="Calibri"/>
                          <a:cs typeface="Times New Roman"/>
                        </a:rPr>
                        <a:t>F-Ratio and </a:t>
                      </a:r>
                      <a:br>
                        <a:rPr lang="en-US" sz="1800" dirty="0">
                          <a:solidFill>
                            <a:srgbClr val="333333"/>
                          </a:solidFill>
                          <a:latin typeface="Arial"/>
                          <a:ea typeface="Calibri"/>
                          <a:cs typeface="Times New Roman"/>
                        </a:rPr>
                      </a:br>
                      <a:r>
                        <a:rPr lang="en-US" sz="1800" dirty="0">
                          <a:solidFill>
                            <a:srgbClr val="333333"/>
                          </a:solidFill>
                          <a:latin typeface="Arial"/>
                          <a:ea typeface="Calibri"/>
                          <a:cs typeface="Times New Roman"/>
                        </a:rPr>
                        <a:t>p-value</a:t>
                      </a:r>
                      <a:endParaRPr lang="en-US" sz="18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gridSpan="2">
                  <a:txBody>
                    <a:bodyPr/>
                    <a:lstStyle/>
                    <a:p>
                      <a:pPr marL="0" marR="0" algn="ctr">
                        <a:lnSpc>
                          <a:spcPts val="1440"/>
                        </a:lnSpc>
                        <a:spcBef>
                          <a:spcPts val="0"/>
                        </a:spcBef>
                        <a:spcAft>
                          <a:spcPts val="750"/>
                        </a:spcAft>
                      </a:pPr>
                      <a:r>
                        <a:rPr lang="en-US" sz="1800" u="sng" dirty="0" err="1" smtClean="0">
                          <a:solidFill>
                            <a:srgbClr val="333333"/>
                          </a:solidFill>
                          <a:latin typeface="Arial"/>
                          <a:ea typeface="Calibri"/>
                          <a:cs typeface="Times New Roman"/>
                        </a:rPr>
                        <a:t>MultipleComparisons</a:t>
                      </a:r>
                      <a:r>
                        <a:rPr lang="en-US" sz="1800" u="sng" dirty="0" smtClean="0">
                          <a:solidFill>
                            <a:srgbClr val="333333"/>
                          </a:solidFill>
                          <a:latin typeface="Arial"/>
                          <a:ea typeface="Calibri"/>
                          <a:cs typeface="Times New Roman"/>
                        </a:rPr>
                        <a:t>  </a:t>
                      </a:r>
                      <a:r>
                        <a:rPr lang="en-US" sz="1800" dirty="0">
                          <a:solidFill>
                            <a:srgbClr val="333333"/>
                          </a:solidFill>
                          <a:latin typeface="Arial"/>
                          <a:ea typeface="Calibri"/>
                          <a:cs typeface="Times New Roman"/>
                        </a:rPr>
                        <a:t>   </a:t>
                      </a:r>
                      <a:r>
                        <a:rPr lang="en-US" sz="1800" dirty="0" smtClean="0">
                          <a:solidFill>
                            <a:srgbClr val="333333"/>
                          </a:solidFill>
                          <a:latin typeface="Arial"/>
                          <a:ea typeface="Calibri"/>
                          <a:cs typeface="Times New Roman"/>
                        </a:rPr>
                        <a:t>                       RN</a:t>
                      </a:r>
                      <a:r>
                        <a:rPr lang="en-US" sz="1800" dirty="0">
                          <a:solidFill>
                            <a:srgbClr val="333333"/>
                          </a:solidFill>
                          <a:latin typeface="Arial"/>
                          <a:ea typeface="Calibri"/>
                          <a:cs typeface="Times New Roman"/>
                        </a:rPr>
                        <a:t>             LPN</a:t>
                      </a:r>
                      <a:endParaRPr lang="en-US" sz="18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hMerge="1">
                  <a:txBody>
                    <a:bodyPr/>
                    <a:lstStyle/>
                    <a:p>
                      <a:endParaRPr lang="en-US"/>
                    </a:p>
                  </a:txBody>
                  <a:tcPr/>
                </a:tc>
              </a:tr>
              <a:tr h="228600">
                <a:tc>
                  <a:txBody>
                    <a:bodyPr/>
                    <a:lstStyle/>
                    <a:p>
                      <a:pPr marL="0" marR="0">
                        <a:lnSpc>
                          <a:spcPts val="1440"/>
                        </a:lnSpc>
                        <a:spcBef>
                          <a:spcPts val="0"/>
                        </a:spcBef>
                        <a:spcAft>
                          <a:spcPts val="750"/>
                        </a:spcAft>
                      </a:pPr>
                      <a:r>
                        <a:rPr lang="en-US" sz="1800">
                          <a:solidFill>
                            <a:srgbClr val="333333"/>
                          </a:solidFill>
                          <a:latin typeface="Arial"/>
                          <a:ea typeface="Calibri"/>
                          <a:cs typeface="Times New Roman"/>
                        </a:rPr>
                        <a:t>RN</a:t>
                      </a:r>
                      <a:endParaRPr lang="en-US" sz="18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1800">
                          <a:solidFill>
                            <a:srgbClr val="333333"/>
                          </a:solidFill>
                          <a:latin typeface="Arial"/>
                          <a:ea typeface="Calibri"/>
                          <a:cs typeface="Times New Roman"/>
                        </a:rPr>
                        <a:t>20</a:t>
                      </a:r>
                      <a:endParaRPr lang="en-US" sz="18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1800" dirty="0">
                          <a:solidFill>
                            <a:srgbClr val="333333"/>
                          </a:solidFill>
                          <a:latin typeface="Arial"/>
                          <a:ea typeface="Calibri"/>
                          <a:cs typeface="Times New Roman"/>
                        </a:rPr>
                        <a:t>45.0(3.95)</a:t>
                      </a:r>
                      <a:endParaRPr lang="en-US" sz="18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rowSpan="3">
                  <a:txBody>
                    <a:bodyPr/>
                    <a:lstStyle/>
                    <a:p>
                      <a:pPr marL="0" marR="0" algn="ctr">
                        <a:lnSpc>
                          <a:spcPts val="1440"/>
                        </a:lnSpc>
                        <a:spcBef>
                          <a:spcPts val="0"/>
                        </a:spcBef>
                        <a:spcAft>
                          <a:spcPts val="750"/>
                        </a:spcAft>
                      </a:pPr>
                      <a:r>
                        <a:rPr lang="en-US" sz="1800" dirty="0">
                          <a:solidFill>
                            <a:srgbClr val="333333"/>
                          </a:solidFill>
                          <a:latin typeface="Arial"/>
                          <a:ea typeface="Calibri"/>
                          <a:cs typeface="Times New Roman"/>
                        </a:rPr>
                        <a:t>F = 13.23 (p=.001)</a:t>
                      </a:r>
                      <a:endParaRPr lang="en-US" sz="18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1800" dirty="0">
                          <a:solidFill>
                            <a:srgbClr val="333333"/>
                          </a:solidFill>
                          <a:latin typeface="Arial"/>
                          <a:ea typeface="Calibri"/>
                          <a:cs typeface="Times New Roman"/>
                        </a:rPr>
                        <a:t> </a:t>
                      </a:r>
                      <a:endParaRPr lang="en-US" sz="18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1800">
                          <a:solidFill>
                            <a:srgbClr val="333333"/>
                          </a:solidFill>
                          <a:latin typeface="Arial"/>
                          <a:ea typeface="Calibri"/>
                          <a:cs typeface="Times New Roman"/>
                        </a:rPr>
                        <a:t> </a:t>
                      </a:r>
                      <a:endParaRPr lang="en-US" sz="18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r>
              <a:tr h="228600">
                <a:tc>
                  <a:txBody>
                    <a:bodyPr/>
                    <a:lstStyle/>
                    <a:p>
                      <a:pPr marL="0" marR="0">
                        <a:lnSpc>
                          <a:spcPts val="1440"/>
                        </a:lnSpc>
                        <a:spcBef>
                          <a:spcPts val="0"/>
                        </a:spcBef>
                        <a:spcAft>
                          <a:spcPts val="750"/>
                        </a:spcAft>
                      </a:pPr>
                      <a:r>
                        <a:rPr lang="en-US" sz="1800">
                          <a:solidFill>
                            <a:srgbClr val="333333"/>
                          </a:solidFill>
                          <a:latin typeface="Arial"/>
                          <a:ea typeface="Calibri"/>
                          <a:cs typeface="Times New Roman"/>
                        </a:rPr>
                        <a:t>LPN</a:t>
                      </a:r>
                      <a:endParaRPr lang="en-US" sz="18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1800">
                          <a:solidFill>
                            <a:srgbClr val="333333"/>
                          </a:solidFill>
                          <a:latin typeface="Arial"/>
                          <a:ea typeface="Calibri"/>
                          <a:cs typeface="Times New Roman"/>
                        </a:rPr>
                        <a:t>20</a:t>
                      </a:r>
                      <a:endParaRPr lang="en-US" sz="18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1800" dirty="0">
                          <a:solidFill>
                            <a:srgbClr val="333333"/>
                          </a:solidFill>
                          <a:latin typeface="Arial"/>
                          <a:ea typeface="Calibri"/>
                          <a:cs typeface="Times New Roman"/>
                        </a:rPr>
                        <a:t>41.7(5.79)</a:t>
                      </a:r>
                      <a:endParaRPr lang="en-US" sz="18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vMerge="1">
                  <a:txBody>
                    <a:bodyPr/>
                    <a:lstStyle/>
                    <a:p>
                      <a:endParaRPr lang="en-US"/>
                    </a:p>
                  </a:txBody>
                  <a:tcPr/>
                </a:tc>
                <a:tc>
                  <a:txBody>
                    <a:bodyPr/>
                    <a:lstStyle/>
                    <a:p>
                      <a:pPr marL="0" marR="0" algn="ctr">
                        <a:lnSpc>
                          <a:spcPts val="1440"/>
                        </a:lnSpc>
                        <a:spcBef>
                          <a:spcPts val="0"/>
                        </a:spcBef>
                        <a:spcAft>
                          <a:spcPts val="750"/>
                        </a:spcAft>
                      </a:pPr>
                      <a:r>
                        <a:rPr lang="en-US" sz="1800" dirty="0">
                          <a:solidFill>
                            <a:srgbClr val="333333"/>
                          </a:solidFill>
                          <a:latin typeface="Arial"/>
                          <a:ea typeface="Calibri"/>
                          <a:cs typeface="Times New Roman"/>
                        </a:rPr>
                        <a:t>p  = .258</a:t>
                      </a:r>
                      <a:endParaRPr lang="en-US" sz="18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1800">
                          <a:solidFill>
                            <a:srgbClr val="333333"/>
                          </a:solidFill>
                          <a:latin typeface="Arial"/>
                          <a:ea typeface="Calibri"/>
                          <a:cs typeface="Times New Roman"/>
                        </a:rPr>
                        <a:t> </a:t>
                      </a:r>
                      <a:endParaRPr lang="en-US" sz="18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r>
              <a:tr h="228600">
                <a:tc>
                  <a:txBody>
                    <a:bodyPr/>
                    <a:lstStyle/>
                    <a:p>
                      <a:pPr marL="0" marR="0">
                        <a:lnSpc>
                          <a:spcPts val="1440"/>
                        </a:lnSpc>
                        <a:spcBef>
                          <a:spcPts val="0"/>
                        </a:spcBef>
                        <a:spcAft>
                          <a:spcPts val="750"/>
                        </a:spcAft>
                      </a:pPr>
                      <a:r>
                        <a:rPr lang="en-US" sz="1800">
                          <a:solidFill>
                            <a:srgbClr val="333333"/>
                          </a:solidFill>
                          <a:latin typeface="Arial"/>
                          <a:ea typeface="Calibri"/>
                          <a:cs typeface="Times New Roman"/>
                        </a:rPr>
                        <a:t>UAP</a:t>
                      </a:r>
                      <a:endParaRPr lang="en-US" sz="18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1800">
                          <a:solidFill>
                            <a:srgbClr val="333333"/>
                          </a:solidFill>
                          <a:latin typeface="Arial"/>
                          <a:ea typeface="Calibri"/>
                          <a:cs typeface="Times New Roman"/>
                        </a:rPr>
                        <a:t>20</a:t>
                      </a:r>
                      <a:endParaRPr lang="en-US" sz="18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1800" dirty="0">
                          <a:solidFill>
                            <a:srgbClr val="333333"/>
                          </a:solidFill>
                          <a:latin typeface="Arial"/>
                          <a:ea typeface="Calibri"/>
                          <a:cs typeface="Times New Roman"/>
                        </a:rPr>
                        <a:t>36.2(6.37)</a:t>
                      </a:r>
                      <a:endParaRPr lang="en-US" sz="18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vMerge="1">
                  <a:txBody>
                    <a:bodyPr/>
                    <a:lstStyle/>
                    <a:p>
                      <a:endParaRPr lang="en-US"/>
                    </a:p>
                  </a:txBody>
                  <a:tcPr/>
                </a:tc>
                <a:tc>
                  <a:txBody>
                    <a:bodyPr/>
                    <a:lstStyle/>
                    <a:p>
                      <a:pPr marL="0" marR="0" algn="ctr">
                        <a:lnSpc>
                          <a:spcPts val="1440"/>
                        </a:lnSpc>
                        <a:spcBef>
                          <a:spcPts val="0"/>
                        </a:spcBef>
                        <a:spcAft>
                          <a:spcPts val="750"/>
                        </a:spcAft>
                      </a:pPr>
                      <a:r>
                        <a:rPr lang="en-US" sz="1800" dirty="0">
                          <a:solidFill>
                            <a:srgbClr val="333333"/>
                          </a:solidFill>
                          <a:latin typeface="Arial"/>
                          <a:ea typeface="Calibri"/>
                          <a:cs typeface="Times New Roman"/>
                        </a:rPr>
                        <a:t>p  = .024</a:t>
                      </a:r>
                      <a:endParaRPr lang="en-US" sz="18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1800" dirty="0">
                          <a:solidFill>
                            <a:srgbClr val="333333"/>
                          </a:solidFill>
                          <a:latin typeface="Arial"/>
                          <a:ea typeface="Calibri"/>
                          <a:cs typeface="Times New Roman"/>
                        </a:rPr>
                        <a:t>p = .004</a:t>
                      </a:r>
                      <a:endParaRPr lang="en-US" sz="18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r>
            </a:tbl>
          </a:graphicData>
        </a:graphic>
      </p:graphicFrame>
      <p:sp>
        <p:nvSpPr>
          <p:cNvPr id="87041" name="Rectangle 1"/>
          <p:cNvSpPr>
            <a:spLocks noChangeArrowheads="1"/>
          </p:cNvSpPr>
          <p:nvPr/>
        </p:nvSpPr>
        <p:spPr bwMode="auto">
          <a:xfrm>
            <a:off x="1028700" y="1600200"/>
            <a:ext cx="88011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3333"/>
                </a:solidFill>
                <a:effectLst/>
                <a:latin typeface="Arial" pitchFamily="34" charset="0"/>
                <a:ea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333333"/>
                </a:solidFill>
                <a:effectLst/>
                <a:latin typeface="Arial" pitchFamily="34" charset="0"/>
                <a:ea typeface="Times New Roman" pitchFamily="18" charset="0"/>
              </a:rPr>
              <a:t>Levene’s</a:t>
            </a:r>
            <a:r>
              <a:rPr kumimoji="0" lang="en-US" sz="1200" b="0" i="0" u="none" strike="noStrike" cap="none" normalizeH="0" baseline="0" dirty="0" smtClean="0">
                <a:ln>
                  <a:noFill/>
                </a:ln>
                <a:solidFill>
                  <a:srgbClr val="333333"/>
                </a:solidFill>
                <a:effectLst/>
                <a:latin typeface="Arial" pitchFamily="34" charset="0"/>
                <a:ea typeface="Times New Roman" pitchFamily="18" charset="0"/>
              </a:rPr>
              <a:t> Test = .526</a:t>
            </a:r>
            <a:endParaRPr kumimoji="0" lang="en-US" sz="1800" b="0"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190500" y="2057418"/>
            <a:ext cx="10096500" cy="4524315"/>
          </a:xfrm>
          <a:prstGeom prst="rect">
            <a:avLst/>
          </a:prstGeom>
          <a:noFill/>
        </p:spPr>
        <p:txBody>
          <a:bodyPr wrap="square" rtlCol="0">
            <a:spAutoFit/>
          </a:bodyPr>
          <a:lstStyle/>
          <a:p>
            <a:pPr marL="225425" indent="-225425"/>
            <a:r>
              <a:rPr lang="en-US" sz="1800" b="0" dirty="0" smtClean="0"/>
              <a:t>1.We see that the mean job satisfaction score for the RN group is 45.0 (SD 3.95), the LPN group is 41.7 (SD 5.79) and the UAP group is 36.2 (SD 6.37). </a:t>
            </a:r>
          </a:p>
          <a:p>
            <a:pPr marL="225425" indent="-225425"/>
            <a:r>
              <a:rPr lang="en-US" sz="1800" b="0" dirty="0" smtClean="0"/>
              <a:t>2. </a:t>
            </a:r>
            <a:r>
              <a:rPr lang="en-US" sz="1800" b="0" dirty="0" err="1" smtClean="0"/>
              <a:t>Levene’s</a:t>
            </a:r>
            <a:r>
              <a:rPr lang="en-US" sz="1800" b="0" dirty="0" smtClean="0"/>
              <a:t> test result=.526 which is not significant because p&gt;.05 so we can assume that there is no significant difference between the variances of the two groups.</a:t>
            </a:r>
          </a:p>
          <a:p>
            <a:pPr marL="225425" indent="-225425"/>
            <a:r>
              <a:rPr lang="en-US" sz="1800" b="0" dirty="0" smtClean="0"/>
              <a:t>3.The next value is the F-ratio which is 13.23 and the p-value corresponding to the F-ratio is .001. Since the p-value is &lt;.05 (p=.001) we can reject the null hypothesis.</a:t>
            </a:r>
          </a:p>
          <a:p>
            <a:pPr marL="225425" indent="-225425"/>
            <a:r>
              <a:rPr lang="en-US" sz="1800" b="0" dirty="0" smtClean="0"/>
              <a:t>4. The </a:t>
            </a:r>
            <a:r>
              <a:rPr lang="en-US" sz="1800" b="0" dirty="0" smtClean="0">
                <a:solidFill>
                  <a:srgbClr val="FF0000"/>
                </a:solidFill>
              </a:rPr>
              <a:t>next step is to determine where the differences exist among the groups </a:t>
            </a:r>
            <a:r>
              <a:rPr lang="en-US" sz="1800" b="0" dirty="0" smtClean="0"/>
              <a:t>(i.e., RN vs. LPN, RN vs. UAP, LPN vs. UAP). </a:t>
            </a:r>
          </a:p>
          <a:p>
            <a:pPr marL="457200" indent="52388">
              <a:buFont typeface="Arial" pitchFamily="34" charset="0"/>
              <a:buChar char="•"/>
            </a:pPr>
            <a:r>
              <a:rPr lang="en-US" sz="1600" b="0" dirty="0" smtClean="0"/>
              <a:t>RNs to LPNs – the value for p=.258 which is greater than .05, which means it is not significant, and you conclude that there is no difference in the mean job satisfaction scores of RNs vs. LPNs (45.0 and 41.7 respectively). </a:t>
            </a:r>
          </a:p>
          <a:p>
            <a:pPr lvl="1" indent="52388">
              <a:buFont typeface="Arial" pitchFamily="34" charset="0"/>
              <a:buChar char="•"/>
            </a:pPr>
            <a:r>
              <a:rPr lang="en-US" sz="1600" b="0" dirty="0" smtClean="0"/>
              <a:t>RNs to UAPs – the value for p=.024 </a:t>
            </a:r>
            <a:r>
              <a:rPr lang="en-US" sz="1600" b="0" dirty="0" err="1" smtClean="0"/>
              <a:t>whichis</a:t>
            </a:r>
            <a:r>
              <a:rPr lang="en-US" sz="1600" b="0" dirty="0" smtClean="0"/>
              <a:t> less than .05, which means it is significant, and you conclude that there is a statistically significant difference in the mean job satisfaction scores of RNs vs. UAPs (45.0 and 36.2)</a:t>
            </a:r>
          </a:p>
          <a:p>
            <a:pPr lvl="1" indent="52388">
              <a:buFont typeface="Arial" pitchFamily="34" charset="0"/>
              <a:buChar char="•"/>
            </a:pPr>
            <a:r>
              <a:rPr lang="en-US" sz="1600" b="0" dirty="0" smtClean="0"/>
              <a:t>LPNs to UAPs – the value for p=.004 which is less than .05, which means it is significant</a:t>
            </a:r>
          </a:p>
          <a:p>
            <a:pPr lvl="1" indent="52388">
              <a:buFont typeface="Arial" pitchFamily="34" charset="0"/>
              <a:buChar char="•"/>
            </a:pPr>
            <a:r>
              <a:rPr lang="en-US" sz="1600" b="0" dirty="0" smtClean="0"/>
              <a:t>In conclusion, the UAPs are less satisfied than both the RNs and LPNs. </a:t>
            </a:r>
          </a:p>
          <a:p>
            <a:pPr lvl="1" indent="52388">
              <a:buFont typeface="Arial" pitchFamily="34" charset="0"/>
              <a:buChar char="•"/>
            </a:pPr>
            <a:endParaRPr lang="en-US" sz="1600" b="0" dirty="0"/>
          </a:p>
        </p:txBody>
      </p:sp>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2367</TotalTime>
  <Pages>64</Pages>
  <Words>511</Words>
  <Application>Microsoft Office PowerPoint</Application>
  <PresentationFormat>35mm Slides</PresentationFormat>
  <Paragraphs>93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Wingdings</vt:lpstr>
      <vt:lpstr>Calibri</vt:lpstr>
      <vt:lpstr>Arial Black</vt:lpstr>
      <vt:lpstr>Times New Roman</vt:lpstr>
      <vt:lpstr>Pixel</vt:lpstr>
      <vt:lpstr>Post Hoc or Multiple Comparison Testing</vt:lpstr>
      <vt:lpstr>Examples: One-Way ANOVA</vt:lpstr>
      <vt:lpstr>Interpretation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Research</dc:title>
  <dc:creator>Academic Computing Services</dc:creator>
  <cp:lastModifiedBy>Pinna, Joanne</cp:lastModifiedBy>
  <cp:revision>214</cp:revision>
  <cp:lastPrinted>1601-01-01T00:00:00Z</cp:lastPrinted>
  <dcterms:created xsi:type="dcterms:W3CDTF">1998-06-09T22:12:18Z</dcterms:created>
  <dcterms:modified xsi:type="dcterms:W3CDTF">2015-08-14T13:36:17Z</dcterms:modified>
</cp:coreProperties>
</file>