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348" r:id="rId2"/>
    <p:sldId id="349" r:id="rId3"/>
    <p:sldId id="417" r:id="rId4"/>
    <p:sldId id="350" r:id="rId5"/>
    <p:sldId id="351" r:id="rId6"/>
    <p:sldId id="352" r:id="rId7"/>
    <p:sldId id="358" r:id="rId8"/>
    <p:sldId id="361" r:id="rId9"/>
    <p:sldId id="414" r:id="rId10"/>
  </p:sldIdLst>
  <p:sldSz cx="10287000" cy="6858000" type="35mm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0E4"/>
    <a:srgbClr val="9234DB"/>
    <a:srgbClr val="B50069"/>
    <a:srgbClr val="F95AB7"/>
    <a:srgbClr val="FAFD00"/>
    <a:srgbClr val="FFFFFF"/>
    <a:srgbClr val="D49FFF"/>
    <a:srgbClr val="F3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683" autoAdjust="0"/>
  </p:normalViewPr>
  <p:slideViewPr>
    <p:cSldViewPr>
      <p:cViewPr varScale="1">
        <p:scale>
          <a:sx n="76" d="100"/>
          <a:sy n="76" d="100"/>
        </p:scale>
        <p:origin x="-294" y="-9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BDF31EAA-AD29-4EAD-A3F5-D7F527B26548}" type="slidenum">
              <a:rPr lang="en-US" sz="1400" b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‹#›</a:t>
            </a:fld>
            <a:endParaRPr lang="en-US" sz="14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60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687388"/>
            <a:ext cx="51371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2B9A8B2B-F6FB-4007-903E-82F56DA83E2F}" type="slidenum">
              <a:rPr lang="en-US" sz="1400" b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‹#›</a:t>
            </a:fld>
            <a:endParaRPr lang="en-US" sz="14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423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1587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B9C32-56B4-4491-AF9D-BE9985D4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7F09-EFAC-41ED-970A-B4005DAC1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60" y="457200"/>
            <a:ext cx="67913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184D-D985-40CE-A5E7-73A53CDF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552F9-DE95-47D3-94A3-03D75EBA9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E3FC-07DF-4490-9B09-478CB1071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6F778-AE93-4C4F-83DD-6E14173F4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77970-F2EA-44CD-9A23-36717692E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D7EE-0CFE-476F-AE7B-0101234C4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9149-F079-47C0-80B4-01CDFFB84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33FC0-ABBF-44A8-AC63-AFD0080E5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9ABC-0C62-4DAD-9243-81756A19D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5F5C-4547-4DE1-9BE2-4440C5547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8141B-9A27-4E6C-9FDC-6FFE09AEF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024E78EC-97E3-4152-B507-77EA1041F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577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577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577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hlink"/>
                </a:solidFill>
              </a:endParaRPr>
            </a:p>
          </p:txBody>
        </p:sp>
        <p:sp>
          <p:nvSpPr>
            <p:cNvPr id="1577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hlink"/>
                </a:solidFill>
              </a:endParaRPr>
            </a:p>
          </p:txBody>
        </p:sp>
        <p:sp>
          <p:nvSpPr>
            <p:cNvPr id="1577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accent2"/>
                </a:solidFill>
              </a:endParaRPr>
            </a:p>
          </p:txBody>
        </p:sp>
        <p:sp>
          <p:nvSpPr>
            <p:cNvPr id="1577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hlink"/>
                </a:solidFill>
              </a:endParaRPr>
            </a:p>
          </p:txBody>
        </p:sp>
        <p:sp>
          <p:nvSpPr>
            <p:cNvPr id="1577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577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accent2"/>
                </a:solidFill>
              </a:endParaRPr>
            </a:p>
          </p:txBody>
        </p:sp>
        <p:sp>
          <p:nvSpPr>
            <p:cNvPr id="1577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7300" y="1295400"/>
            <a:ext cx="806022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Sum of squares- proportion of variance due to group differences</a:t>
            </a:r>
            <a:endParaRPr lang="en-US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71500" y="228600"/>
            <a:ext cx="933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b="0" dirty="0">
                <a:solidFill>
                  <a:schemeClr val="tx2"/>
                </a:solidFill>
              </a:rPr>
              <a:t>ANOVA Terms — Sums of Squares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42904" y="3810009"/>
            <a:ext cx="9753600" cy="233910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b="0" dirty="0"/>
              <a:t>S.S.—The sum of squared deviations of each data point from some mean value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b="0" dirty="0"/>
              <a:t>Between groups—The difference between S.S. combined and S.S. within </a:t>
            </a:r>
            <a:r>
              <a:rPr lang="en-US" b="0" dirty="0" smtClean="0"/>
              <a:t>groups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b="0" dirty="0" smtClean="0"/>
              <a:t>[variability due to IV]</a:t>
            </a:r>
            <a:endParaRPr lang="en-US" b="0" dirty="0"/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b="0" dirty="0"/>
              <a:t>Within groups—The total squared deviation of each point from the group </a:t>
            </a:r>
            <a:r>
              <a:rPr lang="en-US" b="0" dirty="0" smtClean="0"/>
              <a:t>mean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b="0" dirty="0" smtClean="0"/>
              <a:t>[variability due to individual differences, measurement error…]</a:t>
            </a:r>
            <a:endParaRPr lang="en-US" b="0" dirty="0"/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b="0" dirty="0"/>
              <a:t>Combined—The total squared deviation of each data point from the grand mean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57175" y="1828801"/>
            <a:ext cx="10029825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	S.S.	d.f.	    M.S.	F	        P___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	289.75       3	   96.583     40.667    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	38.00     	16     2.375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	327.75     19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314700" y="1905000"/>
            <a:ext cx="13716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304800"/>
            <a:ext cx="1051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b="0" dirty="0">
                <a:solidFill>
                  <a:schemeClr val="tx2"/>
                </a:solidFill>
              </a:rPr>
              <a:t>ANOVA Terms — Degrees of Freedom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66700" y="3906838"/>
            <a:ext cx="9407525" cy="1446550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b="0" dirty="0" err="1"/>
              <a:t>d.f</a:t>
            </a:r>
            <a:r>
              <a:rPr lang="en-US" b="0" dirty="0"/>
              <a:t>.—The number of cases minus some "loss" because of earlier calculations.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b="0" dirty="0"/>
              <a:t>Between groups </a:t>
            </a:r>
            <a:r>
              <a:rPr lang="en-US" b="0" dirty="0" err="1"/>
              <a:t>d.f</a:t>
            </a:r>
            <a:r>
              <a:rPr lang="en-US" b="0" dirty="0"/>
              <a:t>.—Equal to the </a:t>
            </a:r>
            <a:r>
              <a:rPr lang="en-US" b="0" u="sng" dirty="0"/>
              <a:t>total number of groups minus one</a:t>
            </a:r>
            <a:r>
              <a:rPr lang="en-US" b="0" dirty="0"/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b="0" dirty="0"/>
              <a:t>Within groups </a:t>
            </a:r>
            <a:r>
              <a:rPr lang="en-US" b="0" dirty="0" err="1"/>
              <a:t>d.f</a:t>
            </a:r>
            <a:r>
              <a:rPr lang="en-US" b="0" dirty="0"/>
              <a:t>.—The total </a:t>
            </a:r>
            <a:r>
              <a:rPr lang="en-US" b="0" u="sng" dirty="0"/>
              <a:t>number of cases minus the number of groups</a:t>
            </a:r>
            <a:r>
              <a:rPr lang="en-US" b="0" dirty="0"/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b="0" dirty="0"/>
              <a:t>Combined </a:t>
            </a:r>
            <a:r>
              <a:rPr lang="en-US" b="0" dirty="0" err="1"/>
              <a:t>d.f</a:t>
            </a:r>
            <a:r>
              <a:rPr lang="en-US" b="0" dirty="0"/>
              <a:t>.—Equal to the total number of cases minus one.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1489087" y="1812926"/>
            <a:ext cx="7049043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wrap="none"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S.S.	d.f.	M.S.	F	P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180	1	180	16.36	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100	9	11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280	10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71450" y="1812926"/>
            <a:ext cx="10115550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	S.S.	d.f.	    M.S.	F	        P___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	289.75       3	   96.583     40.667    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	38.00     	16     2.375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	327.75     19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33900" y="1752600"/>
            <a:ext cx="6858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381004"/>
            <a:ext cx="960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 number of treatments/groups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= number of replicates.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5308" y="1371618"/>
          <a:ext cx="8839203" cy="2921939"/>
        </p:xfrm>
        <a:graphic>
          <a:graphicData uri="http://schemas.openxmlformats.org/drawingml/2006/table">
            <a:tbl>
              <a:tblPr/>
              <a:tblGrid>
                <a:gridCol w="2686424"/>
                <a:gridCol w="2513106"/>
                <a:gridCol w="1887071"/>
                <a:gridCol w="1752602"/>
              </a:tblGrid>
              <a:tr h="15879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9930" marR="39930" marT="19965" marB="19965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9930" marR="39930" marT="19965" marB="19965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9930" marR="39930" marT="19965" marB="19965"/>
                </a:tc>
              </a:tr>
              <a:tr h="904950">
                <a:tc>
                  <a:txBody>
                    <a:bodyPr/>
                    <a:lstStyle/>
                    <a:p>
                      <a:r>
                        <a:rPr lang="en-US" sz="2000" b="1" dirty="0"/>
                        <a:t>Source of variance</a:t>
                      </a:r>
                      <a:endParaRPr lang="en-US" sz="2000" dirty="0"/>
                    </a:p>
                  </a:txBody>
                  <a:tcPr marL="12479" marR="12479" marT="12478" marB="124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Sum of squares </a:t>
                      </a:r>
                      <a:br>
                        <a:rPr lang="en-US" sz="2000" b="1" dirty="0"/>
                      </a:br>
                      <a:r>
                        <a:rPr lang="en-US" sz="2000" b="1" dirty="0"/>
                        <a:t>(S of S)</a:t>
                      </a:r>
                      <a:endParaRPr lang="en-US" sz="2000" dirty="0"/>
                    </a:p>
                  </a:txBody>
                  <a:tcPr marL="12479" marR="12479" marT="12478" marB="12478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Degrees of freedom (</a:t>
                      </a:r>
                      <a:r>
                        <a:rPr lang="en-US" sz="2000" b="1" dirty="0" err="1"/>
                        <a:t>df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marL="12479" marR="12479" marT="12478" marB="12478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Mean square</a:t>
                      </a:r>
                      <a:br>
                        <a:rPr lang="en-US" sz="2000" b="1" dirty="0"/>
                      </a:br>
                      <a:r>
                        <a:rPr lang="en-US" sz="2000" b="1" dirty="0"/>
                        <a:t>= S of S / </a:t>
                      </a:r>
                      <a:r>
                        <a:rPr lang="en-US" sz="2000" b="1" dirty="0" err="1"/>
                        <a:t>df</a:t>
                      </a:r>
                      <a:endParaRPr lang="en-US" sz="2000" dirty="0"/>
                    </a:p>
                  </a:txBody>
                  <a:tcPr marL="12479" marR="12479" marT="12478" marB="12478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6"/>
                    </a:solidFill>
                  </a:tcPr>
                </a:tc>
              </a:tr>
              <a:tr h="383329">
                <a:tc>
                  <a:txBody>
                    <a:bodyPr/>
                    <a:lstStyle/>
                    <a:p>
                      <a:r>
                        <a:rPr lang="en-US" sz="2000"/>
                        <a:t>Between treatments 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***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 - 1 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[2]</a:t>
                      </a:r>
                      <a:endParaRPr 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***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</a:tr>
              <a:tr h="742173">
                <a:tc>
                  <a:txBody>
                    <a:bodyPr/>
                    <a:lstStyle/>
                    <a:p>
                      <a:r>
                        <a:rPr lang="en-US" sz="2000"/>
                        <a:t>Residual 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***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u(v-1</a:t>
                      </a:r>
                      <a:r>
                        <a:rPr lang="en-US" sz="2000" dirty="0" smtClean="0"/>
                        <a:t>) 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[6]</a:t>
                      </a:r>
                      <a:endParaRPr 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***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</a:tr>
              <a:tr h="729637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*** 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uv</a:t>
                      </a:r>
                      <a:r>
                        <a:rPr lang="en-US" sz="2000" dirty="0"/>
                        <a:t>)-1 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[8]</a:t>
                      </a:r>
                      <a:endParaRPr 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 </a:t>
                      </a:r>
                    </a:p>
                  </a:txBody>
                  <a:tcPr marL="12479" marR="12479" marT="12478" marB="124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6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7700" y="4572000"/>
            <a:ext cx="8458200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0" dirty="0" smtClean="0"/>
              <a:t>The total </a:t>
            </a:r>
            <a:r>
              <a:rPr lang="en-US" b="0" dirty="0" err="1" smtClean="0"/>
              <a:t>df</a:t>
            </a:r>
            <a:r>
              <a:rPr lang="en-US" b="0" dirty="0" smtClean="0"/>
              <a:t> is always one fewer than the total number of data entries]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95301" y="4876800"/>
            <a:ext cx="861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lvl="0" algn="ctr"/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 </a:t>
            </a:r>
            <a:r>
              <a:rPr lang="en-US" sz="1800" dirty="0" smtClean="0"/>
              <a:t>Assume that we have recorded the biomass of 3 bacteria in flasks of glucose broth, and we used 3 replicate flasks for each bacterium</a:t>
            </a:r>
          </a:p>
          <a:p>
            <a:pPr lvl="0" algn="ctr"/>
            <a:r>
              <a:rPr lang="en-US" sz="1800" dirty="0" smtClean="0"/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For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 treatments (3 in our case) and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v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 replicates (3 in our case); the total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df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 is one fewer than the total number of data values in the table (9 values in our case)</a:t>
            </a:r>
          </a:p>
        </p:txBody>
      </p:sp>
      <p:pic>
        <p:nvPicPr>
          <p:cNvPr id="1027" name="Picture 3" descr="http://www.biology.ed.ac.uk/archive/jdeacon/statistics/image2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-46038"/>
            <a:ext cx="171450" cy="15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19100" y="4572000"/>
            <a:ext cx="9601200" cy="5334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457200"/>
            <a:ext cx="1028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0" dirty="0">
                <a:solidFill>
                  <a:schemeClr val="tx2"/>
                </a:solidFill>
              </a:rPr>
              <a:t>ANOVA Terms — Mean Squares &amp; F-Ratio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66704" y="4038618"/>
            <a:ext cx="10020300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b="0" dirty="0"/>
              <a:t>M.S</a:t>
            </a:r>
            <a:r>
              <a:rPr lang="en-US" b="0" dirty="0" smtClean="0"/>
              <a:t>. (the variance)—the </a:t>
            </a:r>
            <a:r>
              <a:rPr lang="en-US" b="0" dirty="0"/>
              <a:t>sums of squares </a:t>
            </a:r>
            <a:r>
              <a:rPr lang="en-US" b="0" dirty="0" smtClean="0"/>
              <a:t>divided </a:t>
            </a:r>
            <a:r>
              <a:rPr lang="en-US" b="0" dirty="0"/>
              <a:t>by the degrees of </a:t>
            </a:r>
            <a:r>
              <a:rPr lang="en-US" b="0" dirty="0" smtClean="0"/>
              <a:t>freedom</a:t>
            </a:r>
            <a:endParaRPr lang="en-US" b="0" dirty="0"/>
          </a:p>
          <a:p>
            <a:pPr marL="342900" indent="-342900" eaLnBrk="1" hangingPunct="1">
              <a:spcBef>
                <a:spcPct val="20000"/>
              </a:spcBef>
            </a:pPr>
            <a:endParaRPr lang="en-US" sz="900" b="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bg2"/>
                </a:solidFill>
              </a:rPr>
              <a:t>F—the ratio </a:t>
            </a:r>
            <a:r>
              <a:rPr lang="en-US" b="0" dirty="0"/>
              <a:t>of mean squares between groups to the mean squares within groups.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489087" y="1812926"/>
            <a:ext cx="7049043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wrap="none"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S.S.	d.f.	M.S.	F	P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180	1	180	16.36	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100	9	11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280	10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0" y="1828801"/>
            <a:ext cx="10287000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	S.S.	d.f.	    M.S.	F	        P___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	289.75       3	   96.583     40.667    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	38.00     	16     2.375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	327.75     19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991100" y="1828800"/>
            <a:ext cx="25146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3124218"/>
            <a:ext cx="9258300" cy="2674937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P value</a:t>
            </a:r>
            <a:br>
              <a:rPr lang="en-US" sz="2600" b="1" dirty="0" smtClean="0"/>
            </a:br>
            <a:r>
              <a:rPr lang="en-US" sz="2600" b="1" dirty="0" smtClean="0"/>
              <a:t>compares the calculated F to a critical value of F</a:t>
            </a:r>
          </a:p>
          <a:p>
            <a:pPr eaLnBrk="1" hangingPunct="1"/>
            <a:r>
              <a:rPr lang="en-US" sz="2600" b="1" dirty="0" smtClean="0"/>
              <a:t>Critical Value of F</a:t>
            </a:r>
            <a:r>
              <a:rPr lang="en-US" sz="2600" b="1" baseline="-25000" dirty="0" smtClean="0"/>
              <a:t>3,16</a:t>
            </a:r>
            <a:r>
              <a:rPr lang="en-US" sz="2600" b="1" dirty="0" smtClean="0"/>
              <a:t> = 3.24</a:t>
            </a:r>
          </a:p>
          <a:p>
            <a:pPr eaLnBrk="1" hangingPunct="1"/>
            <a:r>
              <a:rPr lang="en-US" sz="2600" b="1" dirty="0" smtClean="0"/>
              <a:t>Our F-value of 40.667 exceeds 3.24 so we reject the null hypothesis and indicate that the data supports there are differences in our DV by the IV groups- but we can’t tell which group better </a:t>
            </a:r>
            <a:endParaRPr lang="en-US" dirty="0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287000" cy="1371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ANOVA Terms — Mean Squares &amp; F-Ratio</a:t>
            </a: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0" y="1143001"/>
            <a:ext cx="10287000" cy="1943654"/>
          </a:xfrm>
          <a:prstGeom prst="roundRect">
            <a:avLst>
              <a:gd name="adj" fmla="val 16667"/>
            </a:avLst>
          </a:prstGeom>
          <a:solidFill>
            <a:srgbClr val="C1D6DA"/>
          </a:solidFill>
          <a:ln w="101600">
            <a:noFill/>
            <a:round/>
            <a:headEnd/>
            <a:tailEnd/>
          </a:ln>
        </p:spPr>
        <p:txBody>
          <a:bodyPr lIns="110138" tIns="218377" rIns="110138" bIns="218377">
            <a:spAutoFit/>
          </a:bodyPr>
          <a:lstStyle/>
          <a:p>
            <a:pPr defTabSz="869950">
              <a:lnSpc>
                <a:spcPct val="90000"/>
              </a:lnSpc>
              <a:spcBef>
                <a:spcPct val="45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 i="1" u="sng">
                <a:latin typeface="Verdana" pitchFamily="34" charset="0"/>
              </a:rPr>
              <a:t>Source		S.S.	d.f.	    M.S.	F	        P___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Between groups		289.75       3	   96.583     40.667    0.00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Within groups		38.00     	16     2.375</a:t>
            </a:r>
          </a:p>
          <a:p>
            <a:pPr defTabSz="869950">
              <a:lnSpc>
                <a:spcPct val="90000"/>
              </a:lnSpc>
              <a:spcBef>
                <a:spcPct val="30000"/>
              </a:spcBef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1900">
                <a:latin typeface="Verdana" pitchFamily="34" charset="0"/>
              </a:rPr>
              <a:t>Combined		327.75     19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7505703" y="1143000"/>
            <a:ext cx="11144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0"/>
            <a:ext cx="9258300" cy="1371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Fill in the blank on the ANOVA Table</a:t>
            </a:r>
          </a:p>
        </p:txBody>
      </p:sp>
      <p:sp>
        <p:nvSpPr>
          <p:cNvPr id="30723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10287000" cy="2209800"/>
          </a:xfrm>
          <a:prstGeom prst="roundRect">
            <a:avLst>
              <a:gd name="adj" fmla="val 16667"/>
            </a:avLst>
          </a:prstGeom>
          <a:solidFill>
            <a:srgbClr val="C1D6DA"/>
          </a:solidFill>
        </p:spPr>
        <p:txBody>
          <a:bodyPr/>
          <a:lstStyle/>
          <a:p>
            <a:pPr defTabSz="869950" eaLnBrk="1" hangingPunct="1">
              <a:lnSpc>
                <a:spcPct val="90000"/>
              </a:lnSpc>
              <a:buFont typeface="Wingdings" pitchFamily="2" charset="2"/>
              <a:buNone/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2800" b="1" i="1" u="sng" smtClean="0"/>
              <a:t>Source		S.S.	d.f.	    M.S.	F	    </a:t>
            </a:r>
          </a:p>
          <a:p>
            <a:pPr defTabSz="869950" eaLnBrk="1" hangingPunct="1">
              <a:lnSpc>
                <a:spcPct val="90000"/>
              </a:lnSpc>
              <a:buFont typeface="Wingdings" pitchFamily="2" charset="2"/>
              <a:buNone/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2800" b="1" smtClean="0"/>
              <a:t>Between groups	     80	         4	    20.0    </a:t>
            </a:r>
          </a:p>
          <a:p>
            <a:pPr defTabSz="869950" eaLnBrk="1" hangingPunct="1">
              <a:lnSpc>
                <a:spcPct val="90000"/>
              </a:lnSpc>
              <a:buFont typeface="Wingdings" pitchFamily="2" charset="2"/>
              <a:buNone/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2800" b="1" smtClean="0"/>
              <a:t>Within groups	         90	     	45     2.0</a:t>
            </a:r>
          </a:p>
          <a:p>
            <a:pPr defTabSz="869950" eaLnBrk="1" hangingPunct="1">
              <a:lnSpc>
                <a:spcPct val="90000"/>
              </a:lnSpc>
              <a:buFont typeface="Wingdings" pitchFamily="2" charset="2"/>
              <a:buNone/>
              <a:tabLst>
                <a:tab pos="2974975" algn="r"/>
                <a:tab pos="3887788" algn="r"/>
                <a:tab pos="4802188" algn="r"/>
                <a:tab pos="5715000" algn="r"/>
                <a:tab pos="6627813" algn="r"/>
              </a:tabLst>
            </a:pPr>
            <a:r>
              <a:rPr lang="en-US" sz="2800" b="1" smtClean="0"/>
              <a:t>Combined	              170		49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66700" y="3429000"/>
            <a:ext cx="1003300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How many groups are being compared in the above example?</a:t>
            </a:r>
          </a:p>
          <a:p>
            <a:endParaRPr lang="en-US" sz="2400" dirty="0"/>
          </a:p>
          <a:p>
            <a:r>
              <a:rPr lang="en-US" sz="2400" dirty="0"/>
              <a:t>How many subjects are in the sample?</a:t>
            </a:r>
          </a:p>
          <a:p>
            <a:endParaRPr lang="en-US" sz="2400" dirty="0"/>
          </a:p>
          <a:p>
            <a:r>
              <a:rPr lang="en-US" sz="2400" dirty="0"/>
              <a:t>What is the F-ratio?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Examples: One-Way ANOVA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71800"/>
            <a:ext cx="10363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Research Question:  Is there a difference in confidence scores among those who are rarely, sometimes or often in a depressed state of mind</a:t>
            </a:r>
            <a:r>
              <a:rPr lang="en-US" sz="2000" dirty="0" smtClean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Null hypothesis: Confidence would be similar regardless of depression level 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Interpretation: We see the mean confidence scores vary from 46 among those with </a:t>
            </a:r>
            <a:r>
              <a:rPr lang="en-US" sz="2000" dirty="0" err="1" smtClean="0"/>
              <a:t>odepression</a:t>
            </a:r>
            <a:r>
              <a:rPr lang="en-US" sz="2000" dirty="0" smtClean="0"/>
              <a:t> often to 69 for those who rarely have depression. There is a statistically significant difference in overall confidence score between depression groups F(3, 676) = 111.46, p &lt;.001.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11701"/>
              </p:ext>
            </p:extLst>
          </p:nvPr>
        </p:nvGraphicFramePr>
        <p:xfrm>
          <a:off x="2324100" y="510079"/>
          <a:ext cx="5867391" cy="2110305"/>
        </p:xfrm>
        <a:graphic>
          <a:graphicData uri="http://schemas.openxmlformats.org/drawingml/2006/table">
            <a:tbl>
              <a:tblPr/>
              <a:tblGrid>
                <a:gridCol w="1404202"/>
                <a:gridCol w="770844"/>
                <a:gridCol w="1558461"/>
                <a:gridCol w="2133884"/>
              </a:tblGrid>
              <a:tr h="6748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Depression Level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(SD)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Confidence Score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F-Ratio and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p-value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</a:tr>
              <a:tr h="5290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Rarely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68.89(10.05)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= 111.46 (p=.001)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</a:tr>
              <a:tr h="5290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58.22(10.83)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2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Often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46.23(12.50)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C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134100" y="1565232"/>
            <a:ext cx="18288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92114"/>
              </p:ext>
            </p:extLst>
          </p:nvPr>
        </p:nvGraphicFramePr>
        <p:xfrm>
          <a:off x="990599" y="533400"/>
          <a:ext cx="6172202" cy="1219200"/>
        </p:xfrm>
        <a:graphic>
          <a:graphicData uri="http://schemas.openxmlformats.org/drawingml/2006/table">
            <a:tbl>
              <a:tblPr/>
              <a:tblGrid>
                <a:gridCol w="892031"/>
                <a:gridCol w="567655"/>
                <a:gridCol w="2426514"/>
                <a:gridCol w="2286002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Nursing Staff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Mean (SD) </a:t>
                      </a:r>
                      <a:b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Job Satisfaction Score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F-Ratio and </a:t>
                      </a:r>
                      <a:b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p-value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RN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45.0(3.95)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F = 13.23 (p=.001)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LPN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41.7(5.79)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UAP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36.2(6.37)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" y="2057418"/>
            <a:ext cx="10096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Research question: Are different nursing staff less satisfied with their job?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Null hypothesis: Job satisfaction would be comparable for all nurse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Interpretation:</a:t>
            </a:r>
          </a:p>
          <a:p>
            <a:r>
              <a:rPr lang="en-US" b="0" dirty="0" smtClean="0"/>
              <a:t>We see that the mean job satisfaction score for the RN group is 45.0 (SD 3.95), the LPN group is 41.7 (SD 5.79) and the UAP group is 36.2 (SD 6.37). </a:t>
            </a:r>
          </a:p>
          <a:p>
            <a:pPr marL="225425" indent="-225425"/>
            <a:r>
              <a:rPr lang="en-US" b="0" dirty="0" smtClean="0"/>
              <a:t>The next value is the F-ratio which is 13.23 and the p-value corresponding to the F-ratio is .001. Since the p-value is &lt;.05 (p=.001) we can reject the null hypothesis.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2377</TotalTime>
  <Pages>64</Pages>
  <Words>619</Words>
  <Application>Microsoft Office PowerPoint</Application>
  <PresentationFormat>35mm Slides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Wingdings</vt:lpstr>
      <vt:lpstr>Calibri</vt:lpstr>
      <vt:lpstr>Arial Black</vt:lpstr>
      <vt:lpstr>Times New Roman</vt:lpstr>
      <vt:lpstr>Verdana</vt:lpstr>
      <vt:lpstr>Pixel</vt:lpstr>
      <vt:lpstr>PowerPoint Presentation</vt:lpstr>
      <vt:lpstr>PowerPoint Presentation</vt:lpstr>
      <vt:lpstr>PowerPoint Presentation</vt:lpstr>
      <vt:lpstr>PowerPoint Presentation</vt:lpstr>
      <vt:lpstr>ANOVA Terms — Mean Squares &amp; F-Ratio</vt:lpstr>
      <vt:lpstr>Fill in the blank on the ANOVA Table</vt:lpstr>
      <vt:lpstr>Examples: One-Way ANOVA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Research</dc:title>
  <dc:creator>Academic Computing Services</dc:creator>
  <cp:lastModifiedBy>Pinna, Joanne</cp:lastModifiedBy>
  <cp:revision>215</cp:revision>
  <cp:lastPrinted>1601-01-01T00:00:00Z</cp:lastPrinted>
  <dcterms:created xsi:type="dcterms:W3CDTF">1998-06-09T22:12:18Z</dcterms:created>
  <dcterms:modified xsi:type="dcterms:W3CDTF">2015-08-14T13:31:26Z</dcterms:modified>
</cp:coreProperties>
</file>