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>
  <p:sldMasterIdLst>
    <p:sldMasterId id="2147483653" r:id="rId1"/>
  </p:sldMasterIdLst>
  <p:notesMasterIdLst>
    <p:notesMasterId r:id="rId9"/>
  </p:notesMasterIdLst>
  <p:handoutMasterIdLst>
    <p:handoutMasterId r:id="rId10"/>
  </p:handoutMasterIdLst>
  <p:sldIdLst>
    <p:sldId id="322" r:id="rId2"/>
    <p:sldId id="321" r:id="rId3"/>
    <p:sldId id="338" r:id="rId4"/>
    <p:sldId id="329" r:id="rId5"/>
    <p:sldId id="339" r:id="rId6"/>
    <p:sldId id="331" r:id="rId7"/>
    <p:sldId id="340" r:id="rId8"/>
  </p:sldIdLst>
  <p:sldSz cx="10287000" cy="6858000" type="35mm"/>
  <p:notesSz cx="6858000" cy="9144000"/>
  <p:embeddedFontLst>
    <p:embeddedFont>
      <p:font typeface="Arial Black" panose="020B0A04020102020204" pitchFamily="34" charset="0"/>
      <p:bold r:id="rId11"/>
    </p:embeddedFont>
  </p:embeddedFontLst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00E4"/>
    <a:srgbClr val="9234DB"/>
    <a:srgbClr val="B50069"/>
    <a:srgbClr val="F95AB7"/>
    <a:srgbClr val="FAFD00"/>
    <a:srgbClr val="FFFFFF"/>
    <a:srgbClr val="D49FFF"/>
    <a:srgbClr val="F39F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40" autoAdjust="0"/>
    <p:restoredTop sz="94683" autoAdjust="0"/>
  </p:normalViewPr>
  <p:slideViewPr>
    <p:cSldViewPr>
      <p:cViewPr varScale="1">
        <p:scale>
          <a:sx n="76" d="100"/>
          <a:sy n="76" d="100"/>
        </p:scale>
        <p:origin x="-294" y="-96"/>
      </p:cViewPr>
      <p:guideLst>
        <p:guide orient="horz" pos="2160"/>
        <p:guide pos="3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391275" y="8750300"/>
            <a:ext cx="3968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 algn="r">
              <a:defRPr/>
            </a:pPr>
            <a:fld id="{BDF31EAA-AD29-4EAD-A3F5-D7F527B26548}" type="slidenum">
              <a:rPr lang="en-US" sz="1400" b="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>
                <a:defRPr/>
              </a:pPr>
              <a:t>‹#›</a:t>
            </a:fld>
            <a:endParaRPr lang="en-US" sz="1400" b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506041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60425" y="687388"/>
            <a:ext cx="5137150" cy="34258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notes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391275" y="8750300"/>
            <a:ext cx="3968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 algn="r">
              <a:defRPr/>
            </a:pPr>
            <a:fld id="{2B9A8B2B-F6FB-4007-903E-82F56DA83E2F}" type="slidenum">
              <a:rPr lang="en-US" sz="1400" b="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>
                <a:defRPr/>
              </a:pPr>
              <a:t>‹#›</a:t>
            </a:fld>
            <a:endParaRPr lang="en-US" sz="1400" b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004236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60425" y="687388"/>
            <a:ext cx="5137150" cy="3425825"/>
          </a:xfrm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60425" y="687388"/>
            <a:ext cx="5137150" cy="3425825"/>
          </a:xfrm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60425" y="687388"/>
            <a:ext cx="5137150" cy="3425825"/>
          </a:xfrm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60425" y="687388"/>
            <a:ext cx="5137150" cy="3425825"/>
          </a:xfrm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60425" y="687388"/>
            <a:ext cx="5137150" cy="3425825"/>
          </a:xfrm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0287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 b="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 b="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4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 b="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4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 b="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 b="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 b="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 b="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 b="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 b="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4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 b="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4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 b="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 b="0">
                  <a:latin typeface="Times New Roman" pitchFamily="18" charset="0"/>
                </a:endParaRPr>
              </a:p>
            </p:txBody>
          </p:sp>
        </p:grpSp>
      </p:grpSp>
      <p:sp>
        <p:nvSpPr>
          <p:cNvPr id="15873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343275" y="1828800"/>
            <a:ext cx="6772275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874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343275" y="4267200"/>
            <a:ext cx="6772275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B9C32-56B4-4491-AF9D-BE9985D436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507F09-EFAC-41ED-970A-B4005DAC17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58075" y="457200"/>
            <a:ext cx="2314575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60" y="457200"/>
            <a:ext cx="6791325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83184D-D985-40CE-A5E7-73A53CDF7D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130443"/>
            <a:ext cx="874395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5552F9-DE95-47D3-94A3-03D75EBA9C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92583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14350" y="1981200"/>
            <a:ext cx="9258300" cy="3886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99E3FC-07DF-4490-9B09-478CB10714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96F778-AE93-4C4F-83DD-6E14173F4D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4406918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577970-F2EA-44CD-9A23-36717692E6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4" y="1981200"/>
            <a:ext cx="455295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0" y="1981200"/>
            <a:ext cx="455295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51D7EE-0CFE-476F-AE7B-0101234C40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329149-F079-47C0-80B4-01CDFFB84F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33FC0-ABBF-44A8-AC63-AFD0080E52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019ABC-0C62-4DAD-9243-81756A19D3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5" y="273050"/>
            <a:ext cx="338455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2725" y="273068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5" y="1435103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F5F5C-4547-4DE1-9BE2-4440C5547D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08141B-9A27-4E6C-9FDC-6FFE09AEF9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72350" y="6248400"/>
            <a:ext cx="2400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 Black" pitchFamily="34" charset="0"/>
              </a:defRPr>
            </a:lvl1pPr>
          </a:lstStyle>
          <a:p>
            <a:pPr>
              <a:defRPr/>
            </a:pPr>
            <a:fld id="{024E78EC-97E3-4152-B507-77EA1041F6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10287000" cy="546100"/>
            <a:chOff x="0" y="0"/>
            <a:chExt cx="5760" cy="344"/>
          </a:xfrm>
        </p:grpSpPr>
        <p:sp>
          <p:nvSpPr>
            <p:cNvPr id="15770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 b="0">
                <a:latin typeface="Times New Roman" pitchFamily="18" charset="0"/>
              </a:endParaRPr>
            </a:p>
          </p:txBody>
        </p:sp>
        <p:sp>
          <p:nvSpPr>
            <p:cNvPr id="15770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 b="0">
                <a:latin typeface="Times New Roman" pitchFamily="18" charset="0"/>
              </a:endParaRPr>
            </a:p>
          </p:txBody>
        </p:sp>
        <p:sp>
          <p:nvSpPr>
            <p:cNvPr id="15770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800" b="0">
                <a:solidFill>
                  <a:schemeClr val="hlink"/>
                </a:solidFill>
              </a:endParaRPr>
            </a:p>
          </p:txBody>
        </p:sp>
        <p:sp>
          <p:nvSpPr>
            <p:cNvPr id="15770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800" b="0">
                <a:solidFill>
                  <a:schemeClr val="hlink"/>
                </a:solidFill>
              </a:endParaRPr>
            </a:p>
          </p:txBody>
        </p:sp>
        <p:sp>
          <p:nvSpPr>
            <p:cNvPr id="15770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800" b="0">
                <a:solidFill>
                  <a:schemeClr val="accent2"/>
                </a:solidFill>
              </a:endParaRPr>
            </a:p>
          </p:txBody>
        </p:sp>
        <p:sp>
          <p:nvSpPr>
            <p:cNvPr id="15770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4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800" b="0">
                <a:solidFill>
                  <a:schemeClr val="hlink"/>
                </a:solidFill>
              </a:endParaRPr>
            </a:p>
          </p:txBody>
        </p:sp>
        <p:sp>
          <p:nvSpPr>
            <p:cNvPr id="15770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92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 b="0">
                <a:latin typeface="Times New Roman" pitchFamily="18" charset="0"/>
              </a:endParaRPr>
            </a:p>
          </p:txBody>
        </p:sp>
        <p:sp>
          <p:nvSpPr>
            <p:cNvPr id="15770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800" b="0">
                <a:solidFill>
                  <a:schemeClr val="accent2"/>
                </a:solidFill>
              </a:endParaRPr>
            </a:p>
          </p:txBody>
        </p:sp>
        <p:sp>
          <p:nvSpPr>
            <p:cNvPr id="15770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4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800" b="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457200"/>
            <a:ext cx="92583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981200"/>
            <a:ext cx="92583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771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5225"/>
            <a:ext cx="24003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3771900" y="4267200"/>
            <a:ext cx="4114800" cy="457200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6515100" y="2362200"/>
            <a:ext cx="3276600" cy="609600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4350" y="1752600"/>
            <a:ext cx="9258300" cy="5181600"/>
          </a:xfrm>
        </p:spPr>
        <p:txBody>
          <a:bodyPr/>
          <a:lstStyle/>
          <a:p>
            <a:pPr eaLnBrk="1" hangingPunct="1"/>
            <a:r>
              <a:rPr lang="en-US" sz="4000" b="1" dirty="0" smtClean="0">
                <a:solidFill>
                  <a:schemeClr val="bg2"/>
                </a:solidFill>
              </a:rPr>
              <a:t>Independent T-tests</a:t>
            </a:r>
          </a:p>
          <a:p>
            <a:pPr lvl="1" eaLnBrk="1" hangingPunct="1"/>
            <a:r>
              <a:rPr lang="en-US" dirty="0" smtClean="0"/>
              <a:t>Two independent groups that are </a:t>
            </a:r>
            <a:r>
              <a:rPr lang="en-US" dirty="0" smtClean="0">
                <a:solidFill>
                  <a:schemeClr val="bg2"/>
                </a:solidFill>
              </a:rPr>
              <a:t>mutually exclusive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sz="4000" b="1" dirty="0" smtClean="0">
                <a:solidFill>
                  <a:schemeClr val="bg2"/>
                </a:solidFill>
              </a:rPr>
              <a:t>Paired or correlated t-tests</a:t>
            </a:r>
          </a:p>
          <a:p>
            <a:pPr lvl="1" eaLnBrk="1" hangingPunct="1"/>
            <a:r>
              <a:rPr lang="en-US" dirty="0" smtClean="0"/>
              <a:t>One group with </a:t>
            </a:r>
            <a:r>
              <a:rPr lang="en-US" dirty="0" smtClean="0">
                <a:solidFill>
                  <a:schemeClr val="bg2"/>
                </a:solidFill>
              </a:rPr>
              <a:t>two measures over time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95300" y="304800"/>
            <a:ext cx="9258300" cy="1371600"/>
          </a:xfrm>
        </p:spPr>
        <p:txBody>
          <a:bodyPr/>
          <a:lstStyle/>
          <a:p>
            <a:pPr eaLnBrk="1" hangingPunct="1"/>
            <a:r>
              <a:rPr lang="en-US" dirty="0" smtClean="0"/>
              <a:t>Types of T-tests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95300" y="228600"/>
            <a:ext cx="9258300" cy="1371600"/>
          </a:xfrm>
        </p:spPr>
        <p:txBody>
          <a:bodyPr/>
          <a:lstStyle/>
          <a:p>
            <a:pPr eaLnBrk="1" hangingPunct="1"/>
            <a:r>
              <a:rPr lang="en-US" dirty="0" smtClean="0"/>
              <a:t>T-test Assumptions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1" y="1295400"/>
            <a:ext cx="9791700" cy="51816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Both Dependent and Independent T-tests</a:t>
            </a:r>
          </a:p>
          <a:p>
            <a:pPr lvl="1" eaLnBrk="1" hangingPunct="1"/>
            <a:r>
              <a:rPr lang="en-US" sz="2400" dirty="0" smtClean="0"/>
              <a:t>Data are measured at the interval level</a:t>
            </a:r>
          </a:p>
          <a:p>
            <a:pPr lvl="1" eaLnBrk="1" hangingPunct="1"/>
            <a:r>
              <a:rPr lang="en-US" sz="2400" dirty="0" smtClean="0"/>
              <a:t>Normal distribution of the dependent variable.</a:t>
            </a:r>
          </a:p>
          <a:p>
            <a:pPr eaLnBrk="1" hangingPunct="1"/>
            <a:r>
              <a:rPr lang="en-US" sz="2800" dirty="0" smtClean="0"/>
              <a:t>Independent t-test</a:t>
            </a:r>
          </a:p>
          <a:p>
            <a:pPr lvl="1" eaLnBrk="1" hangingPunct="1"/>
            <a:r>
              <a:rPr lang="en-US" sz="2400" dirty="0" smtClean="0"/>
              <a:t>The independent variable is categorical and two levels (groups) – two </a:t>
            </a:r>
            <a:r>
              <a:rPr lang="en-US" sz="2400" u="sng" dirty="0" smtClean="0"/>
              <a:t>mutually exclusive </a:t>
            </a:r>
            <a:r>
              <a:rPr lang="en-US" sz="2400" dirty="0" smtClean="0"/>
              <a:t>groups.</a:t>
            </a:r>
          </a:p>
          <a:p>
            <a:pPr lvl="1" eaLnBrk="1" hangingPunct="1"/>
            <a:r>
              <a:rPr lang="en-US" sz="2400" u="sng" dirty="0" smtClean="0"/>
              <a:t>Variance of the two groups is similar </a:t>
            </a:r>
            <a:r>
              <a:rPr lang="en-US" sz="2400" dirty="0" smtClean="0"/>
              <a:t>– homogeneity of variance </a:t>
            </a:r>
          </a:p>
          <a:p>
            <a:pPr lvl="2" eaLnBrk="1" hangingPunct="1"/>
            <a:r>
              <a:rPr lang="en-US" sz="2000" b="1" dirty="0" err="1" smtClean="0">
                <a:solidFill>
                  <a:schemeClr val="bg2"/>
                </a:solidFill>
              </a:rPr>
              <a:t>Levene’s</a:t>
            </a:r>
            <a:r>
              <a:rPr lang="en-US" sz="2000" b="1" dirty="0" smtClean="0">
                <a:solidFill>
                  <a:schemeClr val="bg2"/>
                </a:solidFill>
              </a:rPr>
              <a:t> test</a:t>
            </a:r>
          </a:p>
          <a:p>
            <a:pPr lvl="2" eaLnBrk="1" hangingPunct="1"/>
            <a:r>
              <a:rPr lang="en-US" sz="2000" dirty="0" smtClean="0"/>
              <a:t>Null Hypothesis: There is no difference in the variance between the groups.</a:t>
            </a:r>
          </a:p>
          <a:p>
            <a:pPr lvl="1" eaLnBrk="1" hangingPunct="1"/>
            <a:r>
              <a:rPr lang="en-US" sz="2400" dirty="0" smtClean="0"/>
              <a:t>Scores are independent (come from different people)</a:t>
            </a:r>
          </a:p>
          <a:p>
            <a:pPr lvl="2" eaLnBrk="1" hangingPunct="1"/>
            <a:endParaRPr lang="en-US" sz="20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66704" y="685800"/>
            <a:ext cx="10020300" cy="914400"/>
          </a:xfrm>
        </p:spPr>
        <p:txBody>
          <a:bodyPr/>
          <a:lstStyle/>
          <a:p>
            <a:pPr eaLnBrk="1" hangingPunct="1"/>
            <a:r>
              <a:rPr lang="en-US" sz="4000" dirty="0" smtClean="0"/>
              <a:t>Practice: Which T-test does one use? 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" y="1524000"/>
            <a:ext cx="9258300" cy="3886200"/>
          </a:xfrm>
        </p:spPr>
        <p:txBody>
          <a:bodyPr/>
          <a:lstStyle/>
          <a:p>
            <a:pPr eaLnBrk="1" hangingPunct="1"/>
            <a:r>
              <a:rPr lang="en-US" sz="2000" dirty="0" smtClean="0"/>
              <a:t>Hypothesis: People who are exposed to a real spider will report a higher anxiety level than those who are exposed to a picture of a spider.</a:t>
            </a:r>
          </a:p>
          <a:p>
            <a:pPr eaLnBrk="1" hangingPunct="1"/>
            <a:r>
              <a:rPr lang="en-US" sz="2000" dirty="0" smtClean="0"/>
              <a:t> Hypothesis: Female nursing students will have a higher score on a scale assessing the perception of the image of nursing than male students. </a:t>
            </a:r>
          </a:p>
          <a:p>
            <a:pPr eaLnBrk="1" hangingPunct="1"/>
            <a:r>
              <a:rPr lang="en-US" sz="2000" dirty="0" smtClean="0"/>
              <a:t>Hypothesis: The number of cigarettes smoked per day will be lower following a cessation intervention.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228600"/>
            <a:ext cx="9258300" cy="1371600"/>
          </a:xfrm>
        </p:spPr>
        <p:txBody>
          <a:bodyPr/>
          <a:lstStyle/>
          <a:p>
            <a:pPr eaLnBrk="1" hangingPunct="1"/>
            <a:r>
              <a:rPr lang="en-US" dirty="0" smtClean="0"/>
              <a:t>Example:  </a:t>
            </a:r>
            <a:r>
              <a:rPr lang="en-US" b="1" dirty="0" smtClean="0">
                <a:solidFill>
                  <a:schemeClr val="bg2"/>
                </a:solidFill>
              </a:rPr>
              <a:t>Independent t-test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676400"/>
            <a:ext cx="9258300" cy="3886200"/>
          </a:xfrm>
        </p:spPr>
        <p:txBody>
          <a:bodyPr/>
          <a:lstStyle/>
          <a:p>
            <a:pPr eaLnBrk="1" hangingPunct="1"/>
            <a:r>
              <a:rPr lang="en-US" dirty="0" smtClean="0"/>
              <a:t>Research Question:  Do nonsmokers differ from smokers on their perception of overall health? </a:t>
            </a:r>
          </a:p>
          <a:p>
            <a:pPr eaLnBrk="1" hangingPunct="1"/>
            <a:r>
              <a:rPr lang="en-US" b="1" u="sng" dirty="0" smtClean="0"/>
              <a:t>Two </a:t>
            </a:r>
            <a:r>
              <a:rPr lang="en-US" b="1" u="sng" dirty="0" smtClean="0">
                <a:solidFill>
                  <a:schemeClr val="bg2"/>
                </a:solidFill>
              </a:rPr>
              <a:t>different</a:t>
            </a:r>
            <a:r>
              <a:rPr lang="en-US" b="1" u="sng" dirty="0" smtClean="0"/>
              <a:t> groups of people are being compared</a:t>
            </a:r>
            <a:r>
              <a:rPr lang="en-US" dirty="0" smtClean="0"/>
              <a:t>: </a:t>
            </a:r>
          </a:p>
          <a:p>
            <a:pPr lvl="1" eaLnBrk="1" hangingPunct="1"/>
            <a:r>
              <a:rPr lang="en-US" dirty="0" smtClean="0"/>
              <a:t> smokers </a:t>
            </a:r>
            <a:r>
              <a:rPr lang="en-US" dirty="0" err="1" smtClean="0"/>
              <a:t>vs</a:t>
            </a:r>
            <a:r>
              <a:rPr lang="en-US" dirty="0" smtClean="0"/>
              <a:t> nonsmokers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3669" name="Group 18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0172256"/>
              </p:ext>
            </p:extLst>
          </p:nvPr>
        </p:nvGraphicFramePr>
        <p:xfrm>
          <a:off x="876301" y="762019"/>
          <a:ext cx="8382003" cy="2285982"/>
        </p:xfrm>
        <a:graphic>
          <a:graphicData uri="http://schemas.openxmlformats.org/drawingml/2006/table">
            <a:tbl>
              <a:tblPr/>
              <a:tblGrid>
                <a:gridCol w="1319389"/>
                <a:gridCol w="1070387"/>
                <a:gridCol w="1191655"/>
                <a:gridCol w="1193271"/>
                <a:gridCol w="1191654"/>
                <a:gridCol w="1193271"/>
                <a:gridCol w="1222376"/>
              </a:tblGrid>
              <a:tr h="68169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 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CCCCA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Overall Health Scores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–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t-Test results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CCCC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518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CCC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CCC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Mean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CCC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Std Dev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CCC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CCC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df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CCC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CCCCA"/>
                    </a:solidFill>
                  </a:tcPr>
                </a:tc>
              </a:tr>
              <a:tr h="45213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Nonsmokers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CCC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CCC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155.00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CCC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26.43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CCC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CCC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CCC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0.004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CCCCA"/>
                    </a:solidFill>
                  </a:tcPr>
                </a:tc>
              </a:tr>
              <a:tr h="5769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Smokers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CCC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CCC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141.00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CCC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36.57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CCC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CCC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CCC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CCCCA"/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 bwMode="auto">
          <a:xfrm>
            <a:off x="3467104" y="1295400"/>
            <a:ext cx="990600" cy="16764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5829304" y="1828800"/>
            <a:ext cx="3352800" cy="533400"/>
          </a:xfrm>
          <a:prstGeom prst="rect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5741" y="3429000"/>
            <a:ext cx="100584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1" hangingPunct="1"/>
            <a:r>
              <a:rPr lang="en-US" dirty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OUTPUT—What to look for:</a:t>
            </a:r>
          </a:p>
          <a:p>
            <a:pPr lvl="0" eaLnBrk="1" hangingPunct="1">
              <a:buFont typeface="Arial" pitchFamily="34" charset="0"/>
              <a:buChar char="•"/>
            </a:pPr>
            <a:r>
              <a:rPr lang="en-US" b="0" dirty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1.group statistics. We see that the mean </a:t>
            </a:r>
            <a:r>
              <a:rPr lang="en-US" b="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health </a:t>
            </a:r>
            <a:r>
              <a:rPr lang="en-US" b="0" dirty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score for the </a:t>
            </a:r>
            <a:r>
              <a:rPr lang="en-US" b="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nonsmoker </a:t>
            </a:r>
            <a:r>
              <a:rPr lang="en-US" b="0" dirty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group is </a:t>
            </a:r>
            <a:r>
              <a:rPr lang="en-US" b="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155.00 </a:t>
            </a:r>
            <a:r>
              <a:rPr lang="en-US" b="0" dirty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(SD </a:t>
            </a:r>
            <a:r>
              <a:rPr lang="en-US" b="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26.43) </a:t>
            </a:r>
            <a:r>
              <a:rPr lang="en-US" b="0" dirty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and for the </a:t>
            </a:r>
            <a:r>
              <a:rPr lang="en-US" b="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smokers the </a:t>
            </a:r>
            <a:r>
              <a:rPr lang="en-US" b="0" dirty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mean </a:t>
            </a:r>
            <a:r>
              <a:rPr lang="en-US" b="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is141.00 </a:t>
            </a:r>
            <a:r>
              <a:rPr lang="en-US" b="0" dirty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(SD </a:t>
            </a:r>
            <a:r>
              <a:rPr lang="en-US" b="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36.57). </a:t>
            </a:r>
            <a:endParaRPr lang="en-US" b="0" dirty="0">
              <a:solidFill>
                <a:srgbClr val="333333"/>
              </a:solidFill>
              <a:latin typeface="Arial" pitchFamily="34" charset="0"/>
              <a:ea typeface="Times New Roman" pitchFamily="18" charset="0"/>
            </a:endParaRPr>
          </a:p>
          <a:p>
            <a:pPr lvl="0" eaLnBrk="1" hangingPunct="1">
              <a:buFont typeface="Arial" pitchFamily="34" charset="0"/>
              <a:buChar char="•"/>
            </a:pPr>
            <a:r>
              <a:rPr lang="en-US" b="0" dirty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2. </a:t>
            </a:r>
            <a:r>
              <a:rPr lang="en-US" b="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T </a:t>
            </a:r>
            <a:r>
              <a:rPr lang="en-US" b="0" dirty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statistic which is </a:t>
            </a:r>
            <a:r>
              <a:rPr lang="en-US" b="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2.93</a:t>
            </a:r>
          </a:p>
          <a:p>
            <a:pPr lvl="0" eaLnBrk="1" hangingPunct="1">
              <a:buFont typeface="Arial" pitchFamily="34" charset="0"/>
              <a:buChar char="•"/>
            </a:pPr>
            <a:r>
              <a:rPr lang="en-US" b="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3.The </a:t>
            </a:r>
            <a:r>
              <a:rPr lang="en-US" b="0" dirty="0" err="1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df</a:t>
            </a:r>
            <a:r>
              <a:rPr lang="en-US" b="0" dirty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 (degrees of freedom) are </a:t>
            </a:r>
            <a:r>
              <a:rPr lang="en-US" b="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88</a:t>
            </a:r>
            <a:r>
              <a:rPr lang="en-US" b="0" dirty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. This is calculated by subtracting one degree of freedom from the n of each group </a:t>
            </a:r>
            <a:r>
              <a:rPr lang="en-US" b="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(NS </a:t>
            </a:r>
            <a:r>
              <a:rPr lang="en-US" b="0" dirty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group </a:t>
            </a:r>
            <a:r>
              <a:rPr lang="en-US" b="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45-1 </a:t>
            </a:r>
            <a:r>
              <a:rPr lang="en-US" b="0" dirty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= </a:t>
            </a:r>
            <a:r>
              <a:rPr lang="en-US" b="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44, S 45-1 </a:t>
            </a:r>
            <a:r>
              <a:rPr lang="en-US" b="0" dirty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= </a:t>
            </a:r>
            <a:r>
              <a:rPr lang="en-US" b="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44) </a:t>
            </a:r>
            <a:r>
              <a:rPr lang="en-US" b="0" dirty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and then adding the result </a:t>
            </a:r>
            <a:r>
              <a:rPr lang="en-US" b="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(88).</a:t>
            </a:r>
            <a:endParaRPr lang="en-US" b="0" dirty="0">
              <a:solidFill>
                <a:srgbClr val="333333"/>
              </a:solidFill>
              <a:latin typeface="Arial" pitchFamily="34" charset="0"/>
              <a:ea typeface="Times New Roman" pitchFamily="18" charset="0"/>
            </a:endParaRPr>
          </a:p>
          <a:p>
            <a:pPr lvl="0" eaLnBrk="1" hangingPunct="1">
              <a:buFont typeface="Arial" pitchFamily="34" charset="0"/>
              <a:buChar char="•"/>
            </a:pPr>
            <a:r>
              <a:rPr lang="en-US" b="0" dirty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 Finally, with alpha set at .05, we conclude that p=.</a:t>
            </a:r>
            <a:r>
              <a:rPr lang="en-US" b="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004 is </a:t>
            </a:r>
            <a:r>
              <a:rPr lang="en-US" b="0" dirty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statistically significant (</a:t>
            </a:r>
            <a:r>
              <a:rPr lang="en-US" b="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p&lt;.</a:t>
            </a:r>
            <a:r>
              <a:rPr lang="en-US" b="0" dirty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05) and therefore that there is </a:t>
            </a:r>
            <a:r>
              <a:rPr lang="en-US" b="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a </a:t>
            </a:r>
            <a:r>
              <a:rPr lang="en-US" b="0" dirty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statistically significant difference between the mean </a:t>
            </a:r>
            <a:r>
              <a:rPr lang="en-US" b="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health </a:t>
            </a:r>
            <a:r>
              <a:rPr lang="en-US" b="0" dirty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scores of the </a:t>
            </a:r>
            <a:r>
              <a:rPr lang="en-US" b="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smoking groups. On average, nonsmokers have a higher score.</a:t>
            </a:r>
            <a:endParaRPr lang="en-US" b="0" dirty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228600"/>
            <a:ext cx="9258300" cy="1371600"/>
          </a:xfrm>
        </p:spPr>
        <p:txBody>
          <a:bodyPr/>
          <a:lstStyle/>
          <a:p>
            <a:pPr eaLnBrk="1" hangingPunct="1"/>
            <a:r>
              <a:rPr lang="en-US" dirty="0" smtClean="0"/>
              <a:t>Example:  </a:t>
            </a:r>
            <a:r>
              <a:rPr lang="en-US" dirty="0" smtClean="0">
                <a:solidFill>
                  <a:schemeClr val="bg2"/>
                </a:solidFill>
              </a:rPr>
              <a:t>Paired t-test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" y="1524000"/>
            <a:ext cx="9258300" cy="3886200"/>
          </a:xfrm>
        </p:spPr>
        <p:txBody>
          <a:bodyPr/>
          <a:lstStyle/>
          <a:p>
            <a:pPr eaLnBrk="1" hangingPunct="1"/>
            <a:r>
              <a:rPr lang="en-US" dirty="0" smtClean="0"/>
              <a:t>Research Question:  Is there a significant change in subjects’ anxiety levels when they are exposed to a picture of a spider versus a real live spider?</a:t>
            </a:r>
          </a:p>
          <a:p>
            <a:pPr eaLnBrk="1" hangingPunct="1"/>
            <a:r>
              <a:rPr lang="en-US" b="1" u="sng" dirty="0" smtClean="0"/>
              <a:t>The </a:t>
            </a:r>
            <a:r>
              <a:rPr lang="en-US" b="1" u="sng" dirty="0" smtClean="0">
                <a:solidFill>
                  <a:schemeClr val="bg2"/>
                </a:solidFill>
              </a:rPr>
              <a:t>same</a:t>
            </a:r>
            <a:r>
              <a:rPr lang="en-US" b="1" u="sng" dirty="0" smtClean="0"/>
              <a:t> people are being compared at </a:t>
            </a:r>
            <a:r>
              <a:rPr lang="en-US" b="1" u="sng" dirty="0" smtClean="0">
                <a:solidFill>
                  <a:schemeClr val="bg2"/>
                </a:solidFill>
              </a:rPr>
              <a:t>two different times</a:t>
            </a:r>
            <a:r>
              <a:rPr lang="en-US" b="1" u="sng" dirty="0" smtClean="0"/>
              <a:t>.</a:t>
            </a:r>
          </a:p>
          <a:p>
            <a:pPr lvl="1" eaLnBrk="1" hangingPunct="1"/>
            <a:r>
              <a:rPr lang="en-US" dirty="0" smtClean="0"/>
              <a:t>Time 1 (spider picture) </a:t>
            </a:r>
            <a:r>
              <a:rPr lang="en-US" dirty="0" err="1" smtClean="0"/>
              <a:t>vs</a:t>
            </a:r>
            <a:r>
              <a:rPr lang="en-US" dirty="0" smtClean="0"/>
              <a:t> time 2 (live spider)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516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7809066"/>
              </p:ext>
            </p:extLst>
          </p:nvPr>
        </p:nvGraphicFramePr>
        <p:xfrm>
          <a:off x="723900" y="381000"/>
          <a:ext cx="8991602" cy="3000532"/>
        </p:xfrm>
        <a:graphic>
          <a:graphicData uri="http://schemas.openxmlformats.org/drawingml/2006/table">
            <a:tbl>
              <a:tblPr/>
              <a:tblGrid>
                <a:gridCol w="1415345"/>
                <a:gridCol w="1148234"/>
                <a:gridCol w="1278320"/>
                <a:gridCol w="1280054"/>
                <a:gridCol w="1278320"/>
                <a:gridCol w="1280054"/>
                <a:gridCol w="1311275"/>
              </a:tblGrid>
              <a:tr h="84424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 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CCCCA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Anxiety Scores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–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t-Test results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CCCC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1233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CCC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CCC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Mean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CCC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Std Dev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CCC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CCC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df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CCC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CCCCA"/>
                    </a:solidFill>
                  </a:tcPr>
                </a:tc>
              </a:tr>
              <a:tr h="72942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Real Spider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CCC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CCC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47.00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CCC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11.02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CCC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CCC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CCC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0.031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CCCCA"/>
                    </a:solidFill>
                  </a:tcPr>
                </a:tc>
              </a:tr>
              <a:tr h="71453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Photo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CCC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CCC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40.00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CCC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9.29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CCC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CCC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CCC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9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CCCCA"/>
                    </a:solidFill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 bwMode="auto">
          <a:xfrm>
            <a:off x="3467104" y="914400"/>
            <a:ext cx="990600" cy="2286000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6057900" y="1676400"/>
            <a:ext cx="3352800" cy="762000"/>
          </a:xfrm>
          <a:prstGeom prst="rect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14300" y="3483205"/>
            <a:ext cx="100965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1" hangingPunct="1"/>
            <a:r>
              <a:rPr lang="en-US" b="0" dirty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The above table contains statistics for a paired sample. There are 12 patients in the sample and based on these results all 12 patients participated at both time periods.</a:t>
            </a:r>
          </a:p>
          <a:p>
            <a:pPr marL="457200" lvl="0" indent="-457200" eaLnBrk="1" hangingPunct="1">
              <a:buFontTx/>
              <a:buAutoNum type="arabicPeriod"/>
            </a:pPr>
            <a:r>
              <a:rPr lang="en-US" b="0" dirty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The mean </a:t>
            </a:r>
            <a:r>
              <a:rPr lang="en-US" b="0" dirty="0" err="1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anx</a:t>
            </a:r>
            <a:r>
              <a:rPr lang="en-US" b="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 score for spider was 47 </a:t>
            </a:r>
            <a:r>
              <a:rPr lang="en-US" b="0" dirty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(SD </a:t>
            </a:r>
            <a:r>
              <a:rPr lang="en-US" b="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11) </a:t>
            </a:r>
            <a:r>
              <a:rPr lang="en-US" b="0" dirty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and the mean </a:t>
            </a:r>
            <a:r>
              <a:rPr lang="en-US" b="0" dirty="0" err="1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anx</a:t>
            </a:r>
            <a:r>
              <a:rPr lang="en-US" b="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 for viewing a photo of a spider was 40 </a:t>
            </a:r>
            <a:r>
              <a:rPr lang="en-US" b="0" dirty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(SD </a:t>
            </a:r>
            <a:r>
              <a:rPr lang="en-US" b="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9). </a:t>
            </a:r>
            <a:endParaRPr lang="en-US" b="0" dirty="0">
              <a:solidFill>
                <a:srgbClr val="333333"/>
              </a:solidFill>
              <a:latin typeface="Arial" pitchFamily="34" charset="0"/>
              <a:ea typeface="Times New Roman" pitchFamily="18" charset="0"/>
            </a:endParaRPr>
          </a:p>
          <a:p>
            <a:pPr marL="457200" lvl="0" indent="-457200" eaLnBrk="1" hangingPunct="1">
              <a:buFontTx/>
              <a:buAutoNum type="arabicPeriod"/>
            </a:pPr>
            <a:r>
              <a:rPr lang="en-US" b="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Next </a:t>
            </a:r>
            <a:r>
              <a:rPr lang="en-US" b="0" dirty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look at the value of the paired samples test, </a:t>
            </a:r>
            <a:r>
              <a:rPr lang="en-US" b="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t=2.47, </a:t>
            </a:r>
            <a:r>
              <a:rPr lang="en-US" b="0" dirty="0" err="1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df</a:t>
            </a:r>
            <a:r>
              <a:rPr lang="en-US" b="0" dirty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=11, p=.</a:t>
            </a:r>
            <a:r>
              <a:rPr lang="en-US" b="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031 </a:t>
            </a:r>
            <a:r>
              <a:rPr lang="en-US" b="0" dirty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and determine that the p-value is significant since the actual probability of this result </a:t>
            </a:r>
            <a:r>
              <a:rPr lang="en-US" b="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is </a:t>
            </a:r>
            <a:r>
              <a:rPr lang="en-US" b="0" dirty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&lt;.05. </a:t>
            </a:r>
          </a:p>
          <a:p>
            <a:pPr marL="457200" lvl="0" indent="-457200" eaLnBrk="1" hangingPunct="1">
              <a:buFontTx/>
              <a:buAutoNum type="arabicPeriod"/>
            </a:pPr>
            <a:r>
              <a:rPr lang="en-US" b="0" dirty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Thus, the null hypothesis is </a:t>
            </a:r>
            <a:r>
              <a:rPr lang="en-US" b="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rejected. We </a:t>
            </a:r>
            <a:r>
              <a:rPr lang="en-US" b="0" dirty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conclude that there is a statistically significant difference </a:t>
            </a:r>
            <a:r>
              <a:rPr lang="en-US" b="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in </a:t>
            </a:r>
            <a:r>
              <a:rPr lang="en-US" b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anxiety scores and </a:t>
            </a:r>
            <a:r>
              <a:rPr lang="en-US" b="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</a:rPr>
              <a:t>viewing a photo or being exposed to a real spider. The photo produced less anxiety. </a:t>
            </a:r>
            <a:endParaRPr lang="en-US" b="0" dirty="0">
              <a:latin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2426</TotalTime>
  <Pages>64</Pages>
  <Words>591</Words>
  <Application>Microsoft Office PowerPoint</Application>
  <PresentationFormat>35mm Slides</PresentationFormat>
  <Paragraphs>83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Wingdings</vt:lpstr>
      <vt:lpstr>Arial Black</vt:lpstr>
      <vt:lpstr>Times New Roman</vt:lpstr>
      <vt:lpstr>Pixel</vt:lpstr>
      <vt:lpstr>Types of T-tests</vt:lpstr>
      <vt:lpstr>T-test Assumptions</vt:lpstr>
      <vt:lpstr>Practice: Which T-test does one use? </vt:lpstr>
      <vt:lpstr>Example:  Independent t-test</vt:lpstr>
      <vt:lpstr>PowerPoint Presentation</vt:lpstr>
      <vt:lpstr>Example:  Paired t-test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Research</dc:title>
  <dc:creator>Academic Computing Services</dc:creator>
  <cp:lastModifiedBy>Pinna, Joanne</cp:lastModifiedBy>
  <cp:revision>221</cp:revision>
  <cp:lastPrinted>1601-01-01T00:00:00Z</cp:lastPrinted>
  <dcterms:created xsi:type="dcterms:W3CDTF">1998-06-09T22:12:18Z</dcterms:created>
  <dcterms:modified xsi:type="dcterms:W3CDTF">2015-08-14T13:24:42Z</dcterms:modified>
</cp:coreProperties>
</file>