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322" r:id="rId2"/>
    <p:sldId id="321" r:id="rId3"/>
    <p:sldId id="338" r:id="rId4"/>
    <p:sldId id="329" r:id="rId5"/>
    <p:sldId id="339" r:id="rId6"/>
    <p:sldId id="331" r:id="rId7"/>
    <p:sldId id="340" r:id="rId8"/>
  </p:sldIdLst>
  <p:sldSz cx="10287000" cy="6858000" type="35mm"/>
  <p:notesSz cx="6858000" cy="9144000"/>
  <p:embeddedFontLst>
    <p:embeddedFont>
      <p:font typeface="Arial Black" panose="020B0A04020102020204" pitchFamily="34" charset="0"/>
      <p:bold r:id="rId11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0E4"/>
    <a:srgbClr val="9234DB"/>
    <a:srgbClr val="B50069"/>
    <a:srgbClr val="F95AB7"/>
    <a:srgbClr val="FAFD00"/>
    <a:srgbClr val="FFFFFF"/>
    <a:srgbClr val="D49FFF"/>
    <a:srgbClr val="F39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0" autoAdjust="0"/>
    <p:restoredTop sz="94683" autoAdjust="0"/>
  </p:normalViewPr>
  <p:slideViewPr>
    <p:cSldViewPr>
      <p:cViewPr varScale="1">
        <p:scale>
          <a:sx n="76" d="100"/>
          <a:sy n="76" d="100"/>
        </p:scale>
        <p:origin x="-294" y="-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BDF31EAA-AD29-4EAD-A3F5-D7F527B26548}" type="slidenum"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60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687388"/>
            <a:ext cx="51371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2B9A8B2B-F6FB-4007-903E-82F56DA83E2F}" type="slidenum"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42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0425" y="687388"/>
            <a:ext cx="5137150" cy="3425825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287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4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4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4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58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43275" y="1828800"/>
            <a:ext cx="6772275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43275" y="4267200"/>
            <a:ext cx="67722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9C32-56B4-4491-AF9D-BE9985D4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7F09-EFAC-41ED-970A-B4005DAC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457200"/>
            <a:ext cx="23145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60" y="457200"/>
            <a:ext cx="67913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184D-D985-40CE-A5E7-73A53CDF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43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552F9-DE95-47D3-94A3-03D75EBA9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92583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14350" y="1981200"/>
            <a:ext cx="92583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E3FC-07DF-4490-9B09-478CB1071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F778-AE93-4C4F-83DD-6E14173F4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8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7970-F2EA-44CD-9A23-36717692E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4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D7EE-0CFE-476F-AE7B-0101234C4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9149-F079-47C0-80B4-01CDFFB84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3FC0-ABBF-44A8-AC63-AFD0080E5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9ABC-0C62-4DAD-9243-81756A19D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68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5F5C-4547-4DE1-9BE2-4440C5547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8141B-9A27-4E6C-9FDC-6FFE09AE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024E78EC-97E3-4152-B507-77EA1041F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0287000" cy="546100"/>
            <a:chOff x="0" y="0"/>
            <a:chExt cx="5760" cy="344"/>
          </a:xfrm>
        </p:grpSpPr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157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4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157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92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157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157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4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57200"/>
            <a:ext cx="9258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981200"/>
            <a:ext cx="9258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771900" y="4267200"/>
            <a:ext cx="41148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515100" y="2362200"/>
            <a:ext cx="3276600" cy="609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752600"/>
            <a:ext cx="9258300" cy="5181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2"/>
                </a:solidFill>
              </a:rPr>
              <a:t>Independent T-tests</a:t>
            </a:r>
          </a:p>
          <a:p>
            <a:pPr lvl="1" eaLnBrk="1" hangingPunct="1"/>
            <a:r>
              <a:rPr lang="en-US" dirty="0" smtClean="0"/>
              <a:t>Two independent groups that are </a:t>
            </a:r>
            <a:r>
              <a:rPr lang="en-US" dirty="0" smtClean="0">
                <a:solidFill>
                  <a:schemeClr val="bg2"/>
                </a:solidFill>
              </a:rPr>
              <a:t>mutually exclusive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4000" b="1" dirty="0" smtClean="0">
                <a:solidFill>
                  <a:schemeClr val="bg2"/>
                </a:solidFill>
              </a:rPr>
              <a:t>Paired or correlated t-tests</a:t>
            </a:r>
          </a:p>
          <a:p>
            <a:pPr lvl="1" eaLnBrk="1" hangingPunct="1"/>
            <a:r>
              <a:rPr lang="en-US" dirty="0" smtClean="0"/>
              <a:t>One group with </a:t>
            </a:r>
            <a:r>
              <a:rPr lang="en-US" dirty="0" smtClean="0">
                <a:solidFill>
                  <a:schemeClr val="bg2"/>
                </a:solidFill>
              </a:rPr>
              <a:t>two measures over time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92583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Types of T-tests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8600"/>
            <a:ext cx="92583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T-test Assumptions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1" y="1295400"/>
            <a:ext cx="97917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Both Dependent and Independent T-tests</a:t>
            </a:r>
          </a:p>
          <a:p>
            <a:pPr lvl="1" eaLnBrk="1" hangingPunct="1"/>
            <a:r>
              <a:rPr lang="en-US" sz="2400" dirty="0" smtClean="0"/>
              <a:t>Data are measured at the interval level</a:t>
            </a:r>
          </a:p>
          <a:p>
            <a:pPr lvl="1" eaLnBrk="1" hangingPunct="1"/>
            <a:r>
              <a:rPr lang="en-US" sz="2400" dirty="0" smtClean="0"/>
              <a:t>Normal distribution of the dependent variable.</a:t>
            </a:r>
          </a:p>
          <a:p>
            <a:pPr eaLnBrk="1" hangingPunct="1"/>
            <a:r>
              <a:rPr lang="en-US" sz="2800" dirty="0" smtClean="0"/>
              <a:t>Independent t-test</a:t>
            </a:r>
          </a:p>
          <a:p>
            <a:pPr lvl="1" eaLnBrk="1" hangingPunct="1"/>
            <a:r>
              <a:rPr lang="en-US" sz="2400" dirty="0" smtClean="0"/>
              <a:t>The independent variable is categorical and two levels (groups) – two </a:t>
            </a:r>
            <a:r>
              <a:rPr lang="en-US" sz="2400" u="sng" dirty="0" smtClean="0"/>
              <a:t>mutually exclusive </a:t>
            </a:r>
            <a:r>
              <a:rPr lang="en-US" sz="2400" dirty="0" smtClean="0"/>
              <a:t>groups.</a:t>
            </a:r>
          </a:p>
          <a:p>
            <a:pPr lvl="1" eaLnBrk="1" hangingPunct="1"/>
            <a:r>
              <a:rPr lang="en-US" sz="2400" u="sng" dirty="0" smtClean="0"/>
              <a:t>Variance of the two groups is similar </a:t>
            </a:r>
            <a:r>
              <a:rPr lang="en-US" sz="2400" dirty="0" smtClean="0"/>
              <a:t>– homogeneity of variance </a:t>
            </a:r>
          </a:p>
          <a:p>
            <a:pPr lvl="2" eaLnBrk="1" hangingPunct="1"/>
            <a:r>
              <a:rPr lang="en-US" sz="2000" b="1" dirty="0" err="1" smtClean="0">
                <a:solidFill>
                  <a:schemeClr val="bg2"/>
                </a:solidFill>
              </a:rPr>
              <a:t>Levene’s</a:t>
            </a:r>
            <a:r>
              <a:rPr lang="en-US" sz="2000" b="1" dirty="0" smtClean="0">
                <a:solidFill>
                  <a:schemeClr val="bg2"/>
                </a:solidFill>
              </a:rPr>
              <a:t> test</a:t>
            </a:r>
          </a:p>
          <a:p>
            <a:pPr lvl="2" eaLnBrk="1" hangingPunct="1"/>
            <a:r>
              <a:rPr lang="en-US" sz="2000" dirty="0" smtClean="0"/>
              <a:t>Null Hypothesis: There is no difference in the variance between the groups.</a:t>
            </a:r>
          </a:p>
          <a:p>
            <a:pPr lvl="1" eaLnBrk="1" hangingPunct="1"/>
            <a:r>
              <a:rPr lang="en-US" sz="2400" dirty="0" smtClean="0"/>
              <a:t>Scores are independent (come from different people)</a:t>
            </a:r>
          </a:p>
          <a:p>
            <a:pPr lvl="2" eaLnBrk="1" hangingPunct="1"/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4" y="685800"/>
            <a:ext cx="100203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Practice: Which T-test does one use?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524000"/>
            <a:ext cx="9258300" cy="3886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Hypothesis: People who are exposed to a real spider will report a higher anxiety level than those who are exposed to a picture of a spider.</a:t>
            </a:r>
          </a:p>
          <a:p>
            <a:pPr eaLnBrk="1" hangingPunct="1"/>
            <a:r>
              <a:rPr lang="en-US" sz="2000" dirty="0" smtClean="0"/>
              <a:t> Hypothesis: Female nursing students will have a higher score on a scale assessing the perception of the image of nursing than male students. </a:t>
            </a:r>
          </a:p>
          <a:p>
            <a:pPr eaLnBrk="1" hangingPunct="1"/>
            <a:r>
              <a:rPr lang="en-US" sz="2000" dirty="0" smtClean="0"/>
              <a:t>Hypothesis: The number of cigarettes smoked per day will be lower following a cessation intervention.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92583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 </a:t>
            </a:r>
            <a:r>
              <a:rPr lang="en-US" b="1" dirty="0" smtClean="0">
                <a:solidFill>
                  <a:schemeClr val="bg2"/>
                </a:solidFill>
              </a:rPr>
              <a:t>Independent t-test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76400"/>
            <a:ext cx="92583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Question:  Do nonsmokers differ from smokers on their perception of overall health? </a:t>
            </a:r>
          </a:p>
          <a:p>
            <a:pPr eaLnBrk="1" hangingPunct="1"/>
            <a:r>
              <a:rPr lang="en-US" b="1" u="sng" dirty="0" smtClean="0"/>
              <a:t>Two </a:t>
            </a:r>
            <a:r>
              <a:rPr lang="en-US" b="1" u="sng" dirty="0" smtClean="0">
                <a:solidFill>
                  <a:schemeClr val="bg2"/>
                </a:solidFill>
              </a:rPr>
              <a:t>different</a:t>
            </a:r>
            <a:r>
              <a:rPr lang="en-US" b="1" u="sng" dirty="0" smtClean="0"/>
              <a:t> groups of people are being compared</a:t>
            </a:r>
            <a:r>
              <a:rPr lang="en-US" dirty="0" smtClean="0"/>
              <a:t>: </a:t>
            </a:r>
          </a:p>
          <a:p>
            <a:pPr lvl="1" eaLnBrk="1" hangingPunct="1"/>
            <a:r>
              <a:rPr lang="en-US" dirty="0" smtClean="0"/>
              <a:t> smokers </a:t>
            </a:r>
            <a:r>
              <a:rPr lang="en-US" dirty="0" err="1" smtClean="0"/>
              <a:t>vs</a:t>
            </a:r>
            <a:r>
              <a:rPr lang="en-US" dirty="0" smtClean="0"/>
              <a:t> nonsmokers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669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72256"/>
              </p:ext>
            </p:extLst>
          </p:nvPr>
        </p:nvGraphicFramePr>
        <p:xfrm>
          <a:off x="876301" y="762019"/>
          <a:ext cx="8382003" cy="2285982"/>
        </p:xfrm>
        <a:graphic>
          <a:graphicData uri="http://schemas.openxmlformats.org/drawingml/2006/table">
            <a:tbl>
              <a:tblPr/>
              <a:tblGrid>
                <a:gridCol w="1319389"/>
                <a:gridCol w="1070387"/>
                <a:gridCol w="1191655"/>
                <a:gridCol w="1193271"/>
                <a:gridCol w="1191654"/>
                <a:gridCol w="1193271"/>
                <a:gridCol w="1222376"/>
              </a:tblGrid>
              <a:tr h="681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Overall Health Scores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t-Test results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5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 Dev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  <a:tr h="4521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Nonsmokers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26.43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  <a:tr h="5769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36.57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3467104" y="1295400"/>
            <a:ext cx="990600" cy="1676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29304" y="1828800"/>
            <a:ext cx="3352800" cy="5334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741" y="3429000"/>
            <a:ext cx="1005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OUTPUT—What to look for: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1.group statistics. We see that the mean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health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score for the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nonsmoker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group is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155.00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(SD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26.43)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and for the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smokers the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mean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is141.00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(SD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36.57). </a:t>
            </a:r>
            <a:endParaRPr lang="en-US" b="0" dirty="0">
              <a:solidFill>
                <a:srgbClr val="333333"/>
              </a:solidFill>
              <a:latin typeface="Arial" pitchFamily="34" charset="0"/>
              <a:ea typeface="Times New Roman" pitchFamily="18" charset="0"/>
            </a:endParaRPr>
          </a:p>
          <a:p>
            <a:pPr lvl="0" eaLnBrk="1" hangingPunct="1">
              <a:buFont typeface="Arial" pitchFamily="34" charset="0"/>
              <a:buChar char="•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2.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T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statistic which is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2.93</a:t>
            </a:r>
          </a:p>
          <a:p>
            <a:pPr lvl="0" eaLnBrk="1" hangingPunct="1">
              <a:buFont typeface="Arial" pitchFamily="34" charset="0"/>
              <a:buChar char="•"/>
            </a:pP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3.The </a:t>
            </a:r>
            <a:r>
              <a:rPr lang="en-US" b="0" dirty="0" err="1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df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(degrees of freedom) are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88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. This is calculated by subtracting one degree of freedom from the n of each group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(NS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group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45-1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=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44, S 45-1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=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44)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and then adding the result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(88).</a:t>
            </a:r>
            <a:endParaRPr lang="en-US" b="0" dirty="0">
              <a:solidFill>
                <a:srgbClr val="333333"/>
              </a:solidFill>
              <a:latin typeface="Arial" pitchFamily="34" charset="0"/>
              <a:ea typeface="Times New Roman" pitchFamily="18" charset="0"/>
            </a:endParaRPr>
          </a:p>
          <a:p>
            <a:pPr lvl="0" eaLnBrk="1" hangingPunct="1">
              <a:buFont typeface="Arial" pitchFamily="34" charset="0"/>
              <a:buChar char="•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Finally, with alpha set at .05, we conclude that p=.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004 is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statistically significant (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p&lt;.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05) and therefore that there is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statistically significant difference between the mean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health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scores of the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smoking groups. On average, nonsmokers have a higher score.</a:t>
            </a:r>
            <a:endParaRPr lang="en-US" b="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92583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 </a:t>
            </a:r>
            <a:r>
              <a:rPr lang="en-US" dirty="0" smtClean="0">
                <a:solidFill>
                  <a:schemeClr val="bg2"/>
                </a:solidFill>
              </a:rPr>
              <a:t>Paired t-test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24000"/>
            <a:ext cx="92583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Research Question:  Is there a significant change in subjects’ anxiety levels when they are exposed to a picture of a spider versus a real live spider?</a:t>
            </a:r>
          </a:p>
          <a:p>
            <a:pPr eaLnBrk="1" hangingPunct="1"/>
            <a:r>
              <a:rPr lang="en-US" b="1" u="sng" dirty="0" smtClean="0"/>
              <a:t>The </a:t>
            </a:r>
            <a:r>
              <a:rPr lang="en-US" b="1" u="sng" dirty="0" smtClean="0">
                <a:solidFill>
                  <a:schemeClr val="bg2"/>
                </a:solidFill>
              </a:rPr>
              <a:t>same</a:t>
            </a:r>
            <a:r>
              <a:rPr lang="en-US" b="1" u="sng" dirty="0" smtClean="0"/>
              <a:t> people are being compared at </a:t>
            </a:r>
            <a:r>
              <a:rPr lang="en-US" b="1" u="sng" dirty="0" smtClean="0">
                <a:solidFill>
                  <a:schemeClr val="bg2"/>
                </a:solidFill>
              </a:rPr>
              <a:t>two different times</a:t>
            </a:r>
            <a:r>
              <a:rPr lang="en-US" b="1" u="sng" dirty="0" smtClean="0"/>
              <a:t>.</a:t>
            </a:r>
          </a:p>
          <a:p>
            <a:pPr lvl="1" eaLnBrk="1" hangingPunct="1"/>
            <a:r>
              <a:rPr lang="en-US" dirty="0" smtClean="0"/>
              <a:t>Time 1 (spider picture) </a:t>
            </a:r>
            <a:r>
              <a:rPr lang="en-US" dirty="0" err="1" smtClean="0"/>
              <a:t>vs</a:t>
            </a:r>
            <a:r>
              <a:rPr lang="en-US" dirty="0" smtClean="0"/>
              <a:t> time 2 (live spider)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09066"/>
              </p:ext>
            </p:extLst>
          </p:nvPr>
        </p:nvGraphicFramePr>
        <p:xfrm>
          <a:off x="723900" y="381000"/>
          <a:ext cx="8991602" cy="3000532"/>
        </p:xfrm>
        <a:graphic>
          <a:graphicData uri="http://schemas.openxmlformats.org/drawingml/2006/table">
            <a:tbl>
              <a:tblPr/>
              <a:tblGrid>
                <a:gridCol w="1415345"/>
                <a:gridCol w="1148234"/>
                <a:gridCol w="1278320"/>
                <a:gridCol w="1280054"/>
                <a:gridCol w="1278320"/>
                <a:gridCol w="1280054"/>
                <a:gridCol w="1311275"/>
              </a:tblGrid>
              <a:tr h="8442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Anxiety Scores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t-Test results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2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 Dev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  <a:tr h="7294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 Spider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  <a:tr h="7145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9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CCA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3467104" y="914400"/>
            <a:ext cx="990600" cy="2286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57900" y="1676400"/>
            <a:ext cx="3352800" cy="762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" y="3483205"/>
            <a:ext cx="100965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The above table contains statistics for a paired sample. There are 12 patients in the sample and based on these results all 12 patients participated at both time periods.</a:t>
            </a:r>
          </a:p>
          <a:p>
            <a:pPr marL="457200" lvl="0" indent="-457200" eaLnBrk="1" hangingPunct="1">
              <a:buFontTx/>
              <a:buAutoNum type="arabicPeriod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The mean </a:t>
            </a:r>
            <a:r>
              <a:rPr lang="en-US" b="0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anx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score for spider was 47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(SD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11)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and the mean </a:t>
            </a:r>
            <a:r>
              <a:rPr lang="en-US" b="0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anx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 for viewing a photo of a spider was 40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(SD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9). </a:t>
            </a:r>
            <a:endParaRPr lang="en-US" b="0" dirty="0">
              <a:solidFill>
                <a:srgbClr val="333333"/>
              </a:solidFill>
              <a:latin typeface="Arial" pitchFamily="34" charset="0"/>
              <a:ea typeface="Times New Roman" pitchFamily="18" charset="0"/>
            </a:endParaRPr>
          </a:p>
          <a:p>
            <a:pPr marL="457200" lvl="0" indent="-457200" eaLnBrk="1" hangingPunct="1">
              <a:buFontTx/>
              <a:buAutoNum type="arabicPeriod"/>
            </a:pP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Next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look at the value of the paired samples test,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t=2.47, </a:t>
            </a:r>
            <a:r>
              <a:rPr lang="en-US" b="0" dirty="0" err="1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df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=11, p=.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031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and determine that the p-value is significant since the actual probability of this result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is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&lt;.05. </a:t>
            </a:r>
          </a:p>
          <a:p>
            <a:pPr marL="457200" lvl="0" indent="-457200" eaLnBrk="1" hangingPunct="1">
              <a:buFontTx/>
              <a:buAutoNum type="arabicPeriod"/>
            </a:pP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Thus, the null hypothesis is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rejected. We </a:t>
            </a:r>
            <a:r>
              <a:rPr lang="en-US" b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conclude that there is a statistically significant difference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in </a:t>
            </a:r>
            <a:r>
              <a:rPr lang="en-US" b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anxiety scores and </a:t>
            </a:r>
            <a:r>
              <a:rPr lang="en-US" b="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</a:rPr>
              <a:t>viewing a photo or being exposed to a real spider. The photo produced less anxiety. </a:t>
            </a:r>
            <a:endParaRPr lang="en-US" b="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2426</TotalTime>
  <Pages>64</Pages>
  <Words>591</Words>
  <Application>Microsoft Office PowerPoint</Application>
  <PresentationFormat>35mm Slides</PresentationFormat>
  <Paragraphs>83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Wingdings</vt:lpstr>
      <vt:lpstr>Arial Black</vt:lpstr>
      <vt:lpstr>Times New Roman</vt:lpstr>
      <vt:lpstr>Pixel</vt:lpstr>
      <vt:lpstr>Types of T-tests</vt:lpstr>
      <vt:lpstr>T-test Assumptions</vt:lpstr>
      <vt:lpstr>Practice: Which T-test does one use? </vt:lpstr>
      <vt:lpstr>Example:  Independent t-test</vt:lpstr>
      <vt:lpstr>PowerPoint Presentation</vt:lpstr>
      <vt:lpstr>Example:  Paired t-test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Research</dc:title>
  <dc:creator>Academic Computing Services</dc:creator>
  <cp:lastModifiedBy>Pinna, Joanne</cp:lastModifiedBy>
  <cp:revision>221</cp:revision>
  <cp:lastPrinted>1601-01-01T00:00:00Z</cp:lastPrinted>
  <dcterms:created xsi:type="dcterms:W3CDTF">1998-06-09T22:12:18Z</dcterms:created>
  <dcterms:modified xsi:type="dcterms:W3CDTF">2015-08-14T13:24:42Z</dcterms:modified>
</cp:coreProperties>
</file>