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>
  <p:sldMasterIdLst>
    <p:sldMasterId id="2147483653" r:id="rId1"/>
  </p:sldMasterIdLst>
  <p:notesMasterIdLst>
    <p:notesMasterId r:id="rId10"/>
  </p:notesMasterIdLst>
  <p:handoutMasterIdLst>
    <p:handoutMasterId r:id="rId11"/>
  </p:handoutMasterIdLst>
  <p:sldIdLst>
    <p:sldId id="327" r:id="rId2"/>
    <p:sldId id="320" r:id="rId3"/>
    <p:sldId id="326" r:id="rId4"/>
    <p:sldId id="325" r:id="rId5"/>
    <p:sldId id="328" r:id="rId6"/>
    <p:sldId id="323" r:id="rId7"/>
    <p:sldId id="324" r:id="rId8"/>
    <p:sldId id="409" r:id="rId9"/>
  </p:sldIdLst>
  <p:sldSz cx="10287000" cy="6858000" type="35mm"/>
  <p:notesSz cx="6858000" cy="9144000"/>
  <p:embeddedFontLst>
    <p:embeddedFont>
      <p:font typeface="Arial Black" panose="020B0A04020102020204" pitchFamily="34" charset="0"/>
      <p:bold r:id="rId12"/>
    </p:embeddedFont>
  </p:embeddedFont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00E4"/>
    <a:srgbClr val="9234DB"/>
    <a:srgbClr val="B50069"/>
    <a:srgbClr val="F95AB7"/>
    <a:srgbClr val="FAFD00"/>
    <a:srgbClr val="FFFFFF"/>
    <a:srgbClr val="D49FFF"/>
    <a:srgbClr val="F39F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683" autoAdjust="0"/>
  </p:normalViewPr>
  <p:slideViewPr>
    <p:cSldViewPr>
      <p:cViewPr>
        <p:scale>
          <a:sx n="87" d="100"/>
          <a:sy n="87" d="100"/>
        </p:scale>
        <p:origin x="-78" y="-72"/>
      </p:cViewPr>
      <p:guideLst>
        <p:guide orient="horz" pos="2160"/>
        <p:guide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391275" y="8750300"/>
            <a:ext cx="3968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>
              <a:defRPr/>
            </a:pPr>
            <a:fld id="{BDF31EAA-AD29-4EAD-A3F5-D7F527B26548}" type="slidenum">
              <a:rPr lang="en-US" sz="1400" b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>
                <a:defRPr/>
              </a:pPr>
              <a:t>‹#›</a:t>
            </a:fld>
            <a:endParaRPr lang="en-US" sz="1400" b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50604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0425" y="687388"/>
            <a:ext cx="5137150" cy="34258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391275" y="8750300"/>
            <a:ext cx="396875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>
              <a:defRPr/>
            </a:pPr>
            <a:fld id="{2B9A8B2B-F6FB-4007-903E-82F56DA83E2F}" type="slidenum">
              <a:rPr lang="en-US" sz="1400" b="0">
                <a:effectLst>
                  <a:outerShdw blurRad="38100" dist="38100" dir="2700000" algn="tl">
                    <a:srgbClr val="C0C0C0"/>
                  </a:outerShdw>
                </a:effectLst>
              </a:rPr>
              <a:pPr algn="r">
                <a:defRPr/>
              </a:pPr>
              <a:t>‹#›</a:t>
            </a:fld>
            <a:endParaRPr lang="en-US" sz="1400" b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00423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60425" y="687388"/>
            <a:ext cx="5137150" cy="3425825"/>
          </a:xfrm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60425" y="687388"/>
            <a:ext cx="5137150" cy="3425825"/>
          </a:xfrm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60425" y="687388"/>
            <a:ext cx="5137150" cy="3425825"/>
          </a:xfrm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60425" y="687388"/>
            <a:ext cx="5137150" cy="3425825"/>
          </a:xfrm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60425" y="687388"/>
            <a:ext cx="5137150" cy="3425825"/>
          </a:xfrm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60425" y="687388"/>
            <a:ext cx="5137150" cy="3425825"/>
          </a:xfrm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60425" y="687388"/>
            <a:ext cx="5137150" cy="3425825"/>
          </a:xfrm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0287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 b="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 b="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4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 b="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4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 b="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 b="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 b="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 b="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 b="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 b="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4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 b="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4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 b="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 b="0">
                  <a:latin typeface="Times New Roman" pitchFamily="18" charset="0"/>
                </a:endParaRPr>
              </a:p>
            </p:txBody>
          </p:sp>
        </p:grpSp>
      </p:grpSp>
      <p:sp>
        <p:nvSpPr>
          <p:cNvPr id="15873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343275" y="1828800"/>
            <a:ext cx="6772275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874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343275" y="4267200"/>
            <a:ext cx="6772275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B9C32-56B4-4491-AF9D-BE9985D436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507F09-EFAC-41ED-970A-B4005DAC17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8075" y="457200"/>
            <a:ext cx="2314575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60" y="457200"/>
            <a:ext cx="6791325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83184D-D985-40CE-A5E7-73A53CDF7D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43"/>
            <a:ext cx="874395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5552F9-DE95-47D3-94A3-03D75EBA9C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92583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14350" y="1981200"/>
            <a:ext cx="9258300" cy="3886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9E3FC-07DF-4490-9B09-478CB10714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6F778-AE93-4C4F-83DD-6E14173F4D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4406918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577970-F2EA-44CD-9A23-36717692E6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4" y="1981200"/>
            <a:ext cx="455295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981200"/>
            <a:ext cx="455295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51D7EE-0CFE-476F-AE7B-0101234C40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29149-F079-47C0-80B4-01CDFFB84F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33FC0-ABBF-44A8-AC63-AFD0080E52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19ABC-0C62-4DAD-9243-81756A19D3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5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2725" y="273068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5" y="1435103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F5F5C-4547-4DE1-9BE2-4440C5547D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08141B-9A27-4E6C-9FDC-6FFE09AEF9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72350" y="6248400"/>
            <a:ext cx="2400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 Black" pitchFamily="34" charset="0"/>
              </a:defRPr>
            </a:lvl1pPr>
          </a:lstStyle>
          <a:p>
            <a:pPr>
              <a:defRPr/>
            </a:pPr>
            <a:fld id="{024E78EC-97E3-4152-B507-77EA1041F6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10287000" cy="546100"/>
            <a:chOff x="0" y="0"/>
            <a:chExt cx="5760" cy="344"/>
          </a:xfrm>
        </p:grpSpPr>
        <p:sp>
          <p:nvSpPr>
            <p:cNvPr id="15770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 b="0">
                <a:latin typeface="Times New Roman" pitchFamily="18" charset="0"/>
              </a:endParaRPr>
            </a:p>
          </p:txBody>
        </p:sp>
        <p:sp>
          <p:nvSpPr>
            <p:cNvPr id="15770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 b="0">
                <a:latin typeface="Times New Roman" pitchFamily="18" charset="0"/>
              </a:endParaRPr>
            </a:p>
          </p:txBody>
        </p:sp>
        <p:sp>
          <p:nvSpPr>
            <p:cNvPr id="15770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 b="0">
                <a:solidFill>
                  <a:schemeClr val="hlink"/>
                </a:solidFill>
              </a:endParaRPr>
            </a:p>
          </p:txBody>
        </p:sp>
        <p:sp>
          <p:nvSpPr>
            <p:cNvPr id="15770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 b="0">
                <a:solidFill>
                  <a:schemeClr val="hlink"/>
                </a:solidFill>
              </a:endParaRPr>
            </a:p>
          </p:txBody>
        </p:sp>
        <p:sp>
          <p:nvSpPr>
            <p:cNvPr id="15770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 b="0">
                <a:solidFill>
                  <a:schemeClr val="accent2"/>
                </a:solidFill>
              </a:endParaRPr>
            </a:p>
          </p:txBody>
        </p:sp>
        <p:sp>
          <p:nvSpPr>
            <p:cNvPr id="15770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4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 b="0">
                <a:solidFill>
                  <a:schemeClr val="hlink"/>
                </a:solidFill>
              </a:endParaRPr>
            </a:p>
          </p:txBody>
        </p:sp>
        <p:sp>
          <p:nvSpPr>
            <p:cNvPr id="15770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92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 b="0">
                <a:latin typeface="Times New Roman" pitchFamily="18" charset="0"/>
              </a:endParaRPr>
            </a:p>
          </p:txBody>
        </p:sp>
        <p:sp>
          <p:nvSpPr>
            <p:cNvPr id="15770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 b="0">
                <a:solidFill>
                  <a:schemeClr val="accent2"/>
                </a:solidFill>
              </a:endParaRPr>
            </a:p>
          </p:txBody>
        </p:sp>
        <p:sp>
          <p:nvSpPr>
            <p:cNvPr id="15770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4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 b="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457200"/>
            <a:ext cx="92583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981200"/>
            <a:ext cx="92583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771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5225"/>
            <a:ext cx="2400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571504" y="4876800"/>
            <a:ext cx="9067800" cy="99060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14350" y="228600"/>
            <a:ext cx="9258300" cy="1371600"/>
          </a:xfrm>
        </p:spPr>
        <p:txBody>
          <a:bodyPr/>
          <a:lstStyle/>
          <a:p>
            <a:pPr eaLnBrk="1" hangingPunct="1"/>
            <a:r>
              <a:rPr lang="en-US" smtClean="0"/>
              <a:t>T-test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4350" y="1219200"/>
            <a:ext cx="9258300" cy="5181600"/>
          </a:xfrm>
        </p:spPr>
        <p:txBody>
          <a:bodyPr/>
          <a:lstStyle/>
          <a:p>
            <a:pPr eaLnBrk="1" hangingPunct="1">
              <a:lnSpc>
                <a:spcPct val="95000"/>
              </a:lnSpc>
              <a:spcBef>
                <a:spcPct val="40000"/>
              </a:spcBef>
            </a:pPr>
            <a:r>
              <a:rPr lang="en-US" sz="2600" dirty="0" smtClean="0"/>
              <a:t>Tests the </a:t>
            </a:r>
            <a:r>
              <a:rPr lang="en-US" sz="2600" b="1" dirty="0" smtClean="0">
                <a:solidFill>
                  <a:schemeClr val="bg2"/>
                </a:solidFill>
              </a:rPr>
              <a:t>differences in the means </a:t>
            </a:r>
            <a:r>
              <a:rPr lang="en-US" sz="2600" dirty="0" smtClean="0"/>
              <a:t>between two groups</a:t>
            </a:r>
          </a:p>
          <a:p>
            <a:pPr eaLnBrk="1" hangingPunct="1">
              <a:lnSpc>
                <a:spcPct val="95000"/>
              </a:lnSpc>
              <a:spcBef>
                <a:spcPct val="40000"/>
              </a:spcBef>
            </a:pPr>
            <a:r>
              <a:rPr lang="en-US" sz="2600" dirty="0" smtClean="0"/>
              <a:t>Answers the question: Is there a difference?</a:t>
            </a:r>
          </a:p>
          <a:p>
            <a:pPr eaLnBrk="1" hangingPunct="1">
              <a:lnSpc>
                <a:spcPct val="95000"/>
              </a:lnSpc>
              <a:spcBef>
                <a:spcPct val="40000"/>
              </a:spcBef>
            </a:pPr>
            <a:r>
              <a:rPr lang="en-US" sz="2600" dirty="0" smtClean="0"/>
              <a:t>Compares the differences in the means of two groups.</a:t>
            </a:r>
          </a:p>
          <a:p>
            <a:pPr lvl="1" eaLnBrk="1" hangingPunct="1">
              <a:lnSpc>
                <a:spcPct val="95000"/>
              </a:lnSpc>
              <a:spcBef>
                <a:spcPct val="40000"/>
              </a:spcBef>
            </a:pPr>
            <a:r>
              <a:rPr lang="en-US" sz="2600" dirty="0" smtClean="0"/>
              <a:t>Test scores by … (attended class </a:t>
            </a:r>
            <a:r>
              <a:rPr lang="en-US" sz="2600" dirty="0" err="1" smtClean="0"/>
              <a:t>vs</a:t>
            </a:r>
            <a:r>
              <a:rPr lang="en-US" sz="2600" dirty="0" smtClean="0"/>
              <a:t> not)</a:t>
            </a:r>
          </a:p>
          <a:p>
            <a:pPr lvl="1" eaLnBrk="1" hangingPunct="1">
              <a:lnSpc>
                <a:spcPct val="95000"/>
              </a:lnSpc>
              <a:spcBef>
                <a:spcPct val="40000"/>
              </a:spcBef>
            </a:pPr>
            <a:r>
              <a:rPr lang="en-US" sz="2600" dirty="0" smtClean="0"/>
              <a:t>Height  by …(gender)</a:t>
            </a:r>
          </a:p>
          <a:p>
            <a:pPr lvl="1" eaLnBrk="1" hangingPunct="1">
              <a:lnSpc>
                <a:spcPct val="95000"/>
              </a:lnSpc>
              <a:spcBef>
                <a:spcPct val="40000"/>
              </a:spcBef>
            </a:pPr>
            <a:r>
              <a:rPr lang="en-US" sz="2600" dirty="0" smtClean="0"/>
              <a:t>Miles per hour by …. (moped </a:t>
            </a:r>
            <a:r>
              <a:rPr lang="en-US" sz="2600" dirty="0" err="1" smtClean="0"/>
              <a:t>vs</a:t>
            </a:r>
            <a:r>
              <a:rPr lang="en-US" sz="2600" dirty="0" smtClean="0"/>
              <a:t> bicycle)</a:t>
            </a:r>
          </a:p>
          <a:p>
            <a:pPr lvl="1" eaLnBrk="1" hangingPunct="1">
              <a:lnSpc>
                <a:spcPct val="95000"/>
              </a:lnSpc>
              <a:spcBef>
                <a:spcPct val="40000"/>
              </a:spcBef>
            </a:pPr>
            <a:r>
              <a:rPr lang="en-US" sz="2600" dirty="0" smtClean="0"/>
              <a:t>Number of cigarettes smoked by …. (COPD </a:t>
            </a:r>
            <a:r>
              <a:rPr lang="en-US" sz="2600" dirty="0" err="1" smtClean="0"/>
              <a:t>vs</a:t>
            </a:r>
            <a:r>
              <a:rPr lang="en-US" sz="2600" dirty="0" smtClean="0"/>
              <a:t> not)</a:t>
            </a:r>
          </a:p>
          <a:p>
            <a:pPr lvl="1" eaLnBrk="1" hangingPunct="1">
              <a:lnSpc>
                <a:spcPct val="95000"/>
              </a:lnSpc>
              <a:spcBef>
                <a:spcPct val="40000"/>
              </a:spcBef>
              <a:buNone/>
            </a:pPr>
            <a:r>
              <a:rPr lang="en-US" sz="2600" dirty="0" smtClean="0">
                <a:solidFill>
                  <a:schemeClr val="bg2"/>
                </a:solidFill>
              </a:rPr>
              <a:t>Generates a </a:t>
            </a:r>
            <a:r>
              <a:rPr lang="en-US" sz="2600" b="1" dirty="0" smtClean="0">
                <a:solidFill>
                  <a:schemeClr val="bg2"/>
                </a:solidFill>
              </a:rPr>
              <a:t>t-value</a:t>
            </a:r>
            <a:r>
              <a:rPr lang="en-US" sz="2600" dirty="0" smtClean="0">
                <a:solidFill>
                  <a:schemeClr val="bg2"/>
                </a:solidFill>
              </a:rPr>
              <a:t> using group </a:t>
            </a:r>
            <a:r>
              <a:rPr lang="en-US" sz="2600" dirty="0" err="1" smtClean="0">
                <a:solidFill>
                  <a:schemeClr val="bg2"/>
                </a:solidFill>
              </a:rPr>
              <a:t>means,variabilility</a:t>
            </a:r>
            <a:r>
              <a:rPr lang="en-US" sz="2600" dirty="0" smtClean="0">
                <a:solidFill>
                  <a:schemeClr val="bg2"/>
                </a:solidFill>
              </a:rPr>
              <a:t> and sample size.</a:t>
            </a:r>
          </a:p>
          <a:p>
            <a:pPr eaLnBrk="1" hangingPunct="1">
              <a:lnSpc>
                <a:spcPct val="90000"/>
              </a:lnSpc>
            </a:pPr>
            <a:endParaRPr lang="en-US" sz="2600" dirty="0" smtClean="0"/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952501" y="3733800"/>
            <a:ext cx="7696200" cy="106680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876301" y="1295400"/>
            <a:ext cx="3276600" cy="99060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95300" y="228600"/>
            <a:ext cx="9258300" cy="1371600"/>
          </a:xfrm>
        </p:spPr>
        <p:txBody>
          <a:bodyPr/>
          <a:lstStyle/>
          <a:p>
            <a:pPr eaLnBrk="1" hangingPunct="1"/>
            <a:r>
              <a:rPr lang="en-US" dirty="0" smtClean="0"/>
              <a:t>T-test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371600"/>
            <a:ext cx="9258300" cy="5181600"/>
          </a:xfrm>
        </p:spPr>
        <p:txBody>
          <a:bodyPr/>
          <a:lstStyle/>
          <a:p>
            <a:pPr eaLnBrk="1" hangingPunct="1"/>
            <a:r>
              <a:rPr lang="en-US" sz="2600" dirty="0" smtClean="0"/>
              <a:t>One </a:t>
            </a:r>
            <a:r>
              <a:rPr lang="en-US" sz="2600" dirty="0" smtClean="0">
                <a:solidFill>
                  <a:schemeClr val="bg2"/>
                </a:solidFill>
              </a:rPr>
              <a:t>nominal</a:t>
            </a:r>
            <a:r>
              <a:rPr lang="en-US" sz="2600" dirty="0" smtClean="0"/>
              <a:t> variable – grouping variable</a:t>
            </a:r>
          </a:p>
          <a:p>
            <a:pPr lvl="1" eaLnBrk="1" hangingPunct="1"/>
            <a:r>
              <a:rPr lang="en-US" sz="2200" dirty="0" smtClean="0"/>
              <a:t>Independent variable</a:t>
            </a:r>
          </a:p>
          <a:p>
            <a:pPr lvl="1" eaLnBrk="1" hangingPunct="1"/>
            <a:r>
              <a:rPr lang="en-US" sz="2200" dirty="0" smtClean="0"/>
              <a:t>What varies is the group membership</a:t>
            </a:r>
          </a:p>
          <a:p>
            <a:pPr lvl="2" eaLnBrk="1" hangingPunct="1"/>
            <a:r>
              <a:rPr lang="en-US" sz="2000" dirty="0" smtClean="0"/>
              <a:t>Married and not married</a:t>
            </a:r>
          </a:p>
          <a:p>
            <a:pPr lvl="2" eaLnBrk="1" hangingPunct="1"/>
            <a:r>
              <a:rPr lang="en-US" sz="2000" dirty="0" smtClean="0"/>
              <a:t>Male and Female</a:t>
            </a:r>
          </a:p>
          <a:p>
            <a:pPr lvl="2" eaLnBrk="1" hangingPunct="1"/>
            <a:r>
              <a:rPr lang="en-US" sz="2000" dirty="0" smtClean="0"/>
              <a:t>Intervention and Control</a:t>
            </a:r>
          </a:p>
          <a:p>
            <a:pPr eaLnBrk="1" hangingPunct="1"/>
            <a:r>
              <a:rPr lang="en-US" sz="2800" dirty="0" smtClean="0"/>
              <a:t>One “</a:t>
            </a:r>
            <a:r>
              <a:rPr lang="en-US" sz="2800" dirty="0" smtClean="0">
                <a:solidFill>
                  <a:schemeClr val="bg2"/>
                </a:solidFill>
              </a:rPr>
              <a:t>continuous</a:t>
            </a:r>
            <a:r>
              <a:rPr lang="en-US" sz="2800" dirty="0" smtClean="0"/>
              <a:t>” variable –calculating the mean</a:t>
            </a:r>
          </a:p>
          <a:p>
            <a:pPr lvl="1" eaLnBrk="1" hangingPunct="1"/>
            <a:r>
              <a:rPr lang="en-US" sz="2400" dirty="0" smtClean="0"/>
              <a:t>Outcome or dependent variable</a:t>
            </a:r>
          </a:p>
          <a:p>
            <a:pPr lvl="1" eaLnBrk="1" hangingPunct="1"/>
            <a:r>
              <a:rPr lang="en-US" sz="2400" dirty="0" smtClean="0"/>
              <a:t>Ordinal, interval and ratio level </a:t>
            </a:r>
            <a:r>
              <a:rPr lang="en-US" sz="2400" dirty="0" smtClean="0">
                <a:sym typeface="Wingdings" pitchFamily="2" charset="2"/>
              </a:rPr>
              <a:t> treated as continuous</a:t>
            </a:r>
          </a:p>
          <a:p>
            <a:pPr lvl="1" eaLnBrk="1" hangingPunct="1"/>
            <a:endParaRPr lang="en-US" sz="2400" dirty="0" smtClean="0"/>
          </a:p>
          <a:p>
            <a:pPr eaLnBrk="1" hangingPunct="1"/>
            <a:endParaRPr lang="en-US" sz="2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expclas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66800"/>
            <a:ext cx="102870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419100" y="6096226"/>
            <a:ext cx="65374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Credit for graphics on several slides in this section</a:t>
            </a:r>
          </a:p>
          <a:p>
            <a:r>
              <a:rPr lang="en-US" dirty="0" smtClean="0"/>
              <a:t>http</a:t>
            </a:r>
            <a:r>
              <a:rPr lang="en-US" dirty="0"/>
              <a:t>://www.socialresearchmethods.net/kb/stat_t.php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stat_t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33400"/>
            <a:ext cx="102870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0173" name="Group 13"/>
          <p:cNvGraphicFramePr>
            <a:graphicFrameLocks noGrp="1"/>
          </p:cNvGraphicFramePr>
          <p:nvPr/>
        </p:nvGraphicFramePr>
        <p:xfrm>
          <a:off x="4" y="0"/>
          <a:ext cx="7410450" cy="1127760"/>
        </p:xfrm>
        <a:graphic>
          <a:graphicData uri="http://schemas.openxmlformats.org/drawingml/2006/table">
            <a:tbl>
              <a:tblPr/>
              <a:tblGrid>
                <a:gridCol w="7410450"/>
              </a:tblGrid>
              <a:tr h="1127125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                                                                                          </a:t>
                      </a:r>
                      <a:b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</a:b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0244" name="Picture 5" descr="stat_t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" y="1143000"/>
            <a:ext cx="5943600" cy="143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20183" name="Group 23"/>
          <p:cNvGraphicFramePr>
            <a:graphicFrameLocks noGrp="1"/>
          </p:cNvGraphicFramePr>
          <p:nvPr/>
        </p:nvGraphicFramePr>
        <p:xfrm>
          <a:off x="2" y="0"/>
          <a:ext cx="5749925" cy="1570038"/>
        </p:xfrm>
        <a:graphic>
          <a:graphicData uri="http://schemas.openxmlformats.org/drawingml/2006/table">
            <a:tbl>
              <a:tblPr/>
              <a:tblGrid>
                <a:gridCol w="5749925"/>
              </a:tblGrid>
              <a:tr h="1570038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r>
                        <a:rPr kumimoji="0" lang="en-US" sz="7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                                                                   </a:t>
                      </a:r>
                      <a:b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</a:b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0247" name="Picture 15" descr="stat_t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9100" y="3352818"/>
            <a:ext cx="5029200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564232" y="3581418"/>
            <a:ext cx="472276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Difference between means</a:t>
            </a:r>
          </a:p>
          <a:p>
            <a:pPr algn="ctr"/>
            <a:r>
              <a:rPr lang="en-US" sz="2800" dirty="0" smtClean="0"/>
              <a:t>Variance</a:t>
            </a:r>
          </a:p>
          <a:p>
            <a:pPr algn="ctr"/>
            <a:r>
              <a:rPr lang="en-US" sz="2800" dirty="0" smtClean="0"/>
              <a:t>Sample size</a:t>
            </a:r>
            <a:endParaRPr lang="en-US" sz="2800" dirty="0"/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5676901" y="4038600"/>
            <a:ext cx="419100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6591300" y="4495800"/>
            <a:ext cx="24384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5" descr="stat_t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7200"/>
            <a:ext cx="10287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stat_t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04800"/>
            <a:ext cx="10287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http://3.bp.blogspot.com/_pmCiYsKSYtY/TFiDSQV3o6I/AAAAAAAAARI/IDkMjNGDI08/s1600/T_test_Diagrams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2300" y="5559208"/>
            <a:ext cx="2962275" cy="9525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1828800" y="5803822"/>
            <a:ext cx="51435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The higher the t value is, the more likely that the two means are different.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0"/>
            <a:ext cx="9258300" cy="1371600"/>
          </a:xfrm>
        </p:spPr>
        <p:txBody>
          <a:bodyPr/>
          <a:lstStyle/>
          <a:p>
            <a:r>
              <a:rPr lang="en-US" dirty="0" smtClean="0"/>
              <a:t>Degrees of freedom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1066800"/>
            <a:ext cx="9829800" cy="3886200"/>
          </a:xfrm>
        </p:spPr>
        <p:txBody>
          <a:bodyPr/>
          <a:lstStyle/>
          <a:p>
            <a:r>
              <a:rPr lang="en-US" sz="2800" dirty="0" smtClean="0"/>
              <a:t>Number of observations free to vary about a parameter</a:t>
            </a:r>
          </a:p>
          <a:p>
            <a:pPr lvl="1"/>
            <a:r>
              <a:rPr lang="en-US" sz="1800" dirty="0" smtClean="0"/>
              <a:t>say you have three scores (e.g., test scores from a class), you know the first two scores 76 and 72 and you know the average (mean), say 78, then you can figure out the third test score by solving (76+72+x)/3 =78. Even though there are three test scores, one of them is determined by the other two (given the mean). So there are only "two degrees of freedom."</a:t>
            </a:r>
          </a:p>
          <a:p>
            <a:pPr marL="342900" lvl="1" indent="-342900"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sz="3200" dirty="0" smtClean="0"/>
              <a:t>For paired t-test </a:t>
            </a:r>
          </a:p>
          <a:p>
            <a:pPr marL="742950" lvl="2" indent="-342900">
              <a:buSzPct val="75000"/>
            </a:pPr>
            <a:r>
              <a:rPr lang="en-US" dirty="0" smtClean="0">
                <a:solidFill>
                  <a:schemeClr val="tx2"/>
                </a:solidFill>
              </a:rPr>
              <a:t>Degrees of freedom</a:t>
            </a:r>
            <a:r>
              <a:rPr lang="en-US" dirty="0" smtClean="0"/>
              <a:t>= n-1, where </a:t>
            </a:r>
            <a:r>
              <a:rPr lang="en-US" i="1" dirty="0" smtClean="0"/>
              <a:t>n </a:t>
            </a:r>
            <a:r>
              <a:rPr lang="en-US" dirty="0" smtClean="0"/>
              <a:t>is the number of pairs</a:t>
            </a:r>
          </a:p>
          <a:p>
            <a:r>
              <a:rPr lang="en-US" dirty="0" smtClean="0"/>
              <a:t>For an independent t-test  : </a:t>
            </a:r>
          </a:p>
          <a:p>
            <a:pPr lvl="1"/>
            <a:r>
              <a:rPr lang="en-US" dirty="0" smtClean="0"/>
              <a:t>the number of degrees of freedom is (n</a:t>
            </a:r>
            <a:r>
              <a:rPr lang="en-US" baseline="-25000" dirty="0" smtClean="0"/>
              <a:t>1</a:t>
            </a:r>
            <a:r>
              <a:rPr lang="en-US" dirty="0" smtClean="0"/>
              <a:t> + n</a:t>
            </a:r>
            <a:r>
              <a:rPr lang="en-US" baseline="-25000" dirty="0" smtClean="0"/>
              <a:t>2</a:t>
            </a:r>
            <a:r>
              <a:rPr lang="en-US" dirty="0" smtClean="0"/>
              <a:t>)-2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2426</TotalTime>
  <Pages>64</Pages>
  <Words>290</Words>
  <Application>Microsoft Office PowerPoint</Application>
  <PresentationFormat>35mm Slides</PresentationFormat>
  <Paragraphs>35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Wingdings</vt:lpstr>
      <vt:lpstr>Arial Black</vt:lpstr>
      <vt:lpstr>Times New Roman</vt:lpstr>
      <vt:lpstr>Pixel</vt:lpstr>
      <vt:lpstr>T-test</vt:lpstr>
      <vt:lpstr>T-test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Degrees of freedom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Research</dc:title>
  <dc:creator>Academic Computing Services</dc:creator>
  <cp:lastModifiedBy>Pinna, Joanne</cp:lastModifiedBy>
  <cp:revision>221</cp:revision>
  <cp:lastPrinted>1601-01-01T00:00:00Z</cp:lastPrinted>
  <dcterms:created xsi:type="dcterms:W3CDTF">1998-06-09T22:12:18Z</dcterms:created>
  <dcterms:modified xsi:type="dcterms:W3CDTF">2015-08-13T16:45:28Z</dcterms:modified>
</cp:coreProperties>
</file>