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0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4216-DA2D-48B1-83DF-10C902F29178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BA87-9EE1-4F10-A4A1-CF25C1A0F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9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4216-DA2D-48B1-83DF-10C902F29178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BA87-9EE1-4F10-A4A1-CF25C1A0F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289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4216-DA2D-48B1-83DF-10C902F29178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BA87-9EE1-4F10-A4A1-CF25C1A0F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77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4216-DA2D-48B1-83DF-10C902F29178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BA87-9EE1-4F10-A4A1-CF25C1A0F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27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4216-DA2D-48B1-83DF-10C902F29178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BA87-9EE1-4F10-A4A1-CF25C1A0F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103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4216-DA2D-48B1-83DF-10C902F29178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BA87-9EE1-4F10-A4A1-CF25C1A0F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926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4216-DA2D-48B1-83DF-10C902F29178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BA87-9EE1-4F10-A4A1-CF25C1A0F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41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4216-DA2D-48B1-83DF-10C902F29178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BA87-9EE1-4F10-A4A1-CF25C1A0F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244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4216-DA2D-48B1-83DF-10C902F29178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BA87-9EE1-4F10-A4A1-CF25C1A0F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078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4216-DA2D-48B1-83DF-10C902F29178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BA87-9EE1-4F10-A4A1-CF25C1A0F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777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94216-DA2D-48B1-83DF-10C902F29178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1BA87-9EE1-4F10-A4A1-CF25C1A0F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77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94216-DA2D-48B1-83DF-10C902F29178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BA87-9EE1-4F10-A4A1-CF25C1A0F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1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tatisticshowto.datasciencecentral.com/wp-content/uploads/2014/11/stats.jpg" TargetMode="External"/><Relationship Id="rId3" Type="http://schemas.openxmlformats.org/officeDocument/2006/relationships/hyperlink" Target="https://www.statisticshowto.datasciencecentral.com/covariance/" TargetMode="External"/><Relationship Id="rId7" Type="http://schemas.openxmlformats.org/officeDocument/2006/relationships/hyperlink" Target="https://www.statisticshowto.datasciencecentral.com/what-is-statistical-significance/" TargetMode="External"/><Relationship Id="rId2" Type="http://schemas.openxmlformats.org/officeDocument/2006/relationships/hyperlink" Target="https://www.statisticshowto.datasciencecentral.com/sampl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tatisticshowto.datasciencecentral.com/what-is-bias/" TargetMode="External"/><Relationship Id="rId5" Type="http://schemas.openxmlformats.org/officeDocument/2006/relationships/hyperlink" Target="https://www.statisticshowto.datasciencecentral.com/mean/" TargetMode="External"/><Relationship Id="rId4" Type="http://schemas.openxmlformats.org/officeDocument/2006/relationships/hyperlink" Target="https://www.statisticshowto.datasciencecentral.com/probability-and-statistics/variance/" TargetMode="External"/><Relationship Id="rId9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2800" dirty="0">
                <a:solidFill>
                  <a:srgbClr val="555555"/>
                </a:solidFill>
                <a:latin typeface="philosopher"/>
              </a:rPr>
              <a:t>What is the Shapiro-Wilk Test</a:t>
            </a:r>
            <a:r>
              <a:rPr lang="en-US" altLang="en-US" sz="2800" dirty="0" smtClean="0">
                <a:solidFill>
                  <a:srgbClr val="555555"/>
                </a:solidFill>
                <a:latin typeface="philosopher"/>
              </a:rPr>
              <a:t>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778" y="1417662"/>
            <a:ext cx="10515600" cy="36015688"/>
          </a:xfrm>
        </p:spPr>
        <p:txBody>
          <a:bodyPr>
            <a:normAutofit/>
          </a:bodyPr>
          <a:lstStyle/>
          <a:p>
            <a:pPr marL="0" lvl="0" indent="0" eaLnBrk="0" fontAlgn="t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 </a:t>
            </a:r>
            <a:r>
              <a:rPr lang="en-US" sz="1800" dirty="0" smtClean="0"/>
              <a:t>The Shapiro-Wilk test is a way to tell if a random sample comes from a normal distribution.</a:t>
            </a:r>
          </a:p>
          <a:p>
            <a:pPr marL="0" lvl="0" indent="0" eaLnBrk="0" fontAlgn="t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 smtClean="0"/>
              <a:t> The Shapiro-Wilk test is based on the correlation between the data and the corresponding normal scores </a:t>
            </a:r>
          </a:p>
          <a:p>
            <a:pPr marL="0" lvl="0" indent="0" eaLnBrk="0" fontAlgn="t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800" dirty="0" smtClean="0"/>
          </a:p>
          <a:p>
            <a:pPr marL="0" lvl="0" indent="0" eaLnBrk="0" fontAlgn="t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 smtClean="0"/>
              <a:t>The test gives you a </a:t>
            </a:r>
            <a:r>
              <a:rPr lang="en-US" sz="1800" dirty="0" smtClean="0">
                <a:solidFill>
                  <a:srgbClr val="FF0000"/>
                </a:solidFill>
              </a:rPr>
              <a:t>W value</a:t>
            </a:r>
            <a:r>
              <a:rPr lang="en-US" sz="1800" dirty="0" smtClean="0"/>
              <a:t>; </a:t>
            </a:r>
            <a:r>
              <a:rPr lang="en-US" sz="2000" b="1" dirty="0" smtClean="0"/>
              <a:t>small values indicate your sample</a:t>
            </a:r>
            <a:r>
              <a:rPr lang="en-US" sz="2000" b="1" dirty="0" smtClean="0">
                <a:hlinkClick r:id="rId2"/>
              </a:rPr>
              <a:t> </a:t>
            </a:r>
            <a:r>
              <a:rPr lang="en-US" sz="2000" b="1" dirty="0" smtClean="0"/>
              <a:t>is </a:t>
            </a:r>
            <a:r>
              <a:rPr lang="en-US" sz="2000" b="1" i="1" dirty="0" smtClean="0"/>
              <a:t>not </a:t>
            </a:r>
            <a:r>
              <a:rPr lang="en-US" sz="2000" b="1" dirty="0" smtClean="0"/>
              <a:t>normally distributed </a:t>
            </a:r>
            <a:r>
              <a:rPr lang="en-US" sz="1800" dirty="0" smtClean="0"/>
              <a:t>(you can reject the null hypothesis that your population is normally distributed if your values are under a certain threshold). The formula for the W value is: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t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dirty="0"/>
          </a:p>
          <a:p>
            <a:pPr marL="0" lvl="0" indent="0" eaLnBrk="0" fontAlgn="t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t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dirty="0"/>
          </a:p>
          <a:p>
            <a:pPr marL="0" lvl="0" indent="0" eaLnBrk="0" fontAlgn="t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t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WHERE: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X</a:t>
            </a:r>
            <a:r>
              <a:rPr kumimoji="0" lang="en-US" altLang="en-U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ARE THE ORDERED RANDOM SAMPLE VALUES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</a:t>
            </a:r>
            <a:r>
              <a:rPr kumimoji="0" lang="en-US" altLang="en-U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ARE CONSTANTS GENERATED FROM THE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hlinkClick r:id="rId3"/>
              </a:rPr>
              <a:t>COVARIANCES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hlinkClick r:id="rId4"/>
              </a:rPr>
              <a:t>VARIANCES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AND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hlinkClick r:id="rId5"/>
              </a:rPr>
              <a:t>MEANS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OF THE SAMPLE (SIZE N) FROM A NORMALLY DISTRIBUTED SAMPLE.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THE TEST HAS LIMITATIONS, MOST IMPORTANTLY THAT THE TEST HAS A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hlinkClick r:id="rId6"/>
              </a:rPr>
              <a:t>BIAS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BY SAMPLE SIZE. THE LARGER THE SAMPLE, THE MORE LIKELY YOU’LL GET A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hlinkClick r:id="rId7"/>
              </a:rPr>
              <a:t>STATISTICALLY SIGNIFICANT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RESULT.</a:t>
            </a:r>
          </a:p>
          <a:p>
            <a:endParaRPr lang="en-US" sz="1800" dirty="0"/>
          </a:p>
        </p:txBody>
      </p:sp>
      <p:pic>
        <p:nvPicPr>
          <p:cNvPr id="1028" name="Picture 4" descr="Shapiro-Wilk test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324" y="2875916"/>
            <a:ext cx="4262510" cy="1583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575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Q-Q plot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04" y="1558606"/>
            <a:ext cx="5801751" cy="4351338"/>
          </a:xfrm>
        </p:spPr>
        <p:txBody>
          <a:bodyPr/>
          <a:lstStyle/>
          <a:p>
            <a:r>
              <a:rPr lang="en-US" dirty="0"/>
              <a:t>Q-Q plot is a graphical tool </a:t>
            </a:r>
            <a:r>
              <a:rPr lang="en-US" dirty="0" smtClean="0"/>
              <a:t>used to </a:t>
            </a:r>
            <a:r>
              <a:rPr lang="en-US" dirty="0"/>
              <a:t>assess if a set of data plausibly came from a normal </a:t>
            </a:r>
            <a:r>
              <a:rPr lang="en-US" dirty="0" smtClean="0"/>
              <a:t>distribution</a:t>
            </a:r>
          </a:p>
          <a:p>
            <a:r>
              <a:rPr lang="en-US" dirty="0"/>
              <a:t>created by plotting two sets of quantiles against one </a:t>
            </a:r>
            <a:r>
              <a:rPr lang="en-US" dirty="0" smtClean="0"/>
              <a:t>another</a:t>
            </a:r>
          </a:p>
          <a:p>
            <a:r>
              <a:rPr lang="en-US" dirty="0"/>
              <a:t>If both sets of quantiles came from the same distribution, we should see the points forming a line that’s roughly straight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9950" y="1027905"/>
            <a:ext cx="5107745" cy="510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6506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60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philosopher</vt:lpstr>
      <vt:lpstr>Office Theme</vt:lpstr>
      <vt:lpstr>What is the Shapiro-Wilk Test?</vt:lpstr>
      <vt:lpstr>Q-Q plot</vt:lpstr>
    </vt:vector>
  </TitlesOfParts>
  <Company>University of Maryland School of Nursing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Shapiro-Wilk Test?</dc:title>
  <dc:creator>Storr, Carla</dc:creator>
  <cp:lastModifiedBy>Pinna, Joanne</cp:lastModifiedBy>
  <cp:revision>3</cp:revision>
  <dcterms:created xsi:type="dcterms:W3CDTF">2019-04-30T16:23:49Z</dcterms:created>
  <dcterms:modified xsi:type="dcterms:W3CDTF">2019-06-04T14:29:06Z</dcterms:modified>
</cp:coreProperties>
</file>