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53" r:id="rId1"/>
  </p:sldMasterIdLst>
  <p:notesMasterIdLst>
    <p:notesMasterId r:id="rId6"/>
  </p:notesMasterIdLst>
  <p:handoutMasterIdLst>
    <p:handoutMasterId r:id="rId7"/>
  </p:handoutMasterIdLst>
  <p:sldIdLst>
    <p:sldId id="407" r:id="rId2"/>
    <p:sldId id="406" r:id="rId3"/>
    <p:sldId id="410" r:id="rId4"/>
    <p:sldId id="411" r:id="rId5"/>
  </p:sldIdLst>
  <p:sldSz cx="10287000" cy="6858000" type="35mm"/>
  <p:notesSz cx="6858000" cy="9144000"/>
  <p:embeddedFontLst>
    <p:embeddedFont>
      <p:font typeface="Calibri" panose="020F0502020204030204" pitchFamily="34" charset="0"/>
      <p:regular r:id="rId8"/>
      <p:bold r:id="rId9"/>
      <p:italic r:id="rId10"/>
      <p:boldItalic r:id="rId11"/>
    </p:embeddedFont>
    <p:embeddedFont>
      <p:font typeface="Arial Black" panose="020B0A04020102020204" pitchFamily="34" charset="0"/>
      <p:bold r:id="rId12"/>
    </p:embeddedFont>
  </p:embeddedFont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457200" algn="l" rtl="0" eaLnBrk="0" fontAlgn="base" hangingPunct="0">
      <a:spcBef>
        <a:spcPct val="0"/>
      </a:spcBef>
      <a:spcAft>
        <a:spcPct val="0"/>
      </a:spcAft>
      <a:defRPr sz="2000" b="1" kern="1200">
        <a:solidFill>
          <a:schemeClr val="tx1"/>
        </a:solidFill>
        <a:latin typeface="Arial" charset="0"/>
        <a:ea typeface="+mn-ea"/>
        <a:cs typeface="+mn-cs"/>
      </a:defRPr>
    </a:lvl2pPr>
    <a:lvl3pPr marL="914400" algn="l" rtl="0" eaLnBrk="0" fontAlgn="base" hangingPunct="0">
      <a:spcBef>
        <a:spcPct val="0"/>
      </a:spcBef>
      <a:spcAft>
        <a:spcPct val="0"/>
      </a:spcAft>
      <a:defRPr sz="2000" b="1" kern="1200">
        <a:solidFill>
          <a:schemeClr val="tx1"/>
        </a:solidFill>
        <a:latin typeface="Arial" charset="0"/>
        <a:ea typeface="+mn-ea"/>
        <a:cs typeface="+mn-cs"/>
      </a:defRPr>
    </a:lvl3pPr>
    <a:lvl4pPr marL="1371600" algn="l" rtl="0" eaLnBrk="0" fontAlgn="base" hangingPunct="0">
      <a:spcBef>
        <a:spcPct val="0"/>
      </a:spcBef>
      <a:spcAft>
        <a:spcPct val="0"/>
      </a:spcAft>
      <a:defRPr sz="2000" b="1" kern="1200">
        <a:solidFill>
          <a:schemeClr val="tx1"/>
        </a:solidFill>
        <a:latin typeface="Arial" charset="0"/>
        <a:ea typeface="+mn-ea"/>
        <a:cs typeface="+mn-cs"/>
      </a:defRPr>
    </a:lvl4pPr>
    <a:lvl5pPr marL="1828800" algn="l" rtl="0" eaLnBrk="0" fontAlgn="base" hangingPunct="0">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0E4"/>
    <a:srgbClr val="9234DB"/>
    <a:srgbClr val="B50069"/>
    <a:srgbClr val="F95AB7"/>
    <a:srgbClr val="FAFD00"/>
    <a:srgbClr val="FFFFFF"/>
    <a:srgbClr val="D49FFF"/>
    <a:srgbClr val="F39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4683" autoAdjust="0"/>
  </p:normalViewPr>
  <p:slideViewPr>
    <p:cSldViewPr>
      <p:cViewPr varScale="1">
        <p:scale>
          <a:sx n="76" d="100"/>
          <a:sy n="76" d="100"/>
        </p:scale>
        <p:origin x="-294" y="-9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a:defRPr/>
            </a:pPr>
            <a:fld id="{BDF31EAA-AD29-4EAD-A3F5-D7F527B26548}" type="slidenum">
              <a:rPr lang="en-US" sz="1400" b="0">
                <a:effectLst>
                  <a:outerShdw blurRad="38100" dist="38100" dir="2700000" algn="tl">
                    <a:srgbClr val="C0C0C0"/>
                  </a:outerShdw>
                </a:effectLst>
              </a:rPr>
              <a:pPr algn="r">
                <a:defRPr/>
              </a:pPr>
              <a:t>‹#›</a:t>
            </a:fld>
            <a:endParaRPr lang="en-US" sz="1400" b="0">
              <a:effectLst>
                <a:outerShdw blurRad="38100" dist="38100" dir="2700000" algn="tl">
                  <a:srgbClr val="C0C0C0"/>
                </a:outerShdw>
              </a:effectLst>
            </a:endParaRPr>
          </a:p>
        </p:txBody>
      </p:sp>
    </p:spTree>
    <p:extLst>
      <p:ext uri="{BB962C8B-B14F-4D97-AF65-F5344CB8AC3E}">
        <p14:creationId xmlns:p14="http://schemas.microsoft.com/office/powerpoint/2010/main" val="3150604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idx="2"/>
          </p:nvPr>
        </p:nvSpPr>
        <p:spPr bwMode="auto">
          <a:xfrm>
            <a:off x="860425" y="687388"/>
            <a:ext cx="5137150" cy="3425825"/>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2" name="Rectangle 4"/>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a:defRPr/>
            </a:pPr>
            <a:fld id="{2B9A8B2B-F6FB-4007-903E-82F56DA83E2F}" type="slidenum">
              <a:rPr lang="en-US" sz="1400" b="0">
                <a:effectLst>
                  <a:outerShdw blurRad="38100" dist="38100" dir="2700000" algn="tl">
                    <a:srgbClr val="C0C0C0"/>
                  </a:outerShdw>
                </a:effectLst>
              </a:rPr>
              <a:pPr algn="r">
                <a:defRPr/>
              </a:pPr>
              <a:t>‹#›</a:t>
            </a:fld>
            <a:endParaRPr lang="en-US" sz="1400" b="0">
              <a:effectLst>
                <a:outerShdw blurRad="38100" dist="38100" dir="2700000" algn="tl">
                  <a:srgbClr val="C0C0C0"/>
                </a:outerShdw>
              </a:effectLst>
            </a:endParaRPr>
          </a:p>
        </p:txBody>
      </p:sp>
    </p:spTree>
    <p:extLst>
      <p:ext uri="{BB962C8B-B14F-4D97-AF65-F5344CB8AC3E}">
        <p14:creationId xmlns:p14="http://schemas.microsoft.com/office/powerpoint/2010/main" val="2800423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287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b="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b="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4" cy="404"/>
              </a:xfrm>
              <a:prstGeom prst="rect">
                <a:avLst/>
              </a:prstGeom>
              <a:solidFill>
                <a:schemeClr val="accent2"/>
              </a:solidFill>
              <a:ln w="9525">
                <a:noFill/>
                <a:miter lim="800000"/>
                <a:headEnd/>
                <a:tailEnd/>
              </a:ln>
            </p:spPr>
            <p:txBody>
              <a:bodyPr/>
              <a:lstStyle/>
              <a:p>
                <a:pPr eaLnBrk="1" hangingPunct="1">
                  <a:defRPr/>
                </a:pPr>
                <a:endParaRPr lang="en-US" sz="2400" b="0">
                  <a:latin typeface="Times New Roman" pitchFamily="18" charset="0"/>
                </a:endParaRPr>
              </a:p>
            </p:txBody>
          </p:sp>
          <p:sp>
            <p:nvSpPr>
              <p:cNvPr id="9" name="Rectangle 7"/>
              <p:cNvSpPr>
                <a:spLocks noChangeArrowheads="1"/>
              </p:cNvSpPr>
              <p:nvPr userDrawn="1"/>
            </p:nvSpPr>
            <p:spPr bwMode="auto">
              <a:xfrm>
                <a:off x="1081" y="1065"/>
                <a:ext cx="364" cy="405"/>
              </a:xfrm>
              <a:prstGeom prst="rect">
                <a:avLst/>
              </a:prstGeom>
              <a:solidFill>
                <a:schemeClr val="folHlink"/>
              </a:solidFill>
              <a:ln w="9525">
                <a:noFill/>
                <a:miter lim="800000"/>
                <a:headEnd/>
                <a:tailEnd/>
              </a:ln>
            </p:spPr>
            <p:txBody>
              <a:bodyPr/>
              <a:lstStyle/>
              <a:p>
                <a:pPr eaLnBrk="1" hangingPunct="1">
                  <a:defRPr/>
                </a:pPr>
                <a:endParaRPr lang="en-US" sz="2400" b="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b="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b="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b="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b="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b="0">
                  <a:latin typeface="Times New Roman" pitchFamily="18" charset="0"/>
                </a:endParaRPr>
              </a:p>
            </p:txBody>
          </p:sp>
          <p:sp>
            <p:nvSpPr>
              <p:cNvPr id="15" name="Rectangle 13"/>
              <p:cNvSpPr>
                <a:spLocks noChangeArrowheads="1"/>
              </p:cNvSpPr>
              <p:nvPr userDrawn="1"/>
            </p:nvSpPr>
            <p:spPr bwMode="auto">
              <a:xfrm>
                <a:off x="1081" y="1464"/>
                <a:ext cx="364" cy="399"/>
              </a:xfrm>
              <a:prstGeom prst="rect">
                <a:avLst/>
              </a:prstGeom>
              <a:solidFill>
                <a:schemeClr val="accent2"/>
              </a:solidFill>
              <a:ln w="9525">
                <a:noFill/>
                <a:miter lim="800000"/>
                <a:headEnd/>
                <a:tailEnd/>
              </a:ln>
            </p:spPr>
            <p:txBody>
              <a:bodyPr/>
              <a:lstStyle/>
              <a:p>
                <a:pPr eaLnBrk="1" hangingPunct="1">
                  <a:defRPr/>
                </a:pPr>
                <a:endParaRPr lang="en-US" sz="2400" b="0">
                  <a:latin typeface="Times New Roman" pitchFamily="18" charset="0"/>
                </a:endParaRPr>
              </a:p>
            </p:txBody>
          </p:sp>
          <p:sp>
            <p:nvSpPr>
              <p:cNvPr id="16" name="Rectangle 14"/>
              <p:cNvSpPr>
                <a:spLocks noChangeArrowheads="1"/>
              </p:cNvSpPr>
              <p:nvPr userDrawn="1"/>
            </p:nvSpPr>
            <p:spPr bwMode="auto">
              <a:xfrm>
                <a:off x="361" y="1857"/>
                <a:ext cx="364" cy="406"/>
              </a:xfrm>
              <a:prstGeom prst="rect">
                <a:avLst/>
              </a:prstGeom>
              <a:solidFill>
                <a:schemeClr val="folHlink"/>
              </a:solidFill>
              <a:ln w="9525">
                <a:noFill/>
                <a:miter lim="800000"/>
                <a:headEnd/>
                <a:tailEnd/>
              </a:ln>
            </p:spPr>
            <p:txBody>
              <a:bodyPr/>
              <a:lstStyle/>
              <a:p>
                <a:pPr eaLnBrk="1" hangingPunct="1">
                  <a:defRPr/>
                </a:pPr>
                <a:endParaRPr lang="en-US" sz="2400" b="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b="0">
                  <a:latin typeface="Times New Roman" pitchFamily="18" charset="0"/>
                </a:endParaRPr>
              </a:p>
            </p:txBody>
          </p:sp>
        </p:grpSp>
      </p:grpSp>
      <p:sp>
        <p:nvSpPr>
          <p:cNvPr id="158739" name="Rectangle 19"/>
          <p:cNvSpPr>
            <a:spLocks noGrp="1" noChangeArrowheads="1"/>
          </p:cNvSpPr>
          <p:nvPr>
            <p:ph type="ctrTitle"/>
          </p:nvPr>
        </p:nvSpPr>
        <p:spPr>
          <a:xfrm>
            <a:off x="3343275" y="1828800"/>
            <a:ext cx="6772275" cy="2209800"/>
          </a:xfrm>
        </p:spPr>
        <p:txBody>
          <a:bodyPr/>
          <a:lstStyle>
            <a:lvl1pPr>
              <a:defRPr sz="5000">
                <a:solidFill>
                  <a:srgbClr val="FFFFFF"/>
                </a:solidFill>
              </a:defRPr>
            </a:lvl1pPr>
          </a:lstStyle>
          <a:p>
            <a:r>
              <a:rPr lang="en-US"/>
              <a:t>Click to edit Master title style</a:t>
            </a:r>
          </a:p>
        </p:txBody>
      </p:sp>
      <p:sp>
        <p:nvSpPr>
          <p:cNvPr id="158740" name="Rectangle 20"/>
          <p:cNvSpPr>
            <a:spLocks noGrp="1" noChangeArrowheads="1"/>
          </p:cNvSpPr>
          <p:nvPr>
            <p:ph type="subTitle" idx="1"/>
          </p:nvPr>
        </p:nvSpPr>
        <p:spPr>
          <a:xfrm>
            <a:off x="3343275" y="4267200"/>
            <a:ext cx="6772275"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514350" y="6248400"/>
            <a:ext cx="24003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81BB9C32-56B4-4491-AF9D-BE9985D436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F507F09-EFAC-41ED-970A-B4005DAC17E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457200"/>
            <a:ext cx="2314575"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60" y="457200"/>
            <a:ext cx="67913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683184D-D985-40CE-A5E7-73A53CDF7DA7}"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43"/>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E5552F9-DE95-47D3-94A3-03D75EBA9CA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92583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981200"/>
            <a:ext cx="92583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099E3FC-07DF-4490-9B09-478CB107145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696F778-AE93-4C4F-83DD-6E14173F4D7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18"/>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6577970-F2EA-44CD-9A23-36717692E66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4" y="1981200"/>
            <a:ext cx="45529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5529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651D7EE-0CFE-476F-AE7B-0101234C403F}"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62329149-F079-47C0-80B4-01CDFFB84FC5}"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7C33FC0-ABBF-44A8-AC63-AFD0080E5246}"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22019ABC-0C62-4DAD-9243-81756A19D3F9}"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68"/>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FBF5F5C-4547-4DE1-9BE2-4440C5547D7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908141B-9A27-4E6C-9FDC-6FFE09AEF9D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defRPr>
            </a:lvl1pPr>
          </a:lstStyle>
          <a:p>
            <a:pPr>
              <a:defRPr/>
            </a:pPr>
            <a:endParaRPr lang="en-US"/>
          </a:p>
        </p:txBody>
      </p:sp>
      <p:sp>
        <p:nvSpPr>
          <p:cNvPr id="157699" name="Rectangle 3"/>
          <p:cNvSpPr>
            <a:spLocks noGrp="1" noChangeArrowheads="1"/>
          </p:cNvSpPr>
          <p:nvPr>
            <p:ph type="sldNum" sz="quarter" idx="4"/>
          </p:nvPr>
        </p:nvSpPr>
        <p:spPr bwMode="auto">
          <a:xfrm>
            <a:off x="7372350" y="6248400"/>
            <a:ext cx="2400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Black" pitchFamily="34" charset="0"/>
              </a:defRPr>
            </a:lvl1pPr>
          </a:lstStyle>
          <a:p>
            <a:pPr>
              <a:defRPr/>
            </a:pPr>
            <a:fld id="{024E78EC-97E3-4152-B507-77EA1041F610}" type="slidenum">
              <a:rPr lang="en-US"/>
              <a:pPr>
                <a:defRPr/>
              </a:pPr>
              <a:t>‹#›</a:t>
            </a:fld>
            <a:endParaRPr lang="en-US"/>
          </a:p>
        </p:txBody>
      </p:sp>
      <p:grpSp>
        <p:nvGrpSpPr>
          <p:cNvPr id="1028" name="Group 4"/>
          <p:cNvGrpSpPr>
            <a:grpSpLocks/>
          </p:cNvGrpSpPr>
          <p:nvPr/>
        </p:nvGrpSpPr>
        <p:grpSpPr bwMode="auto">
          <a:xfrm>
            <a:off x="0" y="0"/>
            <a:ext cx="10287000" cy="546100"/>
            <a:chOff x="0" y="0"/>
            <a:chExt cx="5760" cy="344"/>
          </a:xfrm>
        </p:grpSpPr>
        <p:sp>
          <p:nvSpPr>
            <p:cNvPr id="1577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b="0">
                <a:latin typeface="Times New Roman" pitchFamily="18" charset="0"/>
              </a:endParaRPr>
            </a:p>
          </p:txBody>
        </p:sp>
        <p:sp>
          <p:nvSpPr>
            <p:cNvPr id="1577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b="0">
                <a:latin typeface="Times New Roman" pitchFamily="18" charset="0"/>
              </a:endParaRPr>
            </a:p>
          </p:txBody>
        </p:sp>
        <p:sp>
          <p:nvSpPr>
            <p:cNvPr id="1577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sz="1800" b="0">
                <a:solidFill>
                  <a:schemeClr val="hlink"/>
                </a:solidFill>
              </a:endParaRPr>
            </a:p>
          </p:txBody>
        </p:sp>
        <p:sp>
          <p:nvSpPr>
            <p:cNvPr id="1577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sz="1800" b="0">
                <a:solidFill>
                  <a:schemeClr val="hlink"/>
                </a:solidFill>
              </a:endParaRPr>
            </a:p>
          </p:txBody>
        </p:sp>
        <p:sp>
          <p:nvSpPr>
            <p:cNvPr id="1577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sz="1800" b="0">
                <a:solidFill>
                  <a:schemeClr val="accent2"/>
                </a:solidFill>
              </a:endParaRPr>
            </a:p>
          </p:txBody>
        </p:sp>
        <p:sp>
          <p:nvSpPr>
            <p:cNvPr id="157706" name="Rectangle 10"/>
            <p:cNvSpPr>
              <a:spLocks noChangeArrowheads="1"/>
            </p:cNvSpPr>
            <p:nvPr/>
          </p:nvSpPr>
          <p:spPr bwMode="auto">
            <a:xfrm>
              <a:off x="173" y="173"/>
              <a:ext cx="84" cy="87"/>
            </a:xfrm>
            <a:prstGeom prst="rect">
              <a:avLst/>
            </a:prstGeom>
            <a:solidFill>
              <a:schemeClr val="folHlink"/>
            </a:solidFill>
            <a:ln w="9525">
              <a:noFill/>
              <a:miter lim="800000"/>
              <a:headEnd/>
              <a:tailEnd/>
            </a:ln>
          </p:spPr>
          <p:txBody>
            <a:bodyPr/>
            <a:lstStyle/>
            <a:p>
              <a:pPr eaLnBrk="1" hangingPunct="1">
                <a:defRPr/>
              </a:pPr>
              <a:endParaRPr lang="en-US" sz="1800" b="0">
                <a:solidFill>
                  <a:schemeClr val="hlink"/>
                </a:solidFill>
              </a:endParaRPr>
            </a:p>
          </p:txBody>
        </p:sp>
        <p:sp>
          <p:nvSpPr>
            <p:cNvPr id="157707" name="Rectangle 11"/>
            <p:cNvSpPr>
              <a:spLocks noChangeArrowheads="1"/>
            </p:cNvSpPr>
            <p:nvPr/>
          </p:nvSpPr>
          <p:spPr bwMode="auto">
            <a:xfrm>
              <a:off x="83" y="86"/>
              <a:ext cx="92" cy="87"/>
            </a:xfrm>
            <a:prstGeom prst="rect">
              <a:avLst/>
            </a:prstGeom>
            <a:solidFill>
              <a:schemeClr val="bg2"/>
            </a:solidFill>
            <a:ln w="9525">
              <a:noFill/>
              <a:miter lim="800000"/>
              <a:headEnd/>
              <a:tailEnd/>
            </a:ln>
          </p:spPr>
          <p:txBody>
            <a:bodyPr/>
            <a:lstStyle/>
            <a:p>
              <a:pPr eaLnBrk="1" hangingPunct="1">
                <a:defRPr/>
              </a:pPr>
              <a:endParaRPr lang="en-US" sz="2400" b="0">
                <a:latin typeface="Times New Roman" pitchFamily="18" charset="0"/>
              </a:endParaRPr>
            </a:p>
          </p:txBody>
        </p:sp>
        <p:sp>
          <p:nvSpPr>
            <p:cNvPr id="1577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sz="1800" b="0">
                <a:solidFill>
                  <a:schemeClr val="accent2"/>
                </a:solidFill>
              </a:endParaRPr>
            </a:p>
          </p:txBody>
        </p:sp>
        <p:sp>
          <p:nvSpPr>
            <p:cNvPr id="157709" name="Rectangle 13"/>
            <p:cNvSpPr>
              <a:spLocks noChangeArrowheads="1"/>
            </p:cNvSpPr>
            <p:nvPr/>
          </p:nvSpPr>
          <p:spPr bwMode="auto">
            <a:xfrm>
              <a:off x="173" y="258"/>
              <a:ext cx="84" cy="86"/>
            </a:xfrm>
            <a:prstGeom prst="rect">
              <a:avLst/>
            </a:prstGeom>
            <a:solidFill>
              <a:schemeClr val="accent2"/>
            </a:solidFill>
            <a:ln w="9525">
              <a:noFill/>
              <a:miter lim="800000"/>
              <a:headEnd/>
              <a:tailEnd/>
            </a:ln>
          </p:spPr>
          <p:txBody>
            <a:bodyPr/>
            <a:lstStyle/>
            <a:p>
              <a:pPr eaLnBrk="1" hangingPunct="1">
                <a:defRPr/>
              </a:pPr>
              <a:endParaRPr lang="en-US" sz="1800" b="0">
                <a:solidFill>
                  <a:schemeClr val="accent2"/>
                </a:solidFill>
              </a:endParaRPr>
            </a:p>
          </p:txBody>
        </p:sp>
      </p:grpSp>
      <p:sp>
        <p:nvSpPr>
          <p:cNvPr id="1029" name="Rectangle 14"/>
          <p:cNvSpPr>
            <a:spLocks noGrp="1" noChangeArrowheads="1"/>
          </p:cNvSpPr>
          <p:nvPr>
            <p:ph type="title"/>
          </p:nvPr>
        </p:nvSpPr>
        <p:spPr bwMode="auto">
          <a:xfrm>
            <a:off x="514350" y="457200"/>
            <a:ext cx="92583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514350" y="1981200"/>
            <a:ext cx="92583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12" name="Rectangle 16"/>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32"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42900" y="3581400"/>
            <a:ext cx="9448800" cy="2057400"/>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90500" y="228600"/>
            <a:ext cx="10096500" cy="1371600"/>
          </a:xfrm>
        </p:spPr>
        <p:txBody>
          <a:bodyPr/>
          <a:lstStyle/>
          <a:p>
            <a:r>
              <a:rPr lang="en-US" dirty="0" err="1" smtClean="0"/>
              <a:t>Levene's</a:t>
            </a:r>
            <a:r>
              <a:rPr lang="en-US" dirty="0" smtClean="0"/>
              <a:t> Test for Equality of Variances</a:t>
            </a:r>
            <a:endParaRPr lang="en-US" dirty="0"/>
          </a:p>
        </p:txBody>
      </p:sp>
      <p:sp>
        <p:nvSpPr>
          <p:cNvPr id="3" name="Content Placeholder 2"/>
          <p:cNvSpPr>
            <a:spLocks noGrp="1"/>
          </p:cNvSpPr>
          <p:nvPr>
            <p:ph idx="1"/>
          </p:nvPr>
        </p:nvSpPr>
        <p:spPr>
          <a:xfrm>
            <a:off x="0" y="1600200"/>
            <a:ext cx="10020300" cy="3962400"/>
          </a:xfrm>
        </p:spPr>
        <p:txBody>
          <a:bodyPr/>
          <a:lstStyle/>
          <a:p>
            <a:pPr>
              <a:buNone/>
            </a:pPr>
            <a:r>
              <a:rPr lang="en-US" dirty="0" smtClean="0"/>
              <a:t>   tells us whether an assumption of the t-test has been met-- the t-test assumes that the </a:t>
            </a:r>
            <a:r>
              <a:rPr lang="en-US" u="sng" dirty="0" smtClean="0"/>
              <a:t>variability of each group is approximately equal</a:t>
            </a:r>
            <a:r>
              <a:rPr lang="en-US" dirty="0" smtClean="0"/>
              <a:t>.</a:t>
            </a:r>
          </a:p>
          <a:p>
            <a:pPr lvl="0">
              <a:buNone/>
            </a:pPr>
            <a:endParaRPr lang="en-US" dirty="0" smtClean="0"/>
          </a:p>
          <a:p>
            <a:pPr lvl="0">
              <a:buNone/>
            </a:pPr>
            <a:r>
              <a:rPr lang="en-US" dirty="0" smtClean="0"/>
              <a:t>   Note: </a:t>
            </a:r>
            <a:r>
              <a:rPr lang="en-US" sz="3000" dirty="0" smtClean="0"/>
              <a:t>When interpreting the </a:t>
            </a:r>
            <a:r>
              <a:rPr lang="en-US" sz="3000" dirty="0" err="1" smtClean="0"/>
              <a:t>Levene’s</a:t>
            </a:r>
            <a:r>
              <a:rPr lang="en-US" sz="3000" dirty="0" smtClean="0"/>
              <a:t> test </a:t>
            </a:r>
            <a:r>
              <a:rPr lang="en-US" sz="3000" dirty="0" smtClean="0">
                <a:solidFill>
                  <a:schemeClr val="bg2"/>
                </a:solidFill>
              </a:rPr>
              <a:t>you are hoping the result is not significant (</a:t>
            </a:r>
            <a:r>
              <a:rPr lang="en-US" sz="3000" b="1" dirty="0" smtClean="0">
                <a:solidFill>
                  <a:schemeClr val="bg2"/>
                </a:solidFill>
              </a:rPr>
              <a:t>p&gt;.05</a:t>
            </a:r>
            <a:r>
              <a:rPr lang="en-US" sz="3000" dirty="0" smtClean="0">
                <a:solidFill>
                  <a:schemeClr val="bg2"/>
                </a:solidFill>
              </a:rPr>
              <a:t>) </a:t>
            </a:r>
            <a:r>
              <a:rPr lang="en-US" sz="3000" dirty="0" smtClean="0"/>
              <a:t>which would indicate that the variances of the groups are equal. </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academic.udayton.edu/gregelvers/psy216/spss/images/indep_samp_t_test_output.gif"/>
          <p:cNvPicPr>
            <a:picLocks noChangeAspect="1" noChangeArrowheads="1"/>
          </p:cNvPicPr>
          <p:nvPr/>
        </p:nvPicPr>
        <p:blipFill>
          <a:blip r:embed="rId2" cstate="print"/>
          <a:srcRect/>
          <a:stretch>
            <a:fillRect/>
          </a:stretch>
        </p:blipFill>
        <p:spPr bwMode="auto">
          <a:xfrm>
            <a:off x="266701" y="304800"/>
            <a:ext cx="9753600" cy="2362200"/>
          </a:xfrm>
          <a:prstGeom prst="rect">
            <a:avLst/>
          </a:prstGeom>
          <a:noFill/>
        </p:spPr>
      </p:pic>
      <p:sp>
        <p:nvSpPr>
          <p:cNvPr id="3" name="Rectangle 2"/>
          <p:cNvSpPr/>
          <p:nvPr/>
        </p:nvSpPr>
        <p:spPr>
          <a:xfrm>
            <a:off x="266701" y="2590809"/>
            <a:ext cx="9753600" cy="3447098"/>
          </a:xfrm>
          <a:prstGeom prst="rect">
            <a:avLst/>
          </a:prstGeom>
        </p:spPr>
        <p:txBody>
          <a:bodyPr wrap="square">
            <a:spAutoFit/>
          </a:bodyPr>
          <a:lstStyle/>
          <a:p>
            <a:r>
              <a:rPr lang="en-US" dirty="0" smtClean="0"/>
              <a:t>If this value is less than or equal to your α level for the test (usually .05), then you can reject the null hypothesis that the variability of the two groups is equal, implying that the variances are unequal.</a:t>
            </a:r>
          </a:p>
          <a:p>
            <a:endParaRPr lang="en-US" sz="900" dirty="0" smtClean="0"/>
          </a:p>
          <a:p>
            <a:pPr indent="344488">
              <a:buFont typeface="Arial" pitchFamily="34" charset="0"/>
              <a:buChar char="•"/>
            </a:pPr>
            <a:r>
              <a:rPr lang="en-US" dirty="0" smtClean="0"/>
              <a:t> 	If the </a:t>
            </a:r>
            <a:r>
              <a:rPr lang="en-US" dirty="0" smtClean="0">
                <a:solidFill>
                  <a:schemeClr val="bg2"/>
                </a:solidFill>
              </a:rPr>
              <a:t>p value is </a:t>
            </a:r>
            <a:r>
              <a:rPr lang="en-US" dirty="0" smtClean="0">
                <a:solidFill>
                  <a:schemeClr val="bg2"/>
                </a:solidFill>
                <a:effectLst>
                  <a:outerShdw blurRad="38100" dist="38100" dir="2700000" algn="tl">
                    <a:srgbClr val="000000">
                      <a:alpha val="43137"/>
                    </a:srgbClr>
                  </a:outerShdw>
                </a:effectLst>
              </a:rPr>
              <a:t>less than or equal </a:t>
            </a:r>
            <a:r>
              <a:rPr lang="en-US" dirty="0" smtClean="0">
                <a:solidFill>
                  <a:schemeClr val="bg2"/>
                </a:solidFill>
              </a:rPr>
              <a:t>to the α level</a:t>
            </a:r>
            <a:r>
              <a:rPr lang="en-US" dirty="0" smtClean="0"/>
              <a:t>, then you should use the bottom row of the output (the row labeled "</a:t>
            </a:r>
            <a:r>
              <a:rPr lang="en-US" dirty="0" smtClean="0">
                <a:solidFill>
                  <a:schemeClr val="bg2"/>
                </a:solidFill>
              </a:rPr>
              <a:t>Equal variances not assumed</a:t>
            </a:r>
            <a:r>
              <a:rPr lang="en-US" dirty="0" smtClean="0"/>
              <a:t>.")</a:t>
            </a:r>
            <a:r>
              <a:rPr lang="en-US" sz="900" dirty="0" smtClean="0"/>
              <a:t>	</a:t>
            </a:r>
          </a:p>
          <a:p>
            <a:pPr indent="344488">
              <a:buFont typeface="Arial" pitchFamily="34" charset="0"/>
              <a:buChar char="•"/>
            </a:pPr>
            <a:r>
              <a:rPr lang="en-US" dirty="0" smtClean="0"/>
              <a:t>	 If the </a:t>
            </a:r>
            <a:r>
              <a:rPr lang="en-US" dirty="0" smtClean="0">
                <a:solidFill>
                  <a:schemeClr val="bg2"/>
                </a:solidFill>
              </a:rPr>
              <a:t>p value is </a:t>
            </a:r>
            <a:r>
              <a:rPr lang="en-US" dirty="0" smtClean="0">
                <a:solidFill>
                  <a:schemeClr val="bg2"/>
                </a:solidFill>
                <a:effectLst>
                  <a:outerShdw blurRad="38100" dist="38100" dir="2700000" algn="tl">
                    <a:srgbClr val="000000">
                      <a:alpha val="43137"/>
                    </a:srgbClr>
                  </a:outerShdw>
                </a:effectLst>
              </a:rPr>
              <a:t>greater</a:t>
            </a:r>
            <a:r>
              <a:rPr lang="en-US" dirty="0" smtClean="0">
                <a:solidFill>
                  <a:schemeClr val="bg2"/>
                </a:solidFill>
              </a:rPr>
              <a:t> than your α level</a:t>
            </a:r>
            <a:r>
              <a:rPr lang="en-US" dirty="0" smtClean="0"/>
              <a:t>, then you should use the middle row of the output (the row labeled "</a:t>
            </a:r>
            <a:r>
              <a:rPr lang="en-US" dirty="0" smtClean="0">
                <a:solidFill>
                  <a:schemeClr val="bg2"/>
                </a:solidFill>
                <a:effectLst>
                  <a:outerShdw blurRad="38100" dist="38100" dir="2700000" algn="tl">
                    <a:srgbClr val="000000">
                      <a:alpha val="43137"/>
                    </a:srgbClr>
                  </a:outerShdw>
                </a:effectLst>
              </a:rPr>
              <a:t>Equal variances assumed</a:t>
            </a:r>
            <a:r>
              <a:rPr lang="en-US" dirty="0" smtClean="0"/>
              <a:t>.") </a:t>
            </a:r>
          </a:p>
          <a:p>
            <a:endParaRPr lang="en-US" dirty="0" smtClean="0"/>
          </a:p>
          <a:p>
            <a:r>
              <a:rPr lang="en-US" dirty="0" smtClean="0"/>
              <a:t>In this example, .203 is larger than α of .05, so we will assume that the variances are equal and we will use the middle row of the output. </a:t>
            </a:r>
            <a:endParaRPr lang="en-US" dirty="0"/>
          </a:p>
        </p:txBody>
      </p:sp>
      <p:sp>
        <p:nvSpPr>
          <p:cNvPr id="4" name="Rectangle 3"/>
          <p:cNvSpPr/>
          <p:nvPr/>
        </p:nvSpPr>
        <p:spPr bwMode="auto">
          <a:xfrm>
            <a:off x="3009900" y="533400"/>
            <a:ext cx="1524000" cy="182880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flipV="1">
            <a:off x="1333500" y="2057400"/>
            <a:ext cx="2667000" cy="7620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95300" y="533418"/>
          <a:ext cx="8839202" cy="1676399"/>
        </p:xfrm>
        <a:graphic>
          <a:graphicData uri="http://schemas.openxmlformats.org/drawingml/2006/table">
            <a:tbl>
              <a:tblPr/>
              <a:tblGrid>
                <a:gridCol w="1600201"/>
                <a:gridCol w="925286"/>
                <a:gridCol w="1262743"/>
                <a:gridCol w="1262743"/>
                <a:gridCol w="1262743"/>
                <a:gridCol w="1262743"/>
                <a:gridCol w="1262743"/>
              </a:tblGrid>
              <a:tr h="437322">
                <a:tc>
                  <a:txBody>
                    <a:bodyPr/>
                    <a:lstStyle/>
                    <a:p>
                      <a:pPr marL="0" marR="0" algn="ctr">
                        <a:lnSpc>
                          <a:spcPts val="1440"/>
                        </a:lnSpc>
                        <a:spcBef>
                          <a:spcPts val="0"/>
                        </a:spcBef>
                        <a:spcAft>
                          <a:spcPts val="750"/>
                        </a:spcAft>
                      </a:pPr>
                      <a:r>
                        <a:rPr lang="en-US" sz="2000" dirty="0">
                          <a:solidFill>
                            <a:srgbClr val="333333"/>
                          </a:solidFill>
                          <a:latin typeface="Arial"/>
                          <a:ea typeface="Calibri"/>
                          <a:cs typeface="Times New Roman"/>
                        </a:rPr>
                        <a:t> </a:t>
                      </a:r>
                      <a:endParaRPr lang="en-US" sz="20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gridSpan="6">
                  <a:txBody>
                    <a:bodyPr/>
                    <a:lstStyle/>
                    <a:p>
                      <a:pPr marL="0" marR="0" algn="ctr">
                        <a:lnSpc>
                          <a:spcPts val="1440"/>
                        </a:lnSpc>
                        <a:spcBef>
                          <a:spcPts val="0"/>
                        </a:spcBef>
                        <a:spcAft>
                          <a:spcPts val="750"/>
                        </a:spcAft>
                      </a:pPr>
                      <a:r>
                        <a:rPr lang="en-US" sz="2000" dirty="0">
                          <a:solidFill>
                            <a:srgbClr val="333333"/>
                          </a:solidFill>
                          <a:latin typeface="Arial"/>
                          <a:ea typeface="Calibri"/>
                          <a:cs typeface="Times New Roman"/>
                        </a:rPr>
                        <a:t>SDAT Scores – t-Test results</a:t>
                      </a:r>
                      <a:endParaRPr lang="en-US" sz="20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1547">
                <a:tc>
                  <a:txBody>
                    <a:bodyPr/>
                    <a:lstStyle/>
                    <a:p>
                      <a:pPr marL="0" marR="0" algn="ctr">
                        <a:lnSpc>
                          <a:spcPts val="1440"/>
                        </a:lnSpc>
                        <a:spcBef>
                          <a:spcPts val="0"/>
                        </a:spcBef>
                        <a:spcAft>
                          <a:spcPts val="750"/>
                        </a:spcAft>
                      </a:pPr>
                      <a:r>
                        <a:rPr lang="en-US" sz="2000">
                          <a:solidFill>
                            <a:srgbClr val="333333"/>
                          </a:solidFill>
                          <a:latin typeface="Arial"/>
                          <a:ea typeface="Calibri"/>
                          <a:cs typeface="Times New Roman"/>
                        </a:rPr>
                        <a:t> </a:t>
                      </a:r>
                      <a:endParaRPr lang="en-US" sz="20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dirty="0">
                          <a:solidFill>
                            <a:srgbClr val="333333"/>
                          </a:solidFill>
                          <a:latin typeface="Arial"/>
                          <a:ea typeface="Calibri"/>
                          <a:cs typeface="Times New Roman"/>
                        </a:rPr>
                        <a:t>n</a:t>
                      </a:r>
                      <a:endParaRPr lang="en-US" sz="20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dirty="0">
                          <a:solidFill>
                            <a:srgbClr val="333333"/>
                          </a:solidFill>
                          <a:latin typeface="Arial"/>
                          <a:ea typeface="Calibri"/>
                          <a:cs typeface="Times New Roman"/>
                        </a:rPr>
                        <a:t>Mean</a:t>
                      </a:r>
                      <a:endParaRPr lang="en-US" sz="20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a:solidFill>
                            <a:srgbClr val="333333"/>
                          </a:solidFill>
                          <a:latin typeface="Arial"/>
                          <a:ea typeface="Calibri"/>
                          <a:cs typeface="Times New Roman"/>
                        </a:rPr>
                        <a:t>Std Dev</a:t>
                      </a:r>
                      <a:endParaRPr lang="en-US" sz="20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a:solidFill>
                            <a:srgbClr val="333333"/>
                          </a:solidFill>
                          <a:latin typeface="Arial"/>
                          <a:ea typeface="Calibri"/>
                          <a:cs typeface="Times New Roman"/>
                        </a:rPr>
                        <a:t>T</a:t>
                      </a:r>
                      <a:endParaRPr lang="en-US" sz="20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a:solidFill>
                            <a:srgbClr val="333333"/>
                          </a:solidFill>
                          <a:latin typeface="Arial"/>
                          <a:ea typeface="Calibri"/>
                          <a:cs typeface="Times New Roman"/>
                        </a:rPr>
                        <a:t>df</a:t>
                      </a:r>
                      <a:endParaRPr lang="en-US" sz="20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a:solidFill>
                            <a:srgbClr val="333333"/>
                          </a:solidFill>
                          <a:latin typeface="Arial"/>
                          <a:ea typeface="Calibri"/>
                          <a:cs typeface="Times New Roman"/>
                        </a:rPr>
                        <a:t>p</a:t>
                      </a:r>
                      <a:endParaRPr lang="en-US" sz="20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r>
              <a:tr h="364434">
                <a:tc>
                  <a:txBody>
                    <a:bodyPr/>
                    <a:lstStyle/>
                    <a:p>
                      <a:pPr marL="0" marR="0" algn="ctr">
                        <a:lnSpc>
                          <a:spcPts val="1440"/>
                        </a:lnSpc>
                        <a:spcBef>
                          <a:spcPts val="0"/>
                        </a:spcBef>
                        <a:spcAft>
                          <a:spcPts val="750"/>
                        </a:spcAft>
                      </a:pPr>
                      <a:r>
                        <a:rPr lang="en-US" sz="2000">
                          <a:solidFill>
                            <a:srgbClr val="333333"/>
                          </a:solidFill>
                          <a:latin typeface="Arial"/>
                          <a:ea typeface="Calibri"/>
                          <a:cs typeface="Times New Roman"/>
                        </a:rPr>
                        <a:t>Experimental </a:t>
                      </a:r>
                      <a:endParaRPr lang="en-US" sz="20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a:solidFill>
                            <a:srgbClr val="333333"/>
                          </a:solidFill>
                          <a:latin typeface="Arial"/>
                          <a:ea typeface="Calibri"/>
                          <a:cs typeface="Times New Roman"/>
                        </a:rPr>
                        <a:t>10</a:t>
                      </a:r>
                      <a:endParaRPr lang="en-US" sz="20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dirty="0">
                          <a:solidFill>
                            <a:srgbClr val="333333"/>
                          </a:solidFill>
                          <a:latin typeface="Arial"/>
                          <a:ea typeface="Calibri"/>
                          <a:cs typeface="Times New Roman"/>
                        </a:rPr>
                        <a:t>95.00</a:t>
                      </a:r>
                      <a:endParaRPr lang="en-US" sz="20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dirty="0">
                          <a:solidFill>
                            <a:srgbClr val="333333"/>
                          </a:solidFill>
                          <a:latin typeface="Arial"/>
                          <a:ea typeface="Calibri"/>
                          <a:cs typeface="Times New Roman"/>
                        </a:rPr>
                        <a:t>12.43</a:t>
                      </a:r>
                      <a:endParaRPr lang="en-US" sz="20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dirty="0">
                          <a:solidFill>
                            <a:srgbClr val="333333"/>
                          </a:solidFill>
                          <a:latin typeface="Arial"/>
                          <a:ea typeface="Calibri"/>
                          <a:cs typeface="Times New Roman"/>
                        </a:rPr>
                        <a:t>-1.84</a:t>
                      </a:r>
                      <a:endParaRPr lang="en-US" sz="20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a:solidFill>
                            <a:srgbClr val="333333"/>
                          </a:solidFill>
                          <a:latin typeface="Arial"/>
                          <a:ea typeface="Calibri"/>
                          <a:cs typeface="Times New Roman"/>
                        </a:rPr>
                        <a:t>18</a:t>
                      </a:r>
                      <a:endParaRPr lang="en-US" sz="20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a:solidFill>
                            <a:srgbClr val="333333"/>
                          </a:solidFill>
                          <a:latin typeface="Arial"/>
                          <a:ea typeface="Calibri"/>
                          <a:cs typeface="Times New Roman"/>
                        </a:rPr>
                        <a:t>0.081</a:t>
                      </a:r>
                      <a:endParaRPr lang="en-US" sz="20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r>
              <a:tr h="583096">
                <a:tc>
                  <a:txBody>
                    <a:bodyPr/>
                    <a:lstStyle/>
                    <a:p>
                      <a:pPr marL="0" marR="0" algn="ctr">
                        <a:lnSpc>
                          <a:spcPts val="1440"/>
                        </a:lnSpc>
                        <a:spcBef>
                          <a:spcPts val="0"/>
                        </a:spcBef>
                        <a:spcAft>
                          <a:spcPts val="750"/>
                        </a:spcAft>
                      </a:pPr>
                      <a:r>
                        <a:rPr lang="en-US" sz="2000" dirty="0">
                          <a:solidFill>
                            <a:srgbClr val="333333"/>
                          </a:solidFill>
                          <a:latin typeface="Arial"/>
                          <a:ea typeface="Calibri"/>
                          <a:cs typeface="Times New Roman"/>
                        </a:rPr>
                        <a:t>Control</a:t>
                      </a:r>
                      <a:endParaRPr lang="en-US" sz="20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a:solidFill>
                            <a:srgbClr val="333333"/>
                          </a:solidFill>
                          <a:latin typeface="Arial"/>
                          <a:ea typeface="Calibri"/>
                          <a:cs typeface="Times New Roman"/>
                        </a:rPr>
                        <a:t>10</a:t>
                      </a:r>
                      <a:endParaRPr lang="en-US" sz="20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a:solidFill>
                            <a:srgbClr val="333333"/>
                          </a:solidFill>
                          <a:latin typeface="Arial"/>
                          <a:ea typeface="Calibri"/>
                          <a:cs typeface="Times New Roman"/>
                        </a:rPr>
                        <a:t>105.00</a:t>
                      </a:r>
                      <a:endParaRPr lang="en-US" sz="20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dirty="0">
                          <a:solidFill>
                            <a:srgbClr val="333333"/>
                          </a:solidFill>
                          <a:latin typeface="Arial"/>
                          <a:ea typeface="Calibri"/>
                          <a:cs typeface="Times New Roman"/>
                        </a:rPr>
                        <a:t>11.78</a:t>
                      </a:r>
                      <a:endParaRPr lang="en-US" sz="20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dirty="0">
                          <a:solidFill>
                            <a:srgbClr val="333333"/>
                          </a:solidFill>
                          <a:latin typeface="Arial"/>
                          <a:ea typeface="Calibri"/>
                          <a:cs typeface="Times New Roman"/>
                        </a:rPr>
                        <a:t> </a:t>
                      </a:r>
                      <a:endParaRPr lang="en-US" sz="20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dirty="0">
                          <a:solidFill>
                            <a:srgbClr val="333333"/>
                          </a:solidFill>
                          <a:latin typeface="Arial"/>
                          <a:ea typeface="Calibri"/>
                          <a:cs typeface="Times New Roman"/>
                        </a:rPr>
                        <a:t> </a:t>
                      </a:r>
                      <a:endParaRPr lang="en-US" sz="20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000" dirty="0">
                          <a:solidFill>
                            <a:srgbClr val="333333"/>
                          </a:solidFill>
                          <a:latin typeface="Arial"/>
                          <a:ea typeface="Calibri"/>
                          <a:cs typeface="Times New Roman"/>
                        </a:rPr>
                        <a:t> </a:t>
                      </a:r>
                      <a:endParaRPr lang="en-US" sz="20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342900" y="2715416"/>
            <a:ext cx="96774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800" i="0" u="none" strike="noStrike" cap="none" normalizeH="0" baseline="0" dirty="0" smtClean="0">
                <a:ln>
                  <a:noFill/>
                </a:ln>
                <a:solidFill>
                  <a:srgbClr val="333333"/>
                </a:solidFill>
                <a:effectLst/>
                <a:latin typeface="Arial" pitchFamily="34" charset="0"/>
                <a:ea typeface="Times New Roman" pitchFamily="18" charset="0"/>
              </a:rPr>
              <a:t>OUTPUT—What to look for:</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dirty="0" smtClean="0">
                <a:ln>
                  <a:noFill/>
                </a:ln>
                <a:solidFill>
                  <a:srgbClr val="333333"/>
                </a:solidFill>
                <a:effectLst/>
                <a:latin typeface="Arial" pitchFamily="34" charset="0"/>
                <a:ea typeface="Times New Roman" pitchFamily="18" charset="0"/>
              </a:rPr>
              <a:t>1.group statistics. We see that the mean SDAT score for the experimental group is 95.00 (SD 12.43) and for the control group the mean is105.00 (SD 11.78).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dirty="0" smtClean="0">
                <a:ln>
                  <a:noFill/>
                </a:ln>
                <a:solidFill>
                  <a:srgbClr val="333333"/>
                </a:solidFill>
                <a:effectLst/>
                <a:latin typeface="Arial" pitchFamily="34" charset="0"/>
                <a:ea typeface="Times New Roman" pitchFamily="18" charset="0"/>
              </a:rPr>
              <a:t>2. </a:t>
            </a:r>
            <a:r>
              <a:rPr kumimoji="0" lang="en-US" sz="1800" b="0" i="0" u="none" strike="noStrike" cap="none" normalizeH="0" baseline="0" dirty="0" err="1" smtClean="0">
                <a:ln>
                  <a:noFill/>
                </a:ln>
                <a:solidFill>
                  <a:srgbClr val="333333"/>
                </a:solidFill>
                <a:effectLst/>
                <a:latin typeface="Arial" pitchFamily="34" charset="0"/>
                <a:ea typeface="Times New Roman" pitchFamily="18" charset="0"/>
              </a:rPr>
              <a:t>Levene’s</a:t>
            </a:r>
            <a:r>
              <a:rPr kumimoji="0" lang="en-US" sz="1800" b="0" i="0" u="none" strike="noStrike" cap="none" normalizeH="0" baseline="0" dirty="0" smtClean="0">
                <a:ln>
                  <a:noFill/>
                </a:ln>
                <a:solidFill>
                  <a:srgbClr val="333333"/>
                </a:solidFill>
                <a:effectLst/>
                <a:latin typeface="Arial" pitchFamily="34" charset="0"/>
                <a:ea typeface="Times New Roman" pitchFamily="18" charset="0"/>
              </a:rPr>
              <a:t> test result. The result is .719 which is not significant because p&gt;.05 so we can assume that there is </a:t>
            </a:r>
            <a:r>
              <a:rPr kumimoji="0" lang="en-US" sz="1800" b="0" i="0" u="sng" strike="noStrike" cap="none" normalizeH="0" baseline="0" dirty="0" smtClean="0">
                <a:ln>
                  <a:noFill/>
                </a:ln>
                <a:solidFill>
                  <a:srgbClr val="333333"/>
                </a:solidFill>
                <a:effectLst/>
                <a:latin typeface="Arial" pitchFamily="34" charset="0"/>
                <a:ea typeface="Times New Roman" pitchFamily="18" charset="0"/>
              </a:rPr>
              <a:t>no significant difference between the variances of the two groups</a:t>
            </a:r>
            <a:r>
              <a:rPr kumimoji="0" lang="en-US" sz="1800" b="0" i="0" u="none" strike="noStrike" cap="none" normalizeH="0" baseline="0" dirty="0" smtClean="0">
                <a:ln>
                  <a:noFill/>
                </a:ln>
                <a:solidFill>
                  <a:srgbClr val="333333"/>
                </a:solidFill>
                <a:effectLst/>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dirty="0" smtClean="0">
                <a:ln>
                  <a:noFill/>
                </a:ln>
                <a:solidFill>
                  <a:srgbClr val="333333"/>
                </a:solidFill>
                <a:effectLst/>
                <a:latin typeface="Arial" pitchFamily="34" charset="0"/>
                <a:ea typeface="Times New Roman" pitchFamily="18" charset="0"/>
              </a:rPr>
              <a:t>3.T statistic which is a -1.84, disregard the negative sign in front of the value. The negative sign is there because of the way the variables were entered into the computer program.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dirty="0" smtClean="0">
                <a:ln>
                  <a:noFill/>
                </a:ln>
                <a:solidFill>
                  <a:srgbClr val="333333"/>
                </a:solidFill>
                <a:effectLst/>
                <a:latin typeface="Arial" pitchFamily="34" charset="0"/>
                <a:ea typeface="Times New Roman" pitchFamily="18" charset="0"/>
              </a:rPr>
              <a:t>4.The </a:t>
            </a:r>
            <a:r>
              <a:rPr kumimoji="0" lang="en-US" sz="1800" b="0" i="0" u="none" strike="noStrike" cap="none" normalizeH="0" baseline="0" dirty="0" err="1" smtClean="0">
                <a:ln>
                  <a:noFill/>
                </a:ln>
                <a:solidFill>
                  <a:srgbClr val="333333"/>
                </a:solidFill>
                <a:effectLst/>
                <a:latin typeface="Arial" pitchFamily="34" charset="0"/>
                <a:ea typeface="Times New Roman" pitchFamily="18" charset="0"/>
              </a:rPr>
              <a:t>df</a:t>
            </a:r>
            <a:r>
              <a:rPr kumimoji="0" lang="en-US" sz="1800" b="0" i="0" u="none" strike="noStrike" cap="none" normalizeH="0" baseline="0" dirty="0" smtClean="0">
                <a:ln>
                  <a:noFill/>
                </a:ln>
                <a:solidFill>
                  <a:srgbClr val="333333"/>
                </a:solidFill>
                <a:effectLst/>
                <a:latin typeface="Arial" pitchFamily="34" charset="0"/>
                <a:ea typeface="Times New Roman" pitchFamily="18" charset="0"/>
              </a:rPr>
              <a:t> (degrees of freedom) are 18. This is calculated by subtracting one degree of freedom from the n of each group (experimental group 10-1 = 9, control 10-1 = 9) and then adding the result (9 + 9 = 18).</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dirty="0" smtClean="0">
                <a:ln>
                  <a:noFill/>
                </a:ln>
                <a:solidFill>
                  <a:srgbClr val="333333"/>
                </a:solidFill>
                <a:effectLst/>
                <a:latin typeface="Arial" pitchFamily="34" charset="0"/>
                <a:ea typeface="Times New Roman" pitchFamily="18" charset="0"/>
              </a:rPr>
              <a:t> Finally, with alpha set at .05, we conclude that p=.081 is not statistically significant (p&gt;.05) and therefore that there is not a statistically significant difference between the mean SDAT scores of the experimental and control group.</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723910" y="1981200"/>
            <a:ext cx="2337691" cy="400110"/>
          </a:xfrm>
          <a:prstGeom prst="rect">
            <a:avLst/>
          </a:prstGeom>
          <a:noFill/>
        </p:spPr>
        <p:txBody>
          <a:bodyPr wrap="none" rtlCol="0">
            <a:spAutoFit/>
          </a:bodyPr>
          <a:lstStyle/>
          <a:p>
            <a:r>
              <a:rPr lang="en-US" b="0" dirty="0" err="1" smtClean="0">
                <a:solidFill>
                  <a:srgbClr val="333333"/>
                </a:solidFill>
                <a:latin typeface="Arial" pitchFamily="34" charset="0"/>
                <a:ea typeface="Times New Roman" pitchFamily="18" charset="0"/>
              </a:rPr>
              <a:t>Levene’s</a:t>
            </a:r>
            <a:r>
              <a:rPr lang="en-US" b="0" dirty="0" smtClean="0">
                <a:solidFill>
                  <a:srgbClr val="333333"/>
                </a:solidFill>
                <a:latin typeface="Arial" pitchFamily="34" charset="0"/>
                <a:ea typeface="Times New Roman" pitchFamily="18" charset="0"/>
              </a:rPr>
              <a:t> test=.719</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23910" y="533400"/>
          <a:ext cx="8229599" cy="2057400"/>
        </p:xfrm>
        <a:graphic>
          <a:graphicData uri="http://schemas.openxmlformats.org/drawingml/2006/table">
            <a:tbl>
              <a:tblPr/>
              <a:tblGrid>
                <a:gridCol w="1175657"/>
                <a:gridCol w="1175657"/>
                <a:gridCol w="1175657"/>
                <a:gridCol w="1175657"/>
                <a:gridCol w="1175657"/>
                <a:gridCol w="1175657"/>
                <a:gridCol w="1175657"/>
              </a:tblGrid>
              <a:tr h="514350">
                <a:tc>
                  <a:txBody>
                    <a:bodyPr/>
                    <a:lstStyle/>
                    <a:p>
                      <a:pPr marL="0" marR="0" algn="ctr">
                        <a:lnSpc>
                          <a:spcPts val="1440"/>
                        </a:lnSpc>
                        <a:spcBef>
                          <a:spcPts val="0"/>
                        </a:spcBef>
                        <a:spcAft>
                          <a:spcPts val="750"/>
                        </a:spcAft>
                      </a:pPr>
                      <a:r>
                        <a:rPr lang="en-US" sz="2400" dirty="0">
                          <a:solidFill>
                            <a:srgbClr val="333333"/>
                          </a:solidFill>
                          <a:latin typeface="Arial"/>
                          <a:ea typeface="Calibri"/>
                          <a:cs typeface="Times New Roman"/>
                        </a:rPr>
                        <a:t> </a:t>
                      </a:r>
                      <a:endParaRPr lang="en-US" sz="24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gridSpan="6">
                  <a:txBody>
                    <a:bodyPr/>
                    <a:lstStyle/>
                    <a:p>
                      <a:pPr marL="0" marR="0" algn="ctr">
                        <a:lnSpc>
                          <a:spcPts val="1440"/>
                        </a:lnSpc>
                        <a:spcBef>
                          <a:spcPts val="0"/>
                        </a:spcBef>
                        <a:spcAft>
                          <a:spcPts val="750"/>
                        </a:spcAft>
                      </a:pPr>
                      <a:r>
                        <a:rPr lang="en-US" sz="2400" dirty="0">
                          <a:solidFill>
                            <a:srgbClr val="333333"/>
                          </a:solidFill>
                          <a:latin typeface="Arial"/>
                          <a:ea typeface="Calibri"/>
                          <a:cs typeface="Times New Roman"/>
                        </a:rPr>
                        <a:t>Temperature – t-Test results</a:t>
                      </a:r>
                      <a:endParaRPr lang="en-US" sz="24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4350">
                <a:tc>
                  <a:txBody>
                    <a:bodyPr/>
                    <a:lstStyle/>
                    <a:p>
                      <a:pPr marL="0" marR="0" algn="ctr">
                        <a:lnSpc>
                          <a:spcPts val="1440"/>
                        </a:lnSpc>
                        <a:spcBef>
                          <a:spcPts val="0"/>
                        </a:spcBef>
                        <a:spcAft>
                          <a:spcPts val="750"/>
                        </a:spcAft>
                      </a:pPr>
                      <a:r>
                        <a:rPr lang="en-US" sz="2400">
                          <a:solidFill>
                            <a:srgbClr val="333333"/>
                          </a:solidFill>
                          <a:latin typeface="Arial"/>
                          <a:ea typeface="Calibri"/>
                          <a:cs typeface="Times New Roman"/>
                        </a:rPr>
                        <a:t> </a:t>
                      </a:r>
                      <a:endParaRPr lang="en-US" sz="24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dirty="0">
                          <a:solidFill>
                            <a:srgbClr val="333333"/>
                          </a:solidFill>
                          <a:latin typeface="Arial"/>
                          <a:ea typeface="Calibri"/>
                          <a:cs typeface="Times New Roman"/>
                        </a:rPr>
                        <a:t>n</a:t>
                      </a:r>
                      <a:endParaRPr lang="en-US" sz="24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dirty="0">
                          <a:solidFill>
                            <a:srgbClr val="333333"/>
                          </a:solidFill>
                          <a:latin typeface="Arial"/>
                          <a:ea typeface="Calibri"/>
                          <a:cs typeface="Times New Roman"/>
                        </a:rPr>
                        <a:t>Mean</a:t>
                      </a:r>
                      <a:endParaRPr lang="en-US" sz="24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dirty="0">
                          <a:solidFill>
                            <a:srgbClr val="333333"/>
                          </a:solidFill>
                          <a:latin typeface="Arial"/>
                          <a:ea typeface="Calibri"/>
                          <a:cs typeface="Times New Roman"/>
                        </a:rPr>
                        <a:t>Std Dev</a:t>
                      </a:r>
                      <a:endParaRPr lang="en-US" sz="24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a:solidFill>
                            <a:srgbClr val="333333"/>
                          </a:solidFill>
                          <a:latin typeface="Arial"/>
                          <a:ea typeface="Calibri"/>
                          <a:cs typeface="Times New Roman"/>
                        </a:rPr>
                        <a:t>T</a:t>
                      </a:r>
                      <a:endParaRPr lang="en-US" sz="24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a:solidFill>
                            <a:srgbClr val="333333"/>
                          </a:solidFill>
                          <a:latin typeface="Arial"/>
                          <a:ea typeface="Calibri"/>
                          <a:cs typeface="Times New Roman"/>
                        </a:rPr>
                        <a:t>df</a:t>
                      </a:r>
                      <a:endParaRPr lang="en-US" sz="24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a:solidFill>
                            <a:srgbClr val="333333"/>
                          </a:solidFill>
                          <a:latin typeface="Arial"/>
                          <a:ea typeface="Calibri"/>
                          <a:cs typeface="Times New Roman"/>
                        </a:rPr>
                        <a:t>p</a:t>
                      </a:r>
                      <a:endParaRPr lang="en-US" sz="24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r>
              <a:tr h="514350">
                <a:tc>
                  <a:txBody>
                    <a:bodyPr/>
                    <a:lstStyle/>
                    <a:p>
                      <a:pPr marL="0" marR="0" algn="ctr">
                        <a:lnSpc>
                          <a:spcPts val="1440"/>
                        </a:lnSpc>
                        <a:spcBef>
                          <a:spcPts val="0"/>
                        </a:spcBef>
                        <a:spcAft>
                          <a:spcPts val="750"/>
                        </a:spcAft>
                      </a:pPr>
                      <a:r>
                        <a:rPr lang="en-US" sz="2400">
                          <a:solidFill>
                            <a:srgbClr val="333333"/>
                          </a:solidFill>
                          <a:latin typeface="Arial"/>
                          <a:ea typeface="Calibri"/>
                          <a:cs typeface="Times New Roman"/>
                        </a:rPr>
                        <a:t>Before </a:t>
                      </a:r>
                      <a:endParaRPr lang="en-US" sz="24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a:solidFill>
                            <a:srgbClr val="333333"/>
                          </a:solidFill>
                          <a:latin typeface="Arial"/>
                          <a:ea typeface="Calibri"/>
                          <a:cs typeface="Times New Roman"/>
                        </a:rPr>
                        <a:t>12</a:t>
                      </a:r>
                      <a:endParaRPr lang="en-US" sz="24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dirty="0">
                          <a:solidFill>
                            <a:srgbClr val="333333"/>
                          </a:solidFill>
                          <a:latin typeface="Arial"/>
                          <a:ea typeface="Calibri"/>
                          <a:cs typeface="Times New Roman"/>
                        </a:rPr>
                        <a:t>102.20</a:t>
                      </a:r>
                      <a:endParaRPr lang="en-US" sz="24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dirty="0">
                          <a:solidFill>
                            <a:srgbClr val="333333"/>
                          </a:solidFill>
                          <a:latin typeface="Arial"/>
                          <a:ea typeface="Calibri"/>
                          <a:cs typeface="Times New Roman"/>
                        </a:rPr>
                        <a:t>0.80</a:t>
                      </a:r>
                      <a:endParaRPr lang="en-US" sz="24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dirty="0">
                          <a:solidFill>
                            <a:srgbClr val="333333"/>
                          </a:solidFill>
                          <a:latin typeface="Arial"/>
                          <a:ea typeface="Calibri"/>
                          <a:cs typeface="Times New Roman"/>
                        </a:rPr>
                        <a:t>6.98</a:t>
                      </a:r>
                      <a:endParaRPr lang="en-US" sz="24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a:solidFill>
                            <a:srgbClr val="333333"/>
                          </a:solidFill>
                          <a:latin typeface="Arial"/>
                          <a:ea typeface="Calibri"/>
                          <a:cs typeface="Times New Roman"/>
                        </a:rPr>
                        <a:t>11</a:t>
                      </a:r>
                      <a:endParaRPr lang="en-US" sz="24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a:solidFill>
                            <a:srgbClr val="333333"/>
                          </a:solidFill>
                          <a:latin typeface="Arial"/>
                          <a:ea typeface="Calibri"/>
                          <a:cs typeface="Times New Roman"/>
                        </a:rPr>
                        <a:t>0.000</a:t>
                      </a:r>
                      <a:endParaRPr lang="en-US" sz="24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r>
              <a:tr h="514350">
                <a:tc>
                  <a:txBody>
                    <a:bodyPr/>
                    <a:lstStyle/>
                    <a:p>
                      <a:pPr marL="0" marR="0" algn="ctr">
                        <a:lnSpc>
                          <a:spcPts val="1440"/>
                        </a:lnSpc>
                        <a:spcBef>
                          <a:spcPts val="0"/>
                        </a:spcBef>
                        <a:spcAft>
                          <a:spcPts val="750"/>
                        </a:spcAft>
                      </a:pPr>
                      <a:r>
                        <a:rPr lang="en-US" sz="2400" dirty="0">
                          <a:solidFill>
                            <a:srgbClr val="333333"/>
                          </a:solidFill>
                          <a:latin typeface="Arial"/>
                          <a:ea typeface="Calibri"/>
                          <a:cs typeface="Times New Roman"/>
                        </a:rPr>
                        <a:t>After</a:t>
                      </a:r>
                      <a:endParaRPr lang="en-US" sz="24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a:solidFill>
                            <a:srgbClr val="333333"/>
                          </a:solidFill>
                          <a:latin typeface="Arial"/>
                          <a:ea typeface="Calibri"/>
                          <a:cs typeface="Times New Roman"/>
                        </a:rPr>
                        <a:t>12</a:t>
                      </a:r>
                      <a:endParaRPr lang="en-US" sz="24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a:solidFill>
                            <a:srgbClr val="333333"/>
                          </a:solidFill>
                          <a:latin typeface="Arial"/>
                          <a:ea typeface="Calibri"/>
                          <a:cs typeface="Times New Roman"/>
                        </a:rPr>
                        <a:t>100.45</a:t>
                      </a:r>
                      <a:endParaRPr lang="en-US" sz="240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dirty="0">
                          <a:solidFill>
                            <a:srgbClr val="333333"/>
                          </a:solidFill>
                          <a:latin typeface="Arial"/>
                          <a:ea typeface="Calibri"/>
                          <a:cs typeface="Times New Roman"/>
                        </a:rPr>
                        <a:t>0.56</a:t>
                      </a:r>
                      <a:endParaRPr lang="en-US" sz="24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dirty="0">
                          <a:solidFill>
                            <a:srgbClr val="333333"/>
                          </a:solidFill>
                          <a:latin typeface="Arial"/>
                          <a:ea typeface="Calibri"/>
                          <a:cs typeface="Times New Roman"/>
                        </a:rPr>
                        <a:t> </a:t>
                      </a:r>
                      <a:endParaRPr lang="en-US" sz="24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dirty="0">
                          <a:solidFill>
                            <a:srgbClr val="333333"/>
                          </a:solidFill>
                          <a:latin typeface="Arial"/>
                          <a:ea typeface="Calibri"/>
                          <a:cs typeface="Times New Roman"/>
                        </a:rPr>
                        <a:t> </a:t>
                      </a:r>
                      <a:endParaRPr lang="en-US" sz="24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c>
                  <a:txBody>
                    <a:bodyPr/>
                    <a:lstStyle/>
                    <a:p>
                      <a:pPr marL="0" marR="0" algn="ctr">
                        <a:lnSpc>
                          <a:spcPts val="1440"/>
                        </a:lnSpc>
                        <a:spcBef>
                          <a:spcPts val="0"/>
                        </a:spcBef>
                        <a:spcAft>
                          <a:spcPts val="750"/>
                        </a:spcAft>
                      </a:pPr>
                      <a:r>
                        <a:rPr lang="en-US" sz="2400" dirty="0">
                          <a:solidFill>
                            <a:srgbClr val="333333"/>
                          </a:solidFill>
                          <a:latin typeface="Arial"/>
                          <a:ea typeface="Calibri"/>
                          <a:cs typeface="Times New Roman"/>
                        </a:rPr>
                        <a:t> </a:t>
                      </a:r>
                      <a:endParaRPr lang="en-US" sz="2400" dirty="0">
                        <a:latin typeface="Calibri"/>
                        <a:ea typeface="Calibri"/>
                        <a:cs typeface="Times New Roman"/>
                      </a:endParaRPr>
                    </a:p>
                  </a:txBody>
                  <a:tcPr marL="0" marR="0" marT="0" marB="0">
                    <a:lnL w="12700" cap="flat" cmpd="sng" algn="ctr">
                      <a:solidFill>
                        <a:srgbClr val="FFCD00"/>
                      </a:solidFill>
                      <a:prstDash val="solid"/>
                      <a:round/>
                      <a:headEnd type="none" w="med" len="med"/>
                      <a:tailEnd type="none" w="med" len="med"/>
                    </a:lnL>
                    <a:lnR w="12700" cap="flat" cmpd="sng" algn="ctr">
                      <a:solidFill>
                        <a:srgbClr val="FFCD00"/>
                      </a:solidFill>
                      <a:prstDash val="solid"/>
                      <a:round/>
                      <a:headEnd type="none" w="med" len="med"/>
                      <a:tailEnd type="none" w="med" len="med"/>
                    </a:lnR>
                    <a:lnT w="12700" cap="flat" cmpd="sng" algn="ctr">
                      <a:solidFill>
                        <a:srgbClr val="FFCD00"/>
                      </a:solidFill>
                      <a:prstDash val="solid"/>
                      <a:round/>
                      <a:headEnd type="none" w="med" len="med"/>
                      <a:tailEnd type="none" w="med" len="med"/>
                    </a:lnT>
                    <a:lnB w="12700" cap="flat" cmpd="sng" algn="ctr">
                      <a:solidFill>
                        <a:srgbClr val="FFCD00"/>
                      </a:solidFill>
                      <a:prstDash val="solid"/>
                      <a:round/>
                      <a:headEnd type="none" w="med" len="med"/>
                      <a:tailEnd type="none" w="med" len="med"/>
                    </a:lnB>
                  </a:tcPr>
                </a:tc>
              </a:tr>
            </a:tbl>
          </a:graphicData>
        </a:graphic>
      </p:graphicFrame>
      <p:sp>
        <p:nvSpPr>
          <p:cNvPr id="83969" name="Rectangle 1"/>
          <p:cNvSpPr>
            <a:spLocks noChangeArrowheads="1"/>
          </p:cNvSpPr>
          <p:nvPr/>
        </p:nvSpPr>
        <p:spPr bwMode="auto">
          <a:xfrm>
            <a:off x="266704" y="2853163"/>
            <a:ext cx="100203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ea typeface="Times New Roman" pitchFamily="18" charset="0"/>
              </a:rPr>
              <a:t>The above table contains statistics for a paired sample. There are 12 patients in the sample and based on these results all 12 patients participated at both time periods.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rgbClr val="333333"/>
                </a:solidFill>
                <a:effectLst/>
                <a:latin typeface="Arial" pitchFamily="34" charset="0"/>
                <a:ea typeface="Times New Roman" pitchFamily="18" charset="0"/>
              </a:rPr>
              <a:t>The mean temperature before administration of aspirin was 102.20 (SD 0.80) and the mean temperature 1 hour after aspirin was 100.45 (SD 0.56). </a:t>
            </a:r>
          </a:p>
          <a:p>
            <a:pPr marL="457200" indent="-457200" eaLnBrk="1" hangingPunct="1">
              <a:buFontTx/>
              <a:buAutoNum type="arabicPeriod"/>
            </a:pPr>
            <a:r>
              <a:rPr lang="en-US" sz="1800" b="0" dirty="0" smtClean="0"/>
              <a:t>The </a:t>
            </a:r>
            <a:r>
              <a:rPr lang="en-US" sz="1800" b="0" dirty="0" err="1" smtClean="0"/>
              <a:t>Levene’s</a:t>
            </a:r>
            <a:r>
              <a:rPr lang="en-US" sz="1800" b="0" dirty="0" smtClean="0"/>
              <a:t> test is not necessary here because we are measuring the same people at two different times so the variances between the groups would be equal since they are coming from the same population.</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rgbClr val="333333"/>
                </a:solidFill>
                <a:effectLst/>
                <a:latin typeface="Arial" pitchFamily="34" charset="0"/>
                <a:ea typeface="Times New Roman" pitchFamily="18" charset="0"/>
              </a:rPr>
              <a:t>Next look at the value of the paired samples test, t=6.98, </a:t>
            </a:r>
            <a:r>
              <a:rPr kumimoji="0" lang="en-US" sz="1800" b="0" i="0" u="none" strike="noStrike" cap="none" normalizeH="0" baseline="0" dirty="0" err="1" smtClean="0">
                <a:ln>
                  <a:noFill/>
                </a:ln>
                <a:solidFill>
                  <a:srgbClr val="333333"/>
                </a:solidFill>
                <a:effectLst/>
                <a:latin typeface="Arial" pitchFamily="34" charset="0"/>
                <a:ea typeface="Times New Roman" pitchFamily="18" charset="0"/>
              </a:rPr>
              <a:t>df</a:t>
            </a:r>
            <a:r>
              <a:rPr kumimoji="0" lang="en-US" sz="1800" b="0" i="0" u="none" strike="noStrike" cap="none" normalizeH="0" baseline="0" dirty="0" smtClean="0">
                <a:ln>
                  <a:noFill/>
                </a:ln>
                <a:solidFill>
                  <a:srgbClr val="333333"/>
                </a:solidFill>
                <a:effectLst/>
                <a:latin typeface="Arial" pitchFamily="34" charset="0"/>
                <a:ea typeface="Times New Roman" pitchFamily="18" charset="0"/>
              </a:rPr>
              <a:t>=11, p=.000 and determine that the p-value is significant since the actual probability of this result p&lt;.001 that is &lt;.05. </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rgbClr val="333333"/>
                </a:solidFill>
                <a:effectLst/>
                <a:latin typeface="Arial" pitchFamily="34" charset="0"/>
                <a:ea typeface="Times New Roman" pitchFamily="18" charset="0"/>
              </a:rPr>
              <a:t>Thus, the null hypothesis is rejected and the research hypothesis is supported. Therefore, we conclude that there is a statistically significant difference between mean temperatures taken before and one hour after taking aspirin.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2413</TotalTime>
  <Pages>64</Pages>
  <Words>537</Words>
  <Application>Microsoft Office PowerPoint</Application>
  <PresentationFormat>35mm Slides</PresentationFormat>
  <Paragraphs>68</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Wingdings</vt:lpstr>
      <vt:lpstr>Calibri</vt:lpstr>
      <vt:lpstr>Arial Black</vt:lpstr>
      <vt:lpstr>Times New Roman</vt:lpstr>
      <vt:lpstr>Pixel</vt:lpstr>
      <vt:lpstr>Levene's Test for Equality of Variances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Research</dc:title>
  <dc:creator>Academic Computing Services</dc:creator>
  <cp:lastModifiedBy>Pinna, Joanne</cp:lastModifiedBy>
  <cp:revision>217</cp:revision>
  <cp:lastPrinted>1601-01-01T00:00:00Z</cp:lastPrinted>
  <dcterms:created xsi:type="dcterms:W3CDTF">1998-06-09T22:12:18Z</dcterms:created>
  <dcterms:modified xsi:type="dcterms:W3CDTF">2015-10-02T19:36:40Z</dcterms:modified>
</cp:coreProperties>
</file>