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9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1F6A64-D5D2-42D8-9422-8FD76C4A3088}"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3161291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F6A64-D5D2-42D8-9422-8FD76C4A3088}"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2076266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F6A64-D5D2-42D8-9422-8FD76C4A3088}"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239334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F6A64-D5D2-42D8-9422-8FD76C4A3088}"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1901454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1F6A64-D5D2-42D8-9422-8FD76C4A3088}"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180734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1F6A64-D5D2-42D8-9422-8FD76C4A3088}"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3789233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1F6A64-D5D2-42D8-9422-8FD76C4A3088}"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128559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1F6A64-D5D2-42D8-9422-8FD76C4A3088}"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2655498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F6A64-D5D2-42D8-9422-8FD76C4A3088}"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505730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1F6A64-D5D2-42D8-9422-8FD76C4A3088}"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159686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1F6A64-D5D2-42D8-9422-8FD76C4A3088}"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75B96-34AD-4828-B442-3B13A1B77C11}" type="slidenum">
              <a:rPr lang="en-US" smtClean="0"/>
              <a:t>‹#›</a:t>
            </a:fld>
            <a:endParaRPr lang="en-US"/>
          </a:p>
        </p:txBody>
      </p:sp>
    </p:spTree>
    <p:extLst>
      <p:ext uri="{BB962C8B-B14F-4D97-AF65-F5344CB8AC3E}">
        <p14:creationId xmlns:p14="http://schemas.microsoft.com/office/powerpoint/2010/main" val="382622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F6A64-D5D2-42D8-9422-8FD76C4A3088}" type="datetimeFigureOut">
              <a:rPr lang="en-US" smtClean="0"/>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E75B96-34AD-4828-B442-3B13A1B77C11}" type="slidenum">
              <a:rPr lang="en-US" smtClean="0"/>
              <a:t>‹#›</a:t>
            </a:fld>
            <a:endParaRPr lang="en-US"/>
          </a:p>
        </p:txBody>
      </p:sp>
    </p:spTree>
    <p:extLst>
      <p:ext uri="{BB962C8B-B14F-4D97-AF65-F5344CB8AC3E}">
        <p14:creationId xmlns:p14="http://schemas.microsoft.com/office/powerpoint/2010/main" val="466174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accent1"/>
          </a:solidFill>
        </p:spPr>
        <p:txBody>
          <a:bodyPr/>
          <a:lstStyle/>
          <a:p>
            <a:pPr eaLnBrk="1" hangingPunct="1"/>
            <a:r>
              <a:rPr lang="en-US" altLang="en-US" dirty="0" smtClean="0"/>
              <a:t>Methods of model building</a:t>
            </a:r>
          </a:p>
        </p:txBody>
      </p:sp>
      <p:sp>
        <p:nvSpPr>
          <p:cNvPr id="7171" name="Rectangle 3"/>
          <p:cNvSpPr>
            <a:spLocks noGrp="1" noChangeArrowheads="1"/>
          </p:cNvSpPr>
          <p:nvPr>
            <p:ph type="body" idx="1"/>
          </p:nvPr>
        </p:nvSpPr>
        <p:spPr/>
        <p:txBody>
          <a:bodyPr/>
          <a:lstStyle/>
          <a:p>
            <a:pPr eaLnBrk="1" hangingPunct="1"/>
            <a:r>
              <a:rPr lang="en-US" altLang="en-US" smtClean="0"/>
              <a:t>Forced Entry (standard)</a:t>
            </a:r>
          </a:p>
          <a:p>
            <a:pPr eaLnBrk="1" hangingPunct="1"/>
            <a:r>
              <a:rPr lang="en-US" altLang="en-US" smtClean="0"/>
              <a:t>Hierarchical</a:t>
            </a:r>
          </a:p>
          <a:p>
            <a:pPr eaLnBrk="1" hangingPunct="1"/>
            <a:r>
              <a:rPr lang="en-US" altLang="en-US" smtClean="0"/>
              <a:t>Stepwise </a:t>
            </a:r>
          </a:p>
          <a:p>
            <a:pPr lvl="1" eaLnBrk="1" hangingPunct="1"/>
            <a:r>
              <a:rPr lang="en-US" altLang="en-US" smtClean="0"/>
              <a:t>forward</a:t>
            </a:r>
          </a:p>
          <a:p>
            <a:pPr lvl="1" eaLnBrk="1" hangingPunct="1"/>
            <a:r>
              <a:rPr lang="en-US" altLang="en-US" smtClean="0"/>
              <a:t>backward</a:t>
            </a:r>
          </a:p>
        </p:txBody>
      </p:sp>
    </p:spTree>
    <p:extLst>
      <p:ext uri="{BB962C8B-B14F-4D97-AF65-F5344CB8AC3E}">
        <p14:creationId xmlns:p14="http://schemas.microsoft.com/office/powerpoint/2010/main" val="33412655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304800"/>
            <a:ext cx="8229600" cy="1143000"/>
          </a:xfrm>
          <a:solidFill>
            <a:schemeClr val="accent1"/>
          </a:solidFill>
        </p:spPr>
        <p:txBody>
          <a:bodyPr/>
          <a:lstStyle/>
          <a:p>
            <a:pPr eaLnBrk="1" hangingPunct="1"/>
            <a:r>
              <a:rPr lang="en-US" altLang="en-US" dirty="0" smtClean="0"/>
              <a:t>Forced Entry</a:t>
            </a:r>
          </a:p>
        </p:txBody>
      </p:sp>
      <p:sp>
        <p:nvSpPr>
          <p:cNvPr id="8195" name="Rectangle 3"/>
          <p:cNvSpPr>
            <a:spLocks noGrp="1" noChangeArrowheads="1"/>
          </p:cNvSpPr>
          <p:nvPr>
            <p:ph type="body" idx="1"/>
          </p:nvPr>
        </p:nvSpPr>
        <p:spPr/>
        <p:txBody>
          <a:bodyPr/>
          <a:lstStyle/>
          <a:p>
            <a:pPr eaLnBrk="1" hangingPunct="1"/>
            <a:r>
              <a:rPr lang="en-US" altLang="en-US" smtClean="0"/>
              <a:t>All the predictors are forced into the model simultaneously.</a:t>
            </a:r>
          </a:p>
          <a:p>
            <a:pPr eaLnBrk="1" hangingPunct="1"/>
            <a:r>
              <a:rPr lang="en-US" altLang="en-US" smtClean="0"/>
              <a:t>This method relies on good theoretical reasons for selecting the predictors to be included in the model.</a:t>
            </a:r>
          </a:p>
        </p:txBody>
      </p:sp>
    </p:spTree>
    <p:extLst>
      <p:ext uri="{BB962C8B-B14F-4D97-AF65-F5344CB8AC3E}">
        <p14:creationId xmlns:p14="http://schemas.microsoft.com/office/powerpoint/2010/main" val="95203826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solidFill>
            <a:schemeClr val="accent1"/>
          </a:solidFill>
        </p:spPr>
        <p:txBody>
          <a:bodyPr/>
          <a:lstStyle/>
          <a:p>
            <a:pPr eaLnBrk="1" hangingPunct="1"/>
            <a:r>
              <a:rPr lang="en-US" altLang="en-US" dirty="0" smtClean="0"/>
              <a:t>Hierarchical</a:t>
            </a:r>
          </a:p>
        </p:txBody>
      </p:sp>
      <p:sp>
        <p:nvSpPr>
          <p:cNvPr id="9219" name="Rectangle 3"/>
          <p:cNvSpPr>
            <a:spLocks noGrp="1" noChangeArrowheads="1"/>
          </p:cNvSpPr>
          <p:nvPr>
            <p:ph type="body" idx="1"/>
          </p:nvPr>
        </p:nvSpPr>
        <p:spPr/>
        <p:txBody>
          <a:bodyPr/>
          <a:lstStyle/>
          <a:p>
            <a:pPr eaLnBrk="1" hangingPunct="1"/>
            <a:r>
              <a:rPr lang="en-US" altLang="en-US" smtClean="0"/>
              <a:t>Predictors are selected based on past work and the researcher decides in which order to enter the predictors in the model.</a:t>
            </a:r>
          </a:p>
          <a:p>
            <a:pPr eaLnBrk="1" hangingPunct="1"/>
            <a:r>
              <a:rPr lang="en-US" altLang="en-US" smtClean="0"/>
              <a:t>Known predictors (from previous research should be entered first in order of importance in predicting the outcome).</a:t>
            </a:r>
          </a:p>
        </p:txBody>
      </p:sp>
    </p:spTree>
    <p:extLst>
      <p:ext uri="{BB962C8B-B14F-4D97-AF65-F5344CB8AC3E}">
        <p14:creationId xmlns:p14="http://schemas.microsoft.com/office/powerpoint/2010/main" val="228591765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solidFill>
            <a:schemeClr val="accent1"/>
          </a:solidFill>
        </p:spPr>
        <p:txBody>
          <a:bodyPr/>
          <a:lstStyle/>
          <a:p>
            <a:pPr eaLnBrk="1" hangingPunct="1"/>
            <a:r>
              <a:rPr lang="en-US" altLang="en-US" dirty="0" smtClean="0"/>
              <a:t>Stepwise Forward</a:t>
            </a:r>
          </a:p>
        </p:txBody>
      </p:sp>
      <p:sp>
        <p:nvSpPr>
          <p:cNvPr id="10243" name="Rectangle 3"/>
          <p:cNvSpPr>
            <a:spLocks noGrp="1" noChangeArrowheads="1"/>
          </p:cNvSpPr>
          <p:nvPr>
            <p:ph type="body" idx="1"/>
          </p:nvPr>
        </p:nvSpPr>
        <p:spPr/>
        <p:txBody>
          <a:bodyPr/>
          <a:lstStyle/>
          <a:p>
            <a:pPr eaLnBrk="1" hangingPunct="1">
              <a:lnSpc>
                <a:spcPct val="110000"/>
              </a:lnSpc>
              <a:spcBef>
                <a:spcPct val="0"/>
              </a:spcBef>
            </a:pPr>
            <a:r>
              <a:rPr lang="en-US" altLang="en-US" sz="2000" smtClean="0"/>
              <a:t>First find the one predictor, call it </a:t>
            </a:r>
            <a:r>
              <a:rPr lang="en-US" altLang="en-US" sz="2000" b="1" smtClean="0"/>
              <a:t>x</a:t>
            </a:r>
            <a:r>
              <a:rPr lang="en-US" altLang="en-US" sz="2000" b="1" baseline="-25000" smtClean="0"/>
              <a:t>1</a:t>
            </a:r>
            <a:r>
              <a:rPr lang="en-US" altLang="en-US" sz="2000" smtClean="0"/>
              <a:t>, that does the very best job of explaining variation in </a:t>
            </a:r>
            <a:r>
              <a:rPr lang="en-US" altLang="en-US" sz="2000" b="1" smtClean="0"/>
              <a:t>y </a:t>
            </a:r>
            <a:r>
              <a:rPr lang="en-US" altLang="en-US" sz="2000" smtClean="0"/>
              <a:t>(highest correlation).</a:t>
            </a:r>
          </a:p>
          <a:p>
            <a:pPr eaLnBrk="1" hangingPunct="1">
              <a:lnSpc>
                <a:spcPct val="110000"/>
              </a:lnSpc>
              <a:spcBef>
                <a:spcPct val="0"/>
              </a:spcBef>
            </a:pPr>
            <a:r>
              <a:rPr lang="en-US" altLang="en-US" sz="2000" smtClean="0"/>
              <a:t>The second variable is the variable with the largest semi-partial correlation with </a:t>
            </a:r>
            <a:r>
              <a:rPr lang="en-US" altLang="en-US" sz="2000" b="1" smtClean="0"/>
              <a:t>y</a:t>
            </a:r>
            <a:r>
              <a:rPr lang="en-US" altLang="en-US" sz="2000" smtClean="0"/>
              <a:t>.  For example, if the first predictor explained 30% of the variation in </a:t>
            </a:r>
            <a:r>
              <a:rPr lang="en-US" altLang="en-US" sz="2000" b="1" smtClean="0"/>
              <a:t>y</a:t>
            </a:r>
            <a:r>
              <a:rPr lang="en-US" altLang="en-US" sz="2000" smtClean="0"/>
              <a:t>; then there is 70% unexplained.  The computer will search for the predictor that can explain the biggest part of the remaining 70%. The computer is correlating each of the predictors with the outcome while controlling for the effect of the first predictor.  The predictor that accounts for the most new variance is added to the model and if it makes a significant contribution it is retained.</a:t>
            </a:r>
          </a:p>
          <a:p>
            <a:pPr eaLnBrk="1" hangingPunct="1">
              <a:lnSpc>
                <a:spcPct val="110000"/>
              </a:lnSpc>
              <a:spcBef>
                <a:spcPct val="0"/>
              </a:spcBef>
            </a:pPr>
            <a:r>
              <a:rPr lang="en-US" altLang="en-US" sz="2000" smtClean="0"/>
              <a:t>Continue until no additional predictors contribute significantly.</a:t>
            </a:r>
          </a:p>
          <a:p>
            <a:pPr eaLnBrk="1" hangingPunct="1">
              <a:lnSpc>
                <a:spcPct val="80000"/>
              </a:lnSpc>
            </a:pPr>
            <a:endParaRPr lang="en-US" altLang="en-US" sz="2000" smtClean="0"/>
          </a:p>
        </p:txBody>
      </p:sp>
    </p:spTree>
    <p:extLst>
      <p:ext uri="{BB962C8B-B14F-4D97-AF65-F5344CB8AC3E}">
        <p14:creationId xmlns:p14="http://schemas.microsoft.com/office/powerpoint/2010/main" val="224594775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solidFill>
            <a:schemeClr val="accent1"/>
          </a:solidFill>
        </p:spPr>
        <p:txBody>
          <a:bodyPr/>
          <a:lstStyle/>
          <a:p>
            <a:pPr eaLnBrk="1" hangingPunct="1"/>
            <a:r>
              <a:rPr lang="en-US" altLang="en-US" dirty="0" smtClean="0"/>
              <a:t>Stepwise Backward</a:t>
            </a:r>
          </a:p>
        </p:txBody>
      </p:sp>
      <p:sp>
        <p:nvSpPr>
          <p:cNvPr id="11267" name="Rectangle 3"/>
          <p:cNvSpPr>
            <a:spLocks noGrp="1" noChangeArrowheads="1"/>
          </p:cNvSpPr>
          <p:nvPr>
            <p:ph type="body" idx="1"/>
          </p:nvPr>
        </p:nvSpPr>
        <p:spPr/>
        <p:txBody>
          <a:bodyPr/>
          <a:lstStyle/>
          <a:p>
            <a:pPr eaLnBrk="1" hangingPunct="1"/>
            <a:r>
              <a:rPr lang="en-US" altLang="en-US" sz="2800" smtClean="0"/>
              <a:t>The computer begins by placing all predictors in the model and then calculating the contribution of each one by evaluating the significance value of the t-test for each predictor.  The significance value is compared to a removal criterion, if the predictor meets the removal criterion it is removed from the model and the model is re-estimated with the remained predictors.</a:t>
            </a:r>
          </a:p>
          <a:p>
            <a:pPr eaLnBrk="1" hangingPunct="1"/>
            <a:r>
              <a:rPr lang="en-US" altLang="en-US" sz="2800" smtClean="0"/>
              <a:t>The backward method is preferred over the forward method.</a:t>
            </a:r>
          </a:p>
        </p:txBody>
      </p:sp>
    </p:spTree>
    <p:extLst>
      <p:ext uri="{BB962C8B-B14F-4D97-AF65-F5344CB8AC3E}">
        <p14:creationId xmlns:p14="http://schemas.microsoft.com/office/powerpoint/2010/main" val="68972365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296</Words>
  <Application>Microsoft Office PowerPoint</Application>
  <PresentationFormat>On-screen Show (4:3)</PresentationFormat>
  <Paragraphs>19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Methods of model building</vt:lpstr>
      <vt:lpstr>Forced Entry</vt:lpstr>
      <vt:lpstr>Hierarchical</vt:lpstr>
      <vt:lpstr>Stepwise Forward</vt:lpstr>
      <vt:lpstr>Stepwise Backward</vt:lpstr>
    </vt:vector>
  </TitlesOfParts>
  <Company>UMSON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model building</dc:title>
  <dc:creator>Storr, Carla</dc:creator>
  <cp:lastModifiedBy>Pinna, Joanne</cp:lastModifiedBy>
  <cp:revision>1</cp:revision>
  <dcterms:created xsi:type="dcterms:W3CDTF">2015-07-21T22:24:08Z</dcterms:created>
  <dcterms:modified xsi:type="dcterms:W3CDTF">2020-11-04T08:02:44Z</dcterms:modified>
</cp:coreProperties>
</file>