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0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97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50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82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30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13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03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19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8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13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9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4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0BBF6-BC42-44E3-A654-BC75CB571C64}" type="datetimeFigureOut">
              <a:rPr lang="en-US" smtClean="0"/>
              <a:t>5/9/2019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03F26-CE92-4180-A85C-8E1670751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9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100869"/>
            <a:ext cx="868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Exerts from the National </a:t>
            </a:r>
            <a:r>
              <a:rPr lang="en-US" b="1" dirty="0"/>
              <a:t>Health and Nutrition Examination </a:t>
            </a:r>
            <a:r>
              <a:rPr lang="en-US" b="1" dirty="0" smtClean="0"/>
              <a:t>Survey</a:t>
            </a:r>
          </a:p>
          <a:p>
            <a:r>
              <a:rPr lang="en-US" dirty="0" smtClean="0"/>
              <a:t>http://wwwn.cdc.gov/Nchs/Nhanes/2011-2012/BPX_G.htm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741981"/>
            <a:ext cx="65532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PEASCST1 - Blood Pressure </a:t>
            </a:r>
            <a:r>
              <a:rPr lang="en-US" b="1" dirty="0" smtClean="0"/>
              <a:t>Status</a:t>
            </a:r>
          </a:p>
          <a:p>
            <a:r>
              <a:rPr lang="en-US" sz="1100" dirty="0" smtClean="0"/>
              <a:t>Variable </a:t>
            </a:r>
            <a:r>
              <a:rPr lang="en-US" sz="1100" dirty="0"/>
              <a:t>Name: PEASCST1SAS </a:t>
            </a:r>
            <a:endParaRPr lang="en-US" sz="1100" dirty="0" smtClean="0"/>
          </a:p>
          <a:p>
            <a:r>
              <a:rPr lang="en-US" sz="1100" dirty="0" smtClean="0"/>
              <a:t>Label</a:t>
            </a:r>
            <a:r>
              <a:rPr lang="en-US" sz="1100" dirty="0"/>
              <a:t>: Blood Pressure </a:t>
            </a:r>
            <a:r>
              <a:rPr lang="en-US" sz="1100" dirty="0" smtClean="0"/>
              <a:t>Status</a:t>
            </a:r>
          </a:p>
          <a:p>
            <a:r>
              <a:rPr lang="en-US" sz="1100" dirty="0" smtClean="0"/>
              <a:t>English Text</a:t>
            </a:r>
            <a:r>
              <a:rPr lang="en-US" sz="1100" dirty="0"/>
              <a:t>: Blood Pressure </a:t>
            </a:r>
            <a:endParaRPr lang="en-US" sz="1100" dirty="0" smtClean="0"/>
          </a:p>
          <a:p>
            <a:r>
              <a:rPr lang="en-US" sz="1100" dirty="0" err="1" smtClean="0"/>
              <a:t>StatusTarget</a:t>
            </a:r>
            <a:r>
              <a:rPr lang="en-US" sz="1100" dirty="0"/>
              <a:t>: </a:t>
            </a:r>
            <a:r>
              <a:rPr lang="en-US" sz="1100" dirty="0" smtClean="0"/>
              <a:t>Both </a:t>
            </a:r>
            <a:r>
              <a:rPr lang="en-US" sz="1100" dirty="0"/>
              <a:t>males and females 0 YEARS - 150 YEARS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497962"/>
              </p:ext>
            </p:extLst>
          </p:nvPr>
        </p:nvGraphicFramePr>
        <p:xfrm>
          <a:off x="533400" y="1803035"/>
          <a:ext cx="7162800" cy="1573530"/>
        </p:xfrm>
        <a:graphic>
          <a:graphicData uri="http://schemas.openxmlformats.org/drawingml/2006/table">
            <a:tbl>
              <a:tblPr/>
              <a:tblGrid>
                <a:gridCol w="143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1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8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5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effectLst/>
                          <a:latin typeface="Verdana"/>
                        </a:rPr>
                        <a:t>Code or Value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effectLst/>
                          <a:latin typeface="Verdana"/>
                        </a:rPr>
                        <a:t>Value Description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>
                          <a:effectLst/>
                          <a:latin typeface="Verdana"/>
                        </a:rPr>
                        <a:t>Count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>
                          <a:effectLst/>
                          <a:latin typeface="Verdana"/>
                        </a:rPr>
                        <a:t>Cumulative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effectLst/>
                          <a:latin typeface="Verdana"/>
                        </a:rPr>
                        <a:t>Skip to Item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>
                          <a:effectLst/>
                          <a:latin typeface="Verdana"/>
                        </a:rPr>
                        <a:t>1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dirty="0">
                          <a:effectLst/>
                          <a:latin typeface="Verdana"/>
                        </a:rPr>
                        <a:t>Complete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dirty="0">
                          <a:effectLst/>
                          <a:latin typeface="Verdana"/>
                        </a:rPr>
                        <a:t>9004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>
                          <a:effectLst/>
                          <a:latin typeface="Verdana"/>
                        </a:rPr>
                        <a:t>9004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>
                        <a:effectLst/>
                        <a:latin typeface="Verdana"/>
                      </a:endParaRP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>
                          <a:effectLst/>
                          <a:latin typeface="Verdana"/>
                        </a:rPr>
                        <a:t>2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dirty="0">
                          <a:effectLst/>
                          <a:latin typeface="Verdana"/>
                        </a:rPr>
                        <a:t>Partial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dirty="0">
                          <a:effectLst/>
                          <a:latin typeface="Verdana"/>
                        </a:rPr>
                        <a:t>1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dirty="0">
                          <a:effectLst/>
                          <a:latin typeface="Verdana"/>
                        </a:rPr>
                        <a:t>9005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>
                        <a:effectLst/>
                        <a:latin typeface="Verdana"/>
                      </a:endParaRP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>
                          <a:effectLst/>
                          <a:latin typeface="Verdana"/>
                        </a:rPr>
                        <a:t>3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latin typeface="Verdana"/>
                        </a:rPr>
                        <a:t>Not done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>
                          <a:effectLst/>
                          <a:latin typeface="Verdana"/>
                        </a:rPr>
                        <a:t>333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dirty="0">
                          <a:effectLst/>
                          <a:latin typeface="Verdana"/>
                        </a:rPr>
                        <a:t>9338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>
                        <a:effectLst/>
                        <a:latin typeface="Verdana"/>
                      </a:endParaRP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>
                          <a:effectLst/>
                          <a:latin typeface="Verdana"/>
                        </a:rPr>
                        <a:t>.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latin typeface="Verdana"/>
                        </a:rPr>
                        <a:t>Missing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>
                          <a:effectLst/>
                          <a:latin typeface="Verdana"/>
                        </a:rPr>
                        <a:t>0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dirty="0">
                          <a:effectLst/>
                          <a:latin typeface="Verdana"/>
                        </a:rPr>
                        <a:t>9338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228600" y="35052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BPXCHR - 60 sec HR (30 sec HR * 2)</a:t>
            </a:r>
          </a:p>
          <a:p>
            <a:r>
              <a:rPr lang="en-US" sz="1050" dirty="0" smtClean="0"/>
              <a:t>Variable Name: BPXCHRSAS</a:t>
            </a:r>
          </a:p>
          <a:p>
            <a:r>
              <a:rPr lang="en-US" sz="1050" dirty="0" smtClean="0"/>
              <a:t> Label: 60 sec HR (30 sec HR * 2)</a:t>
            </a:r>
          </a:p>
          <a:p>
            <a:r>
              <a:rPr lang="en-US" sz="1050" dirty="0" smtClean="0"/>
              <a:t>English Text: 60 sec HR (30 sec HR * 2)</a:t>
            </a:r>
          </a:p>
          <a:p>
            <a:r>
              <a:rPr lang="en-US" sz="1050" dirty="0" smtClean="0"/>
              <a:t>Target: Both males and females 0 YEARS - 150 YEARS</a:t>
            </a:r>
            <a:endParaRPr lang="en-US" sz="105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469538"/>
              </p:ext>
            </p:extLst>
          </p:nvPr>
        </p:nvGraphicFramePr>
        <p:xfrm>
          <a:off x="407096" y="4546959"/>
          <a:ext cx="5715000" cy="120015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effectLst/>
                          <a:latin typeface="Verdana"/>
                        </a:rPr>
                        <a:t>Code or Value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effectLst/>
                          <a:latin typeface="Verdana"/>
                        </a:rPr>
                        <a:t>Value Description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effectLst/>
                          <a:latin typeface="Verdana"/>
                        </a:rPr>
                        <a:t>Count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dirty="0">
                          <a:effectLst/>
                          <a:latin typeface="Verdana"/>
                        </a:rPr>
                        <a:t>Cumulative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>
                          <a:effectLst/>
                          <a:latin typeface="Verdana"/>
                        </a:rPr>
                        <a:t>Skip to Item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>
                          <a:effectLst/>
                          <a:latin typeface="Verdana"/>
                        </a:rPr>
                        <a:t>52 to 188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latin typeface="Verdana"/>
                        </a:rPr>
                        <a:t>Range of Values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>
                          <a:effectLst/>
                          <a:latin typeface="Verdana"/>
                        </a:rPr>
                        <a:t>1945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dirty="0">
                          <a:effectLst/>
                          <a:latin typeface="Verdana"/>
                        </a:rPr>
                        <a:t>1945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dirty="0">
                        <a:effectLst/>
                        <a:latin typeface="Verdana"/>
                      </a:endParaRP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>
                          <a:effectLst/>
                          <a:latin typeface="Verdana"/>
                        </a:rPr>
                        <a:t>.</a:t>
                      </a:r>
                    </a:p>
                  </a:txBody>
                  <a:tcPr marL="47625" marR="47625" marT="47625" marB="47625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4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>
                          <a:effectLst/>
                          <a:latin typeface="Verdana"/>
                        </a:rPr>
                        <a:t>Missing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>
                          <a:effectLst/>
                          <a:latin typeface="Verdana"/>
                        </a:rPr>
                        <a:t>7393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>
                          <a:effectLst/>
                          <a:latin typeface="Verdana"/>
                        </a:rPr>
                        <a:t>9338</a:t>
                      </a:r>
                    </a:p>
                  </a:txBody>
                  <a:tcPr marL="47625" marR="47625" marT="47625" marB="476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644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859340"/>
            <a:ext cx="8382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MOMCIG </a:t>
            </a:r>
            <a:r>
              <a:rPr lang="en-US" dirty="0"/>
              <a:t>	Number of cigarettes per day 	BCSMOKEF 	</a:t>
            </a:r>
            <a:endParaRPr lang="en-US" dirty="0" smtClean="0"/>
          </a:p>
          <a:p>
            <a:r>
              <a:rPr lang="en-US" dirty="0" smtClean="0"/>
              <a:t>.</a:t>
            </a:r>
            <a:r>
              <a:rPr lang="en-US" dirty="0"/>
              <a:t>N=NOT </a:t>
            </a:r>
            <a:r>
              <a:rPr lang="en-US" dirty="0" smtClean="0"/>
              <a:t>RECORDED</a:t>
            </a:r>
          </a:p>
          <a:p>
            <a:r>
              <a:rPr lang="en-US" dirty="0" smtClean="0"/>
              <a:t>.U=UNKNOWN</a:t>
            </a:r>
          </a:p>
          <a:p>
            <a:r>
              <a:rPr lang="en-US" dirty="0" smtClean="0"/>
              <a:t>0=NO SMOKE</a:t>
            </a:r>
          </a:p>
          <a:p>
            <a:r>
              <a:rPr lang="en-US" dirty="0" smtClean="0"/>
              <a:t>97=97 </a:t>
            </a:r>
            <a:r>
              <a:rPr lang="en-US" dirty="0"/>
              <a:t>OR MORE 	</a:t>
            </a:r>
          </a:p>
          <a:p>
            <a:r>
              <a:rPr lang="en-US" b="1" dirty="0"/>
              <a:t>MOMLBS </a:t>
            </a:r>
            <a:r>
              <a:rPr lang="en-US" dirty="0"/>
              <a:t>	Maternal weight gain 	BCLBSF 	</a:t>
            </a:r>
            <a:endParaRPr lang="en-US" dirty="0" smtClean="0"/>
          </a:p>
          <a:p>
            <a:r>
              <a:rPr lang="en-US" dirty="0" smtClean="0"/>
              <a:t>.</a:t>
            </a:r>
            <a:r>
              <a:rPr lang="en-US" dirty="0"/>
              <a:t>N=NOT </a:t>
            </a:r>
            <a:r>
              <a:rPr lang="en-US" dirty="0" smtClean="0"/>
              <a:t>RECORDED</a:t>
            </a:r>
          </a:p>
          <a:p>
            <a:r>
              <a:rPr lang="en-US" dirty="0" smtClean="0"/>
              <a:t>.U=UNKNOWN</a:t>
            </a:r>
          </a:p>
          <a:p>
            <a:r>
              <a:rPr lang="en-US" dirty="0" smtClean="0"/>
              <a:t>0=NO </a:t>
            </a:r>
            <a:r>
              <a:rPr lang="en-US" dirty="0"/>
              <a:t>GAIN/OR </a:t>
            </a:r>
            <a:r>
              <a:rPr lang="en-US" dirty="0" smtClean="0"/>
              <a:t>LOSS</a:t>
            </a:r>
          </a:p>
          <a:p>
            <a:r>
              <a:rPr lang="en-US" dirty="0" smtClean="0"/>
              <a:t>97=97 </a:t>
            </a:r>
            <a:r>
              <a:rPr lang="en-US" dirty="0"/>
              <a:t>OR MORE 	</a:t>
            </a:r>
          </a:p>
          <a:p>
            <a:r>
              <a:rPr lang="en-US" b="1" dirty="0"/>
              <a:t>MOMSMOKE </a:t>
            </a:r>
            <a:r>
              <a:rPr lang="en-US" dirty="0"/>
              <a:t>	Did mom smoke? 	YNF 	</a:t>
            </a:r>
            <a:endParaRPr lang="en-US" dirty="0" smtClean="0"/>
          </a:p>
          <a:p>
            <a:r>
              <a:rPr lang="en-US" dirty="0" smtClean="0"/>
              <a:t>.</a:t>
            </a:r>
            <a:r>
              <a:rPr lang="en-US" dirty="0"/>
              <a:t>N=NOT </a:t>
            </a:r>
            <a:r>
              <a:rPr lang="en-US" dirty="0" smtClean="0"/>
              <a:t>RECORDED</a:t>
            </a:r>
          </a:p>
          <a:p>
            <a:r>
              <a:rPr lang="en-US" dirty="0" smtClean="0"/>
              <a:t>.U=UNKNOWN</a:t>
            </a:r>
          </a:p>
          <a:p>
            <a:r>
              <a:rPr lang="en-US" smtClean="0"/>
              <a:t>1=YES</a:t>
            </a:r>
          </a:p>
          <a:p>
            <a:r>
              <a:rPr lang="en-US" smtClean="0"/>
              <a:t>2=NO</a:t>
            </a:r>
            <a:r>
              <a:rPr lang="en-US" dirty="0"/>
              <a:t>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348020"/>
            <a:ext cx="57197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Exerts from </a:t>
            </a:r>
            <a:r>
              <a:rPr lang="en-US" dirty="0" smtClean="0">
                <a:effectLst/>
              </a:rPr>
              <a:t>Pregnancy Risk Assessment Monitoring System</a:t>
            </a:r>
          </a:p>
          <a:p>
            <a:r>
              <a:rPr lang="en-US" dirty="0" smtClean="0"/>
              <a:t>http://www.cdc.gov/prams/researchers.htm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43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219200"/>
            <a:ext cx="88392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HE-1. </a:t>
            </a:r>
            <a:r>
              <a:rPr lang="en-US" sz="1200" dirty="0"/>
              <a:t>About how </a:t>
            </a:r>
            <a:r>
              <a:rPr lang="en-US" sz="1200" dirty="0" smtClean="0"/>
              <a:t>tall are you, </a:t>
            </a:r>
            <a:r>
              <a:rPr lang="en-US" sz="1200" dirty="0"/>
              <a:t>without shoes?</a:t>
            </a:r>
          </a:p>
          <a:p>
            <a:r>
              <a:rPr lang="en-US" sz="1200" b="1" dirty="0" smtClean="0"/>
              <a:t>HTININCH  </a:t>
            </a:r>
            <a:r>
              <a:rPr lang="en-US" sz="1200" dirty="0"/>
              <a:t>HEIGHT IN INCHES (WITHOUT SHOES)</a:t>
            </a:r>
          </a:p>
          <a:p>
            <a:r>
              <a:rPr lang="en-US" sz="1200" dirty="0"/>
              <a:t>RANGE = 36 - 104 ......................................... 18144 99.32</a:t>
            </a:r>
          </a:p>
          <a:p>
            <a:r>
              <a:rPr lang="en-US" sz="1200" dirty="0"/>
              <a:t>985 = BAD DATA Logically assigned ...................... 1 0.01</a:t>
            </a:r>
          </a:p>
          <a:p>
            <a:r>
              <a:rPr lang="en-US" sz="1200" dirty="0"/>
              <a:t>994 = DON'T KNOW ....................................... 96 0.53</a:t>
            </a:r>
          </a:p>
          <a:p>
            <a:r>
              <a:rPr lang="en-US" sz="1200" dirty="0"/>
              <a:t>995 = BAD DATA ......................................... 2 0.01</a:t>
            </a:r>
          </a:p>
          <a:p>
            <a:r>
              <a:rPr lang="en-US" sz="1200" dirty="0"/>
              <a:t>997 = REFUSED .......................................... 6 0.03</a:t>
            </a:r>
          </a:p>
          <a:p>
            <a:r>
              <a:rPr lang="en-US" sz="1200" dirty="0"/>
              <a:t>998 = BLANK (NO ANSWER) ................................ 20 0.11</a:t>
            </a:r>
          </a:p>
          <a:p>
            <a:endParaRPr lang="en-US" sz="1200" dirty="0" smtClean="0"/>
          </a:p>
          <a:p>
            <a:r>
              <a:rPr lang="en-US" sz="1200" dirty="0" smtClean="0"/>
              <a:t>HE-2</a:t>
            </a:r>
            <a:r>
              <a:rPr lang="en-US" sz="1200" dirty="0"/>
              <a:t>. About how much do you </a:t>
            </a:r>
            <a:r>
              <a:rPr lang="en-US" sz="1200" dirty="0" smtClean="0"/>
              <a:t>weigh, without </a:t>
            </a:r>
            <a:r>
              <a:rPr lang="en-US" sz="1200" dirty="0"/>
              <a:t>shoes?</a:t>
            </a:r>
          </a:p>
          <a:p>
            <a:r>
              <a:rPr lang="en-US" sz="1200" b="1" dirty="0"/>
              <a:t>POUNDS </a:t>
            </a:r>
            <a:r>
              <a:rPr lang="en-US" sz="1200" b="1" dirty="0" smtClean="0"/>
              <a:t> </a:t>
            </a:r>
            <a:r>
              <a:rPr lang="en-US" sz="1200" dirty="0"/>
              <a:t>WEIGHT IN POUNDS WITHOUT SHOES</a:t>
            </a:r>
          </a:p>
          <a:p>
            <a:r>
              <a:rPr lang="en-US" sz="1200" dirty="0"/>
              <a:t>RANGE = 55 - 550 ......................................... 18020 98.64</a:t>
            </a:r>
          </a:p>
          <a:p>
            <a:r>
              <a:rPr lang="en-US" sz="1200" dirty="0"/>
              <a:t>985 = BAD DATA Logically assigned ...................... 8 0.04</a:t>
            </a:r>
          </a:p>
          <a:p>
            <a:r>
              <a:rPr lang="en-US" sz="1200" dirty="0"/>
              <a:t>994 = DON'T KNOW ....................................... 137 0.75</a:t>
            </a:r>
          </a:p>
          <a:p>
            <a:r>
              <a:rPr lang="en-US" sz="1200" dirty="0"/>
              <a:t>995 = BAD DATA ......................................... 1 0.01</a:t>
            </a:r>
          </a:p>
          <a:p>
            <a:r>
              <a:rPr lang="en-US" sz="1200" dirty="0"/>
              <a:t>997 = REFUSED .......................................... 77 0.42</a:t>
            </a:r>
          </a:p>
          <a:p>
            <a:r>
              <a:rPr lang="en-US" sz="1200" dirty="0"/>
              <a:t>998 = BLANK (NO ANSWER) ................................ 26 0.14</a:t>
            </a:r>
          </a:p>
          <a:p>
            <a:endParaRPr lang="en-US" sz="1200" dirty="0" smtClean="0"/>
          </a:p>
          <a:p>
            <a:r>
              <a:rPr lang="en-US" sz="1200" dirty="0" smtClean="0"/>
              <a:t>HE-3</a:t>
            </a:r>
            <a:r>
              <a:rPr lang="en-US" sz="1200" dirty="0"/>
              <a:t>. Would you say your health </a:t>
            </a:r>
            <a:r>
              <a:rPr lang="en-US" sz="1200" dirty="0" smtClean="0"/>
              <a:t>in general </a:t>
            </a:r>
            <a:r>
              <a:rPr lang="en-US" sz="1200" dirty="0"/>
              <a:t>is...(READ ANSWER CHOICES)</a:t>
            </a:r>
          </a:p>
          <a:p>
            <a:r>
              <a:rPr lang="en-US" sz="1200" b="1" dirty="0"/>
              <a:t>HEALTH </a:t>
            </a:r>
            <a:r>
              <a:rPr lang="en-US" sz="1200" b="1" dirty="0" smtClean="0"/>
              <a:t> </a:t>
            </a:r>
            <a:r>
              <a:rPr lang="en-US" sz="1200" dirty="0"/>
              <a:t>HEALTH IN GENERAL</a:t>
            </a:r>
          </a:p>
          <a:p>
            <a:r>
              <a:rPr lang="en-US" sz="1200" dirty="0"/>
              <a:t>1 = Excellent ........................................ 6347 34.74</a:t>
            </a:r>
          </a:p>
          <a:p>
            <a:r>
              <a:rPr lang="en-US" sz="1200" dirty="0"/>
              <a:t>2 = Very good ........................................ 6019 32.95</a:t>
            </a:r>
          </a:p>
          <a:p>
            <a:r>
              <a:rPr lang="en-US" sz="1200" dirty="0"/>
              <a:t>3 = Good ............................................. 4303 23.55</a:t>
            </a:r>
          </a:p>
          <a:p>
            <a:r>
              <a:rPr lang="en-US" sz="1200" dirty="0"/>
              <a:t>4 = Fair ............................................. 1261 6.90</a:t>
            </a:r>
          </a:p>
          <a:p>
            <a:r>
              <a:rPr lang="en-US" sz="1200" dirty="0"/>
              <a:t>5 = Poor ............................................. 305 1.67</a:t>
            </a:r>
          </a:p>
          <a:p>
            <a:r>
              <a:rPr lang="en-US" sz="1200" dirty="0"/>
              <a:t>94 = DON'T KNOW ....................................... 1 0.01</a:t>
            </a:r>
          </a:p>
          <a:p>
            <a:r>
              <a:rPr lang="fr-FR" sz="1200" dirty="0"/>
              <a:t>96 = MULTIPLE RESPONSE ................................ 2 0.01</a:t>
            </a:r>
          </a:p>
          <a:p>
            <a:r>
              <a:rPr lang="en-US" sz="1200" dirty="0"/>
              <a:t>97 = REFUSED .......................................... 2 0.01</a:t>
            </a:r>
          </a:p>
          <a:p>
            <a:r>
              <a:rPr lang="en-US" sz="1200" dirty="0"/>
              <a:t>98 = BLANK (NO ANSWER) ................................ 29 0.16</a:t>
            </a:r>
          </a:p>
        </p:txBody>
      </p:sp>
      <p:sp>
        <p:nvSpPr>
          <p:cNvPr id="3" name="Rectangle 2"/>
          <p:cNvSpPr/>
          <p:nvPr/>
        </p:nvSpPr>
        <p:spPr>
          <a:xfrm>
            <a:off x="334430" y="304800"/>
            <a:ext cx="59684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Exerts from </a:t>
            </a:r>
            <a:r>
              <a:rPr lang="en-US" b="1" dirty="0" smtClean="0"/>
              <a:t>National </a:t>
            </a:r>
            <a:r>
              <a:rPr lang="en-US" b="1" dirty="0"/>
              <a:t>Household Survey on Drug </a:t>
            </a:r>
            <a:r>
              <a:rPr lang="en-US" b="1" dirty="0" smtClean="0"/>
              <a:t>Abuse, 1996</a:t>
            </a:r>
          </a:p>
          <a:p>
            <a:r>
              <a:rPr lang="en-US" dirty="0"/>
              <a:t>http://www.icpsr.umich.edu/icpsrweb/ICPSR/studies/02391</a:t>
            </a:r>
          </a:p>
        </p:txBody>
      </p:sp>
    </p:spTree>
    <p:extLst>
      <p:ext uri="{BB962C8B-B14F-4D97-AF65-F5344CB8AC3E}">
        <p14:creationId xmlns:p14="http://schemas.microsoft.com/office/powerpoint/2010/main" val="1031502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152400"/>
            <a:ext cx="88392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19066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379</Words>
  <Application>Microsoft Office PowerPoint</Application>
  <PresentationFormat>On-screen Show (4:3)</PresentationFormat>
  <Paragraphs>94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UMSON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Storr, Carla</dc:creator>
  <cp:lastModifiedBy>Joanne Pinna</cp:lastModifiedBy>
  <cp:revision>5</cp:revision>
  <dcterms:created xsi:type="dcterms:W3CDTF">2015-06-12T17:43:51Z</dcterms:created>
  <dcterms:modified xsi:type="dcterms:W3CDTF">2019-05-09T20:00:00Z</dcterms:modified>
</cp:coreProperties>
</file>