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77" r:id="rId4"/>
    <p:sldId id="278" r:id="rId5"/>
    <p:sldId id="280" r:id="rId6"/>
    <p:sldId id="281" r:id="rId7"/>
    <p:sldId id="283" r:id="rId8"/>
    <p:sldId id="284" r:id="rId9"/>
    <p:sldId id="285" r:id="rId10"/>
    <p:sldId id="286" r:id="rId11"/>
    <p:sldId id="292" r:id="rId12"/>
    <p:sldId id="293" r:id="rId13"/>
    <p:sldId id="294" r:id="rId14"/>
    <p:sldId id="297" r:id="rId15"/>
    <p:sldId id="298" r:id="rId16"/>
    <p:sldId id="299" r:id="rId17"/>
  </p:sldIdLst>
  <p:sldSz cx="9144000" cy="6858000" type="screen4x3"/>
  <p:notesSz cx="6858000" cy="9236075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94F4-A275-480C-B284-3DBFDCAE9ECF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521D8-B6E3-4EFB-9182-DBF3B4AD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0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D8555-5FD8-417A-84B8-A5E679EE369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8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A94C1-54B4-4AA4-8A3D-49C3BA38C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88ECFBCE-1060-4499-9869-5A202DAE5CAE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2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9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7E5EE2FB-3929-4A50-B0A3-D2A4BF655851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11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65991727-19C9-4CB7-83D5-2F71DD21A1E9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12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8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C23A2033-0352-4EA0-9857-6CAB83DC84C0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13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9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30703FFB-6B06-466D-8B46-D92CBA2916AB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9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71CAEBBA-C518-4C61-AE38-72F0E6D6FE28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15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CF0C0D17-0891-4BFF-8B70-A810F47672FA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0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67D14E8E-80F0-402E-8AE7-25E297553F42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3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E8EB294A-9A04-4347-AE38-084F5A649D35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1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2BFC0475-FA48-4886-8497-A7E89BC54E12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5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2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62545BDC-90FD-4342-8EC4-29DF8528C3EF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2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955BA608-145F-42AA-A781-5489F0B8F6E9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556971DC-FBA3-43A4-981A-23D484ADDDCC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8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EABB18F7-6884-4A35-94E8-AA909F4FE7C7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9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6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7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/>
            <a:fld id="{6D603547-B97E-4B9A-856E-D5D5337963B1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/>
              <a:t>10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23" name="Rectangle 1025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0775" y="700088"/>
            <a:ext cx="4616450" cy="34639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1026"/>
          <p:cNvSpPr txBox="1">
            <a:spLocks noGrp="1" noChangeArrowheads="1"/>
          </p:cNvSpPr>
          <p:nvPr>
            <p:ph type="body" idx="1"/>
          </p:nvPr>
        </p:nvSpPr>
        <p:spPr>
          <a:xfrm>
            <a:off x="686361" y="4386262"/>
            <a:ext cx="5486681" cy="415594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6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8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7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510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8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0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7DD414-34CE-4B3F-ABBE-205E38DDD6BE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BDE91D4-BA5E-4BB4-A33A-9B544DC0B86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87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47800"/>
            <a:ext cx="7315200" cy="24294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Systematic Review and  Clinical Practice Guidelines</a:t>
            </a:r>
          </a:p>
        </p:txBody>
      </p:sp>
    </p:spTree>
    <p:extLst>
      <p:ext uri="{BB962C8B-B14F-4D97-AF65-F5344CB8AC3E}">
        <p14:creationId xmlns:p14="http://schemas.microsoft.com/office/powerpoint/2010/main" val="3428841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5500"/>
            <a:ext cx="4868916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Answer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685801" y="2346325"/>
            <a:ext cx="76962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False </a:t>
            </a:r>
          </a:p>
          <a:p>
            <a:pPr marL="520700" lvl="1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Rationale: CPGs are based on the best available evidence, but it is the responsibility of the individual clinician to integrate patient preferences and clinical expertise into consideration when planning care. </a:t>
            </a:r>
          </a:p>
        </p:txBody>
      </p:sp>
    </p:spTree>
    <p:extLst>
      <p:ext uri="{BB962C8B-B14F-4D97-AF65-F5344CB8AC3E}">
        <p14:creationId xmlns:p14="http://schemas.microsoft.com/office/powerpoint/2010/main" val="3790095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41703"/>
            <a:ext cx="5562599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Finding the Right Guideline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762001" y="2108200"/>
            <a:ext cx="7467600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Locating and reviewing current guidelines on a particular subject is often overwhelming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CPG should specify information such as: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Who developed and funded it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Who was on the panel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How the guideline was developed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What dates the literature review covered</a:t>
            </a:r>
          </a:p>
        </p:txBody>
      </p:sp>
    </p:spTree>
    <p:extLst>
      <p:ext uri="{BB962C8B-B14F-4D97-AF65-F5344CB8AC3E}">
        <p14:creationId xmlns:p14="http://schemas.microsoft.com/office/powerpoint/2010/main" val="3789692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25500"/>
            <a:ext cx="6543675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Finding the Right Guideline 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838200" y="2133600"/>
            <a:ext cx="72390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Need to keep in mind that “one size does not fit all”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Assess their application to the </a:t>
            </a:r>
            <a:r>
              <a:rPr lang="en-US" sz="2200" i="1" dirty="0">
                <a:solidFill>
                  <a:srgbClr val="000000"/>
                </a:solidFill>
                <a:latin typeface="Verdana" pitchFamily="34" charset="0"/>
              </a:rPr>
              <a:t>right person </a:t>
            </a: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at the </a:t>
            </a:r>
            <a:r>
              <a:rPr lang="en-US" sz="2200" i="1" dirty="0">
                <a:solidFill>
                  <a:srgbClr val="000000"/>
                </a:solidFill>
                <a:latin typeface="Verdana" pitchFamily="34" charset="0"/>
              </a:rPr>
              <a:t>right time </a:t>
            </a: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and in the </a:t>
            </a:r>
            <a:r>
              <a:rPr lang="en-US" sz="2200" i="1" dirty="0">
                <a:solidFill>
                  <a:srgbClr val="000000"/>
                </a:solidFill>
                <a:latin typeface="Verdana" pitchFamily="34" charset="0"/>
              </a:rPr>
              <a:t>right way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Ask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What are the guideline recommendations?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Are the guideline recommendations valid?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How useful are the recommendations? </a:t>
            </a:r>
          </a:p>
          <a:p>
            <a:pPr eaLnBrk="1" hangingPunct="1">
              <a:lnSpc>
                <a:spcPct val="91000"/>
              </a:lnSpc>
              <a:spcBef>
                <a:spcPts val="1325"/>
              </a:spcBef>
              <a:buClrTx/>
              <a:buSzTx/>
              <a:buFontTx/>
              <a:buNone/>
            </a:pPr>
            <a:endParaRPr lang="en-US" sz="2200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2103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914400"/>
            <a:ext cx="4648199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Reading Guidelines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800100" y="1905000"/>
            <a:ext cx="7543799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Recommendations should be as unambiguous as possible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Consider the developers’ values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Should specify the process used to systematically search and review the evidence that underlies the guideline 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Evidence should be graded using a recognized format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Recommendations themselves should be graded 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Consider whether a particular guideline will help </a:t>
            </a:r>
            <a:r>
              <a:rPr lang="en-US" sz="2200" i="1" dirty="0">
                <a:solidFill>
                  <a:srgbClr val="000000"/>
                </a:solidFill>
                <a:latin typeface="Verdana" pitchFamily="34" charset="0"/>
              </a:rPr>
              <a:t>your </a:t>
            </a: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patients</a:t>
            </a:r>
          </a:p>
        </p:txBody>
      </p:sp>
    </p:spTree>
    <p:extLst>
      <p:ext uri="{BB962C8B-B14F-4D97-AF65-F5344CB8AC3E}">
        <p14:creationId xmlns:p14="http://schemas.microsoft.com/office/powerpoint/2010/main" val="3506523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825500"/>
            <a:ext cx="4648200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Question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2286000"/>
            <a:ext cx="6553199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True or false.</a:t>
            </a:r>
          </a:p>
          <a:p>
            <a:pPr marL="520700" lvl="1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A valid, reliable, and applicable clinical practice guideline becomes a permanent component of the healthcare literature.</a:t>
            </a:r>
          </a:p>
        </p:txBody>
      </p:sp>
    </p:spTree>
    <p:extLst>
      <p:ext uri="{BB962C8B-B14F-4D97-AF65-F5344CB8AC3E}">
        <p14:creationId xmlns:p14="http://schemas.microsoft.com/office/powerpoint/2010/main" val="18640359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862724"/>
            <a:ext cx="4343401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Answer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1295400" y="2309101"/>
            <a:ext cx="6324601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False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Rationale: Because a body of evidence is constantly growing and changing, CPGs cannot be considered static documents.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Regular reviews and changes are necessary.</a:t>
            </a:r>
          </a:p>
        </p:txBody>
      </p:sp>
    </p:spTree>
    <p:extLst>
      <p:ext uri="{BB962C8B-B14F-4D97-AF65-F5344CB8AC3E}">
        <p14:creationId xmlns:p14="http://schemas.microsoft.com/office/powerpoint/2010/main" val="5660211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91341"/>
            <a:ext cx="4953000" cy="53498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Developing Guidelines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5801" y="1968500"/>
            <a:ext cx="7696200" cy="40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 CPG is indicated when: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 topic is clinically important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 topic is complex and requires clarity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There is evidence of a gap between actual and optimal care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There are no existing valid or relevant guidelines available 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There is evidence available to support guideline development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The topic is central to healthy public policy </a:t>
            </a:r>
          </a:p>
          <a:p>
            <a:pPr eaLnBrk="1" hangingPunct="1">
              <a:lnSpc>
                <a:spcPct val="91000"/>
              </a:lnSpc>
              <a:spcBef>
                <a:spcPts val="1325"/>
              </a:spcBef>
              <a:buClrTx/>
              <a:buSzTx/>
              <a:buFontTx/>
              <a:buNone/>
            </a:pPr>
            <a:endParaRPr lang="en-US" sz="2200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081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1" y="825500"/>
            <a:ext cx="8915399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Questions to Ask in a Critical Appraisal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85801" y="2209800"/>
            <a:ext cx="77724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Why was the study done?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What is the sample size?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Are measurements reliable and valid?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How were the data analyzed?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Did any untoward event happen during the study?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How do the findings fit with previous research?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What does this mean for practice?</a:t>
            </a:r>
          </a:p>
        </p:txBody>
      </p:sp>
    </p:spTree>
    <p:extLst>
      <p:ext uri="{BB962C8B-B14F-4D97-AF65-F5344CB8AC3E}">
        <p14:creationId xmlns:p14="http://schemas.microsoft.com/office/powerpoint/2010/main" val="2123018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524875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Appraising Systematic Reviews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685800" y="1981200"/>
            <a:ext cx="76962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Systematic reviews - compilation of similar studies that address a specific clinical question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Not the same as a literature review or narrative review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Process used to conduct review should be explicit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Detailed description </a:t>
            </a:r>
          </a:p>
          <a:p>
            <a:pPr marL="977900" lvl="2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Databases accessed</a:t>
            </a:r>
          </a:p>
          <a:p>
            <a:pPr marL="977900" lvl="2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Search strategies</a:t>
            </a:r>
          </a:p>
          <a:p>
            <a:pPr marL="977900" lvl="2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Search terms</a:t>
            </a:r>
          </a:p>
        </p:txBody>
      </p:sp>
    </p:spTree>
    <p:extLst>
      <p:ext uri="{BB962C8B-B14F-4D97-AF65-F5344CB8AC3E}">
        <p14:creationId xmlns:p14="http://schemas.microsoft.com/office/powerpoint/2010/main" val="30225264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788505" y="852004"/>
            <a:ext cx="8040688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Appraising Systematic Reviews 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788505" y="1981200"/>
            <a:ext cx="7391400" cy="389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Should inform clinicians about how data were extracted from the individual studies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Should provide an overview of the evaluation of the included studies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Meta-analysis 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 statistical approach to synthesizing the results of two or more studies 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 relatively new methodology that has become a hallmark of EBP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As with all methodologies, applicability must be considered</a:t>
            </a:r>
          </a:p>
        </p:txBody>
      </p:sp>
    </p:spTree>
    <p:extLst>
      <p:ext uri="{BB962C8B-B14F-4D97-AF65-F5344CB8AC3E}">
        <p14:creationId xmlns:p14="http://schemas.microsoft.com/office/powerpoint/2010/main" val="27556587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875748"/>
            <a:ext cx="4049713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Self-Check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990600" y="2296077"/>
            <a:ext cx="7315200" cy="3342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Symbol" pitchFamily="18" charset="2"/>
              <a:buChar char="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True or false</a:t>
            </a:r>
          </a:p>
          <a:p>
            <a:pPr lvl="1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Symbol" pitchFamily="18" charset="2"/>
              <a:buChar char="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 Conducting a Meta-analysis results in evidence that is applicable to a larger patient population than an individual study</a:t>
            </a:r>
          </a:p>
        </p:txBody>
      </p:sp>
    </p:spTree>
    <p:extLst>
      <p:ext uri="{BB962C8B-B14F-4D97-AF65-F5344CB8AC3E}">
        <p14:creationId xmlns:p14="http://schemas.microsoft.com/office/powerpoint/2010/main" val="986950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25500"/>
            <a:ext cx="4038600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Answer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609600" y="2209800"/>
            <a:ext cx="76200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Verdana" pitchFamily="34" charset="0"/>
              </a:rPr>
              <a:t>False </a:t>
            </a:r>
          </a:p>
          <a:p>
            <a:pPr marL="520700" lvl="1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Verdana" pitchFamily="34" charset="0"/>
              </a:rPr>
              <a:t>In meta-analyses, combining the results of several studies produces a larger sample size and thus greater power to accurately determine the magnitude of the effect. </a:t>
            </a:r>
          </a:p>
          <a:p>
            <a:pPr marL="520700" lvl="1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Verdana" pitchFamily="34" charset="0"/>
              </a:rPr>
              <a:t>This does not, however, increase the size of the relevant patient population.</a:t>
            </a:r>
          </a:p>
        </p:txBody>
      </p:sp>
    </p:spTree>
    <p:extLst>
      <p:ext uri="{BB962C8B-B14F-4D97-AF65-F5344CB8AC3E}">
        <p14:creationId xmlns:p14="http://schemas.microsoft.com/office/powerpoint/2010/main" val="1051028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825500"/>
            <a:ext cx="6629400" cy="388937"/>
          </a:xfrm>
        </p:spPr>
        <p:txBody>
          <a:bodyPr tIns="76752">
            <a:normAutofit fontScale="90000"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Clinical Practice Guidelines (CPGs)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838200" y="2057400"/>
            <a:ext cx="74676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860425" indent="-40322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Systematically developed statements based on the best available evidence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CPGs address regional differences in the diagnosis, treatment, and management of patients 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Accessing and synthesizing individual pieces of evidence can be time-consuming and overwhelming</a:t>
            </a:r>
          </a:p>
          <a:p>
            <a:pPr lvl="1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CPGs are a time-effective and accessible source of evidence to guide practice</a:t>
            </a:r>
          </a:p>
        </p:txBody>
      </p:sp>
    </p:spTree>
    <p:extLst>
      <p:ext uri="{BB962C8B-B14F-4D97-AF65-F5344CB8AC3E}">
        <p14:creationId xmlns:p14="http://schemas.microsoft.com/office/powerpoint/2010/main" val="4156683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25500"/>
            <a:ext cx="6046787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CPGs as Tools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5801" y="2346325"/>
            <a:ext cx="76962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CPGs make finite recommendations for practice while still allowing the flexibility for situation-specific considerations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Evidence-based practice guidelines (EBPGs) can help bridge the gap between published scientific evidence and clinical decision making</a:t>
            </a:r>
          </a:p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200" dirty="0">
                <a:solidFill>
                  <a:srgbClr val="000000"/>
                </a:solidFill>
                <a:latin typeface="Verdana" pitchFamily="34" charset="0"/>
              </a:rPr>
              <a:t>However, the rigor of guidelines varies significantly </a:t>
            </a:r>
          </a:p>
        </p:txBody>
      </p:sp>
    </p:spTree>
    <p:extLst>
      <p:ext uri="{BB962C8B-B14F-4D97-AF65-F5344CB8AC3E}">
        <p14:creationId xmlns:p14="http://schemas.microsoft.com/office/powerpoint/2010/main" val="13315936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043153" y="841703"/>
            <a:ext cx="3429000" cy="388937"/>
          </a:xfrm>
        </p:spPr>
        <p:txBody>
          <a:bodyPr tIns="76752">
            <a:noAutofit/>
          </a:bodyPr>
          <a:lstStyle/>
          <a:p>
            <a:pPr eaLnBrk="1" hangingPunct="1">
              <a:lnSpc>
                <a:spcPct val="91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Verdana" pitchFamily="34" charset="0"/>
              </a:rPr>
              <a:t>Self-Check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1219200" y="2303846"/>
            <a:ext cx="77724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948" rIns="90000" bIns="45000"/>
          <a:lstStyle>
            <a:lvl1pPr marL="280988" indent="-27940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4488" indent="-342900" eaLnBrk="1" hangingPunct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True or false</a:t>
            </a:r>
          </a:p>
          <a:p>
            <a:pPr marL="520700" lvl="1" indent="-342900" eaLnBrk="1">
              <a:lnSpc>
                <a:spcPct val="91000"/>
              </a:lnSpc>
              <a:spcBef>
                <a:spcPts val="1325"/>
              </a:spcBef>
              <a:buClr>
                <a:srgbClr val="CC9900"/>
              </a:buClr>
              <a:buSzPct val="45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0000"/>
                </a:solidFill>
                <a:latin typeface="Verdana" pitchFamily="34" charset="0"/>
              </a:rPr>
              <a:t>CPGs are a valid guide to practice because they encompass not only research evidence, but also patient preferences and clinical expertise.</a:t>
            </a:r>
          </a:p>
        </p:txBody>
      </p:sp>
    </p:spTree>
    <p:extLst>
      <p:ext uri="{BB962C8B-B14F-4D97-AF65-F5344CB8AC3E}">
        <p14:creationId xmlns:p14="http://schemas.microsoft.com/office/powerpoint/2010/main" val="25749428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236</TotalTime>
  <Words>662</Words>
  <Application>Microsoft Macintosh PowerPoint</Application>
  <PresentationFormat>On-screen Show (4:3)</PresentationFormat>
  <Paragraphs>97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Calibri Light</vt:lpstr>
      <vt:lpstr>Symbol</vt:lpstr>
      <vt:lpstr>Times New Roman</vt:lpstr>
      <vt:lpstr>Verdana</vt:lpstr>
      <vt:lpstr>Wingdings</vt:lpstr>
      <vt:lpstr>Retrospect</vt:lpstr>
      <vt:lpstr>Systematic Review and  Clinical Practice Guidelines</vt:lpstr>
      <vt:lpstr>Questions to Ask in a Critical Appraisal</vt:lpstr>
      <vt:lpstr>Appraising Systematic Reviews</vt:lpstr>
      <vt:lpstr>Appraising Systematic Reviews </vt:lpstr>
      <vt:lpstr>Self-Check</vt:lpstr>
      <vt:lpstr>Answer</vt:lpstr>
      <vt:lpstr>Clinical Practice Guidelines (CPGs)</vt:lpstr>
      <vt:lpstr>CPGs as Tools</vt:lpstr>
      <vt:lpstr>Self-Check</vt:lpstr>
      <vt:lpstr>Answer</vt:lpstr>
      <vt:lpstr>Finding the Right Guideline</vt:lpstr>
      <vt:lpstr>Finding the Right Guideline </vt:lpstr>
      <vt:lpstr>Reading Guidelines</vt:lpstr>
      <vt:lpstr>Question</vt:lpstr>
      <vt:lpstr>Answer</vt:lpstr>
      <vt:lpstr>Developing Guidelines</vt:lpstr>
    </vt:vector>
  </TitlesOfParts>
  <Company>South Dakota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Review and Clinical Practice Guidelines</dc:title>
  <dc:creator>Rowe, Gina C.</dc:creator>
  <cp:lastModifiedBy>Franquiz, Renee</cp:lastModifiedBy>
  <cp:revision>17</cp:revision>
  <cp:lastPrinted>2016-04-12T17:55:17Z</cp:lastPrinted>
  <dcterms:created xsi:type="dcterms:W3CDTF">2013-10-17T05:30:50Z</dcterms:created>
  <dcterms:modified xsi:type="dcterms:W3CDTF">2022-02-10T17:46:16Z</dcterms:modified>
</cp:coreProperties>
</file>