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 id="2147483746" r:id="rId2"/>
    <p:sldMasterId id="2147483742" r:id="rId3"/>
  </p:sldMasterIdLst>
  <p:notesMasterIdLst>
    <p:notesMasterId r:id="rId19"/>
  </p:notesMasterIdLst>
  <p:handoutMasterIdLst>
    <p:handoutMasterId r:id="rId20"/>
  </p:handoutMasterIdLst>
  <p:sldIdLst>
    <p:sldId id="476" r:id="rId4"/>
    <p:sldId id="508" r:id="rId5"/>
    <p:sldId id="489" r:id="rId6"/>
    <p:sldId id="484" r:id="rId7"/>
    <p:sldId id="492" r:id="rId8"/>
    <p:sldId id="485" r:id="rId9"/>
    <p:sldId id="513" r:id="rId10"/>
    <p:sldId id="490" r:id="rId11"/>
    <p:sldId id="491" r:id="rId12"/>
    <p:sldId id="507" r:id="rId13"/>
    <p:sldId id="496" r:id="rId14"/>
    <p:sldId id="506" r:id="rId15"/>
    <p:sldId id="498" r:id="rId16"/>
    <p:sldId id="499" r:id="rId17"/>
    <p:sldId id="509" r:id="rId18"/>
  </p:sldIdLst>
  <p:sldSz cx="9144000" cy="6858000" type="screen4x3"/>
  <p:notesSz cx="7026275" cy="9312275"/>
  <p:defaultTextStyle>
    <a:defPPr>
      <a:defRPr lang="en-US"/>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0">
          <p15:clr>
            <a:srgbClr val="A4A3A4"/>
          </p15:clr>
        </p15:guide>
        <p15:guide id="3" orient="horz" pos="2933">
          <p15:clr>
            <a:srgbClr val="A4A3A4"/>
          </p15:clr>
        </p15:guide>
        <p15:guide id="4" pos="2213">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wn" initials="D"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8486" autoAdjust="0"/>
    <p:restoredTop sz="82945" autoAdjust="0"/>
  </p:normalViewPr>
  <p:slideViewPr>
    <p:cSldViewPr snapToGrid="0" snapToObjects="1">
      <p:cViewPr varScale="1">
        <p:scale>
          <a:sx n="68" d="100"/>
          <a:sy n="68" d="100"/>
        </p:scale>
        <p:origin x="1301"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57" d="100"/>
          <a:sy n="57" d="100"/>
        </p:scale>
        <p:origin x="1301" y="38"/>
      </p:cViewPr>
      <p:guideLst>
        <p:guide orient="horz" pos="2928"/>
        <p:guide pos="2160"/>
        <p:guide orient="horz" pos="2933"/>
        <p:guide pos="221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commentAuthors" Target="commentAuthor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719" cy="465614"/>
          </a:xfrm>
          <a:prstGeom prst="rect">
            <a:avLst/>
          </a:prstGeom>
        </p:spPr>
        <p:txBody>
          <a:bodyPr vert="horz" lIns="92473" tIns="46237" rIns="92473" bIns="46237" rtlCol="0"/>
          <a:lstStyle>
            <a:lvl1pPr algn="l" fontAlgn="auto">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sz="quarter" idx="1"/>
          </p:nvPr>
        </p:nvSpPr>
        <p:spPr>
          <a:xfrm>
            <a:off x="3979930" y="0"/>
            <a:ext cx="3044719" cy="465614"/>
          </a:xfrm>
          <a:prstGeom prst="rect">
            <a:avLst/>
          </a:prstGeom>
        </p:spPr>
        <p:txBody>
          <a:bodyPr vert="horz" lIns="92473" tIns="46237" rIns="92473" bIns="46237" rtlCol="0"/>
          <a:lstStyle>
            <a:lvl1pPr algn="r" fontAlgn="auto">
              <a:spcBef>
                <a:spcPts val="0"/>
              </a:spcBef>
              <a:spcAft>
                <a:spcPts val="0"/>
              </a:spcAft>
              <a:defRPr sz="1200">
                <a:latin typeface="+mn-lt"/>
              </a:defRPr>
            </a:lvl1pPr>
          </a:lstStyle>
          <a:p>
            <a:pPr>
              <a:defRPr/>
            </a:pPr>
            <a:fld id="{773A753E-2B0D-4C19-A4D4-1A95979CE9A1}" type="datetimeFigureOut">
              <a:rPr lang="en-US"/>
              <a:pPr>
                <a:defRPr/>
              </a:pPr>
              <a:t>11/30/2018</a:t>
            </a:fld>
            <a:endParaRPr lang="en-US" dirty="0"/>
          </a:p>
        </p:txBody>
      </p:sp>
      <p:sp>
        <p:nvSpPr>
          <p:cNvPr id="4" name="Footer Placeholder 3"/>
          <p:cNvSpPr>
            <a:spLocks noGrp="1"/>
          </p:cNvSpPr>
          <p:nvPr>
            <p:ph type="ftr" sz="quarter" idx="2"/>
          </p:nvPr>
        </p:nvSpPr>
        <p:spPr>
          <a:xfrm>
            <a:off x="0" y="8845045"/>
            <a:ext cx="3044719" cy="465614"/>
          </a:xfrm>
          <a:prstGeom prst="rect">
            <a:avLst/>
          </a:prstGeom>
        </p:spPr>
        <p:txBody>
          <a:bodyPr vert="horz" lIns="92473" tIns="46237" rIns="92473" bIns="46237" rtlCol="0" anchor="b"/>
          <a:lstStyle>
            <a:lvl1pPr algn="l" fontAlgn="auto">
              <a:spcBef>
                <a:spcPts val="0"/>
              </a:spcBef>
              <a:spcAft>
                <a:spcPts val="0"/>
              </a:spcAft>
              <a:defRPr sz="1200">
                <a:latin typeface="+mn-lt"/>
              </a:defRPr>
            </a:lvl1pPr>
          </a:lstStyle>
          <a:p>
            <a:pPr>
              <a:defRPr/>
            </a:pPr>
            <a:r>
              <a:rPr lang="en-US"/>
              <a:t>@debra_bingham</a:t>
            </a:r>
            <a:endParaRPr lang="en-US" dirty="0"/>
          </a:p>
        </p:txBody>
      </p:sp>
      <p:sp>
        <p:nvSpPr>
          <p:cNvPr id="5" name="Slide Number Placeholder 4"/>
          <p:cNvSpPr>
            <a:spLocks noGrp="1"/>
          </p:cNvSpPr>
          <p:nvPr>
            <p:ph type="sldNum" sz="quarter" idx="3"/>
          </p:nvPr>
        </p:nvSpPr>
        <p:spPr>
          <a:xfrm>
            <a:off x="3979930" y="8845045"/>
            <a:ext cx="3044719" cy="465614"/>
          </a:xfrm>
          <a:prstGeom prst="rect">
            <a:avLst/>
          </a:prstGeom>
        </p:spPr>
        <p:txBody>
          <a:bodyPr vert="horz" lIns="92473" tIns="46237" rIns="92473" bIns="46237" rtlCol="0" anchor="b"/>
          <a:lstStyle>
            <a:lvl1pPr algn="r" fontAlgn="auto">
              <a:spcBef>
                <a:spcPts val="0"/>
              </a:spcBef>
              <a:spcAft>
                <a:spcPts val="0"/>
              </a:spcAft>
              <a:defRPr sz="1200">
                <a:latin typeface="+mn-lt"/>
              </a:defRPr>
            </a:lvl1pPr>
          </a:lstStyle>
          <a:p>
            <a:pPr>
              <a:defRPr/>
            </a:pPr>
            <a:fld id="{1E9E6255-8B69-4E94-B2DF-F4779BF66F6E}" type="slidenum">
              <a:rPr lang="en-US"/>
              <a:pPr>
                <a:defRPr/>
              </a:pPr>
              <a:t>‹#›</a:t>
            </a:fld>
            <a:endParaRPr lang="en-US" dirty="0"/>
          </a:p>
        </p:txBody>
      </p:sp>
    </p:spTree>
    <p:extLst>
      <p:ext uri="{BB962C8B-B14F-4D97-AF65-F5344CB8AC3E}">
        <p14:creationId xmlns:p14="http://schemas.microsoft.com/office/powerpoint/2010/main" val="344133900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719" cy="465614"/>
          </a:xfrm>
          <a:prstGeom prst="rect">
            <a:avLst/>
          </a:prstGeom>
        </p:spPr>
        <p:txBody>
          <a:bodyPr vert="horz" lIns="92473" tIns="46237" rIns="92473" bIns="46237" rtlCol="0"/>
          <a:lstStyle>
            <a:lvl1pPr algn="l" fontAlgn="auto">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idx="1"/>
          </p:nvPr>
        </p:nvSpPr>
        <p:spPr>
          <a:xfrm>
            <a:off x="3979930" y="0"/>
            <a:ext cx="3044719" cy="465614"/>
          </a:xfrm>
          <a:prstGeom prst="rect">
            <a:avLst/>
          </a:prstGeom>
        </p:spPr>
        <p:txBody>
          <a:bodyPr vert="horz" lIns="92473" tIns="46237" rIns="92473" bIns="46237" rtlCol="0"/>
          <a:lstStyle>
            <a:lvl1pPr algn="r" fontAlgn="auto">
              <a:spcBef>
                <a:spcPts val="0"/>
              </a:spcBef>
              <a:spcAft>
                <a:spcPts val="0"/>
              </a:spcAft>
              <a:defRPr sz="1200">
                <a:latin typeface="+mn-lt"/>
              </a:defRPr>
            </a:lvl1pPr>
          </a:lstStyle>
          <a:p>
            <a:pPr>
              <a:defRPr/>
            </a:pPr>
            <a:fld id="{E2A8C18E-4314-445F-B287-2D776743DE73}" type="datetimeFigureOut">
              <a:rPr lang="en-US"/>
              <a:pPr>
                <a:defRPr/>
              </a:pPr>
              <a:t>11/30/2018</a:t>
            </a:fld>
            <a:endParaRPr lang="en-US" dirty="0"/>
          </a:p>
        </p:txBody>
      </p:sp>
      <p:sp>
        <p:nvSpPr>
          <p:cNvPr id="4" name="Slide Image Placeholder 3"/>
          <p:cNvSpPr>
            <a:spLocks noGrp="1" noRot="1" noChangeAspect="1"/>
          </p:cNvSpPr>
          <p:nvPr>
            <p:ph type="sldImg" idx="2"/>
          </p:nvPr>
        </p:nvSpPr>
        <p:spPr>
          <a:xfrm>
            <a:off x="1185863" y="698500"/>
            <a:ext cx="4654550" cy="3490913"/>
          </a:xfrm>
          <a:prstGeom prst="rect">
            <a:avLst/>
          </a:prstGeom>
          <a:noFill/>
          <a:ln w="12700">
            <a:solidFill>
              <a:prstClr val="black"/>
            </a:solidFill>
          </a:ln>
        </p:spPr>
        <p:txBody>
          <a:bodyPr vert="horz" lIns="92473" tIns="46237" rIns="92473" bIns="46237" rtlCol="0" anchor="ctr"/>
          <a:lstStyle/>
          <a:p>
            <a:pPr lvl="0"/>
            <a:endParaRPr lang="en-US" noProof="0" dirty="0"/>
          </a:p>
        </p:txBody>
      </p:sp>
      <p:sp>
        <p:nvSpPr>
          <p:cNvPr id="5" name="Notes Placeholder 4"/>
          <p:cNvSpPr>
            <a:spLocks noGrp="1"/>
          </p:cNvSpPr>
          <p:nvPr>
            <p:ph type="body" sz="quarter" idx="3"/>
          </p:nvPr>
        </p:nvSpPr>
        <p:spPr>
          <a:xfrm>
            <a:off x="702628" y="4423331"/>
            <a:ext cx="5621020" cy="4190524"/>
          </a:xfrm>
          <a:prstGeom prst="rect">
            <a:avLst/>
          </a:prstGeom>
        </p:spPr>
        <p:txBody>
          <a:bodyPr vert="horz" lIns="92473" tIns="46237" rIns="92473" bIns="46237"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5045"/>
            <a:ext cx="3044719" cy="465614"/>
          </a:xfrm>
          <a:prstGeom prst="rect">
            <a:avLst/>
          </a:prstGeom>
        </p:spPr>
        <p:txBody>
          <a:bodyPr vert="horz" lIns="92473" tIns="46237" rIns="92473" bIns="46237" rtlCol="0" anchor="b"/>
          <a:lstStyle>
            <a:lvl1pPr algn="l" fontAlgn="auto">
              <a:spcBef>
                <a:spcPts val="0"/>
              </a:spcBef>
              <a:spcAft>
                <a:spcPts val="0"/>
              </a:spcAft>
              <a:defRPr sz="1200">
                <a:latin typeface="+mn-lt"/>
              </a:defRPr>
            </a:lvl1pPr>
          </a:lstStyle>
          <a:p>
            <a:pPr>
              <a:defRPr/>
            </a:pPr>
            <a:r>
              <a:rPr lang="en-US"/>
              <a:t>@debra_bingham</a:t>
            </a:r>
            <a:endParaRPr lang="en-US" dirty="0"/>
          </a:p>
        </p:txBody>
      </p:sp>
      <p:sp>
        <p:nvSpPr>
          <p:cNvPr id="7" name="Slide Number Placeholder 6"/>
          <p:cNvSpPr>
            <a:spLocks noGrp="1"/>
          </p:cNvSpPr>
          <p:nvPr>
            <p:ph type="sldNum" sz="quarter" idx="5"/>
          </p:nvPr>
        </p:nvSpPr>
        <p:spPr>
          <a:xfrm>
            <a:off x="3979930" y="8845045"/>
            <a:ext cx="3044719" cy="465614"/>
          </a:xfrm>
          <a:prstGeom prst="rect">
            <a:avLst/>
          </a:prstGeom>
        </p:spPr>
        <p:txBody>
          <a:bodyPr vert="horz" lIns="92473" tIns="46237" rIns="92473" bIns="46237" rtlCol="0" anchor="b"/>
          <a:lstStyle>
            <a:lvl1pPr algn="r" fontAlgn="auto">
              <a:spcBef>
                <a:spcPts val="0"/>
              </a:spcBef>
              <a:spcAft>
                <a:spcPts val="0"/>
              </a:spcAft>
              <a:defRPr sz="1200">
                <a:latin typeface="+mn-lt"/>
              </a:defRPr>
            </a:lvl1pPr>
          </a:lstStyle>
          <a:p>
            <a:pPr>
              <a:defRPr/>
            </a:pPr>
            <a:fld id="{7393DE49-EDDC-418F-B0EE-9FDAADAE9BD1}" type="slidenum">
              <a:rPr lang="en-US"/>
              <a:pPr>
                <a:defRPr/>
              </a:pPr>
              <a:t>‹#›</a:t>
            </a:fld>
            <a:endParaRPr lang="en-US" dirty="0"/>
          </a:p>
        </p:txBody>
      </p:sp>
    </p:spTree>
    <p:extLst>
      <p:ext uri="{BB962C8B-B14F-4D97-AF65-F5344CB8AC3E}">
        <p14:creationId xmlns:p14="http://schemas.microsoft.com/office/powerpoint/2010/main" val="2528770881"/>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the University of Maryland School of Nursing’s Quality</a:t>
            </a:r>
            <a:r>
              <a:rPr lang="en-US" baseline="0" dirty="0"/>
              <a:t> Improvement Briefs s</a:t>
            </a:r>
            <a:r>
              <a:rPr lang="en-US" dirty="0"/>
              <a:t>eries. The</a:t>
            </a:r>
            <a:r>
              <a:rPr lang="en-US" baseline="0" dirty="0"/>
              <a:t> Quality Improvement Series is made up of short presentations or QI Briefs that provide an introduction to key quality improvement concepts, methods, and tools.</a:t>
            </a:r>
          </a:p>
          <a:p>
            <a:endParaRPr lang="en-US" dirty="0"/>
          </a:p>
          <a:p>
            <a:r>
              <a:rPr lang="en-US" dirty="0"/>
              <a:t>My name is Debra Bingham and I am an Associate Professor for Healthcare Quality and Safety in the Department of Partnerships, Professional Education, and Practice at the University of Maryland School of Nursing.</a:t>
            </a:r>
          </a:p>
        </p:txBody>
      </p:sp>
      <p:sp>
        <p:nvSpPr>
          <p:cNvPr id="4" name="Footer Placeholder 3"/>
          <p:cNvSpPr>
            <a:spLocks noGrp="1"/>
          </p:cNvSpPr>
          <p:nvPr>
            <p:ph type="ftr" sz="quarter" idx="10"/>
          </p:nvPr>
        </p:nvSpPr>
        <p:spPr/>
        <p:txBody>
          <a:bodyPr/>
          <a:lstStyle/>
          <a:p>
            <a:pPr>
              <a:defRPr/>
            </a:pPr>
            <a:r>
              <a:rPr lang="en-US"/>
              <a:t>@debra_bingham</a:t>
            </a:r>
            <a:endParaRPr lang="en-US" dirty="0"/>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1</a:t>
            </a:fld>
            <a:endParaRPr lang="en-US" dirty="0"/>
          </a:p>
        </p:txBody>
      </p:sp>
    </p:spTree>
    <p:extLst>
      <p:ext uri="{BB962C8B-B14F-4D97-AF65-F5344CB8AC3E}">
        <p14:creationId xmlns:p14="http://schemas.microsoft.com/office/powerpoint/2010/main" val="41102062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second attribute is:  Methods</a:t>
            </a:r>
          </a:p>
          <a:p>
            <a:endParaRPr lang="en-US" dirty="0"/>
          </a:p>
          <a:p>
            <a:r>
              <a:rPr lang="en-US" dirty="0"/>
              <a:t>Quality Improvement project methods are:  .1) the mechanisms of the intervention are expected to change over time based on feedback, 2) the intervention plan and analysis includes an assessment of the system using QI tools such as a process flow diagram, and 3</a:t>
            </a:r>
            <a:r>
              <a:rPr lang="en-US" baseline="30000" dirty="0"/>
              <a:t>rd</a:t>
            </a:r>
            <a:r>
              <a:rPr lang="en-US" dirty="0"/>
              <a:t> – the statistical methods evaluate system level processes and outcomes over time using statistical process control or other methods.</a:t>
            </a:r>
          </a:p>
          <a:p>
            <a:r>
              <a:rPr lang="en-US" dirty="0"/>
              <a:t> </a:t>
            </a:r>
          </a:p>
          <a:p>
            <a:r>
              <a:rPr lang="en-US" dirty="0"/>
              <a:t>Clinical Research with Human Subjects methods are 1) the specific protocol defines the intervention, interaction, and use of collected data and tissues, plus the project may rely on randomization, 2</a:t>
            </a:r>
            <a:r>
              <a:rPr lang="en-US" baseline="30000" dirty="0"/>
              <a:t>nd)</a:t>
            </a:r>
            <a:r>
              <a:rPr lang="en-US" dirty="0"/>
              <a:t> May use qualitative or quantitative methods to make observations, make comparisons between groups, or generate hypotheses, and 3</a:t>
            </a:r>
            <a:r>
              <a:rPr lang="en-US" baseline="30000" dirty="0"/>
              <a:t>rd</a:t>
            </a:r>
            <a:r>
              <a:rPr lang="en-US" dirty="0"/>
              <a:t>: Statistical methods primarily compare differences between groups or correlate observed differences with a known health condition.</a:t>
            </a:r>
          </a:p>
        </p:txBody>
      </p:sp>
      <p:sp>
        <p:nvSpPr>
          <p:cNvPr id="4" name="Footer Placeholder 3"/>
          <p:cNvSpPr>
            <a:spLocks noGrp="1"/>
          </p:cNvSpPr>
          <p:nvPr>
            <p:ph type="ftr" sz="quarter" idx="10"/>
          </p:nvPr>
        </p:nvSpPr>
        <p:spPr/>
        <p:txBody>
          <a:bodyPr/>
          <a:lstStyle/>
          <a:p>
            <a:pPr>
              <a:defRPr/>
            </a:pPr>
            <a:r>
              <a:rPr lang="en-US"/>
              <a:t>@debra_bingham</a:t>
            </a:r>
            <a:endParaRPr lang="en-US" dirty="0"/>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10</a:t>
            </a:fld>
            <a:endParaRPr lang="en-US" dirty="0"/>
          </a:p>
        </p:txBody>
      </p:sp>
    </p:spTree>
    <p:extLst>
      <p:ext uri="{BB962C8B-B14F-4D97-AF65-F5344CB8AC3E}">
        <p14:creationId xmlns:p14="http://schemas.microsoft.com/office/powerpoint/2010/main" val="21685012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third attribute is:  Intended Benefit</a:t>
            </a:r>
          </a:p>
          <a:p>
            <a:endParaRPr lang="en-US" dirty="0"/>
          </a:p>
          <a:p>
            <a:r>
              <a:rPr lang="en-US" dirty="0"/>
              <a:t>Quality Improvement project characteristics for Intended Benefit are:  The intervention would be considered within the usual clinician-patient therapeutic relationship; 2) there is a direct benefit to participants, and 3) there is also the potential to benefit the local institutions by increasing efficiency, lowering liability, reducing costs.</a:t>
            </a:r>
          </a:p>
          <a:p>
            <a:endParaRPr lang="en-US" dirty="0"/>
          </a:p>
          <a:p>
            <a:r>
              <a:rPr lang="en-US" dirty="0"/>
              <a:t>The types of Clinical Research Intended Benefits characteristics are: 1) the intervention, interaction, or use of identifiable private information occurs outside the usual clinician-patient therapeutic relationship, e.g., a clinical trial, 2</a:t>
            </a:r>
            <a:r>
              <a:rPr lang="en-US" baseline="30000" dirty="0"/>
              <a:t>nd</a:t>
            </a:r>
            <a:r>
              <a:rPr lang="en-US" dirty="0"/>
              <a:t> It isn’t clear whether there will be a benefit to the individual or the institution, and 3</a:t>
            </a:r>
            <a:r>
              <a:rPr lang="en-US" baseline="30000" dirty="0"/>
              <a:t>rd</a:t>
            </a:r>
            <a:r>
              <a:rPr lang="en-US" dirty="0"/>
              <a:t> the benefit is that there will be an advancement of generalizable knowledge.</a:t>
            </a:r>
          </a:p>
          <a:p>
            <a:endParaRPr lang="en-US" dirty="0"/>
          </a:p>
        </p:txBody>
      </p:sp>
      <p:sp>
        <p:nvSpPr>
          <p:cNvPr id="4" name="Footer Placeholder 3"/>
          <p:cNvSpPr>
            <a:spLocks noGrp="1"/>
          </p:cNvSpPr>
          <p:nvPr>
            <p:ph type="ftr" sz="quarter" idx="10"/>
          </p:nvPr>
        </p:nvSpPr>
        <p:spPr/>
        <p:txBody>
          <a:bodyPr/>
          <a:lstStyle/>
          <a:p>
            <a:pPr>
              <a:defRPr/>
            </a:pPr>
            <a:r>
              <a:rPr lang="en-US"/>
              <a:t>@debra_bingham</a:t>
            </a:r>
            <a:endParaRPr lang="en-US" dirty="0"/>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11</a:t>
            </a:fld>
            <a:endParaRPr lang="en-US" dirty="0"/>
          </a:p>
        </p:txBody>
      </p:sp>
    </p:spTree>
    <p:extLst>
      <p:ext uri="{BB962C8B-B14F-4D97-AF65-F5344CB8AC3E}">
        <p14:creationId xmlns:p14="http://schemas.microsoft.com/office/powerpoint/2010/main" val="19755870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fourth attribute is Risk</a:t>
            </a:r>
          </a:p>
          <a:p>
            <a:r>
              <a:rPr lang="en-US" dirty="0"/>
              <a:t>Quality Improvement project characteristics for the risk category are: that the risk is to the privacy or the confidentiality of health information and that the risk is higher for patients who do not participate in the project than for those that do.</a:t>
            </a:r>
          </a:p>
          <a:p>
            <a:r>
              <a:rPr lang="en-US" dirty="0"/>
              <a:t>Clinical Research with Human Subjects risk characteristics are that the research risk may be minimal, but may include all types of risks and that the informed consent outlines all of the potential risks to the individuals who are asked to participate and the participants must agree to being exposed to these potential risks by signing a consent. </a:t>
            </a:r>
          </a:p>
          <a:p>
            <a:endParaRPr lang="en-US" dirty="0"/>
          </a:p>
        </p:txBody>
      </p:sp>
      <p:sp>
        <p:nvSpPr>
          <p:cNvPr id="4" name="Footer Placeholder 3"/>
          <p:cNvSpPr>
            <a:spLocks noGrp="1"/>
          </p:cNvSpPr>
          <p:nvPr>
            <p:ph type="ftr" sz="quarter" idx="10"/>
          </p:nvPr>
        </p:nvSpPr>
        <p:spPr/>
        <p:txBody>
          <a:bodyPr/>
          <a:lstStyle/>
          <a:p>
            <a:pPr>
              <a:defRPr/>
            </a:pPr>
            <a:r>
              <a:rPr lang="en-US"/>
              <a:t>@debra_bingham</a:t>
            </a:r>
            <a:endParaRPr lang="en-US" dirty="0"/>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12</a:t>
            </a:fld>
            <a:endParaRPr lang="en-US" dirty="0"/>
          </a:p>
        </p:txBody>
      </p:sp>
    </p:spTree>
    <p:extLst>
      <p:ext uri="{BB962C8B-B14F-4D97-AF65-F5344CB8AC3E}">
        <p14:creationId xmlns:p14="http://schemas.microsoft.com/office/powerpoint/2010/main" val="29645581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fifth attribute is Applicability of Results</a:t>
            </a:r>
          </a:p>
          <a:p>
            <a:endParaRPr lang="en-US" dirty="0"/>
          </a:p>
          <a:p>
            <a:r>
              <a:rPr lang="en-US" dirty="0"/>
              <a:t>Quality Improvement project characteristics for applicability of results are that the implementation results occur throughout the process and inform the on-going adjustment of the implementation of the project and the extrapolation of results to other settings is possible, but not the main intent of the project.</a:t>
            </a:r>
          </a:p>
          <a:p>
            <a:endParaRPr lang="en-US" dirty="0"/>
          </a:p>
          <a:p>
            <a:r>
              <a:rPr lang="en-US" dirty="0"/>
              <a:t>Clinical Research with Human Subjects characteristics for applicability of results are that the research results and analysis may be delayed and the results will primarily be used to inform further investigations or may be implemented directly into clinical practice and that results are intended to generalize beyond the study population.</a:t>
            </a:r>
          </a:p>
          <a:p>
            <a:endParaRPr lang="en-US" dirty="0"/>
          </a:p>
        </p:txBody>
      </p:sp>
      <p:sp>
        <p:nvSpPr>
          <p:cNvPr id="4" name="Footer Placeholder 3"/>
          <p:cNvSpPr>
            <a:spLocks noGrp="1"/>
          </p:cNvSpPr>
          <p:nvPr>
            <p:ph type="ftr" sz="quarter" idx="10"/>
          </p:nvPr>
        </p:nvSpPr>
        <p:spPr/>
        <p:txBody>
          <a:bodyPr/>
          <a:lstStyle/>
          <a:p>
            <a:pPr>
              <a:defRPr/>
            </a:pPr>
            <a:r>
              <a:rPr lang="en-US"/>
              <a:t>@debra_bingham</a:t>
            </a:r>
            <a:endParaRPr lang="en-US" dirty="0"/>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13</a:t>
            </a:fld>
            <a:endParaRPr lang="en-US" dirty="0"/>
          </a:p>
        </p:txBody>
      </p:sp>
    </p:spTree>
    <p:extLst>
      <p:ext uri="{BB962C8B-B14F-4D97-AF65-F5344CB8AC3E}">
        <p14:creationId xmlns:p14="http://schemas.microsoft.com/office/powerpoint/2010/main" val="10136560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6</a:t>
            </a:r>
            <a:r>
              <a:rPr lang="en-US" baseline="30000" dirty="0"/>
              <a:t>th</a:t>
            </a:r>
            <a:r>
              <a:rPr lang="en-US" dirty="0"/>
              <a:t> attribute is Sharing &amp; Disseminating</a:t>
            </a:r>
          </a:p>
          <a:p>
            <a:endParaRPr lang="en-US" dirty="0"/>
          </a:p>
          <a:p>
            <a:r>
              <a:rPr lang="en-US" dirty="0"/>
              <a:t>Quality Improvement project characteristics for sharing and disseminating are  that the system level outcomes, processes, refinement of the intervention and the applicability of the intervention in specific settings/contexts </a:t>
            </a:r>
            <a:r>
              <a:rPr lang="en-US" b="1" dirty="0"/>
              <a:t>may</a:t>
            </a:r>
            <a:r>
              <a:rPr lang="en-US" dirty="0"/>
              <a:t> be shared through peer-reviewed publication and presentation outside the institution.</a:t>
            </a:r>
          </a:p>
          <a:p>
            <a:endParaRPr lang="en-US" dirty="0"/>
          </a:p>
          <a:p>
            <a:r>
              <a:rPr lang="en-US" dirty="0"/>
              <a:t>Clinical Research with Human Subjects sharing and disseminating characteristics are that the research findings are expected to be published or presented to others through a peer-reviewed process.</a:t>
            </a:r>
          </a:p>
          <a:p>
            <a:endParaRPr lang="en-US" dirty="0"/>
          </a:p>
        </p:txBody>
      </p:sp>
      <p:sp>
        <p:nvSpPr>
          <p:cNvPr id="4" name="Footer Placeholder 3"/>
          <p:cNvSpPr>
            <a:spLocks noGrp="1"/>
          </p:cNvSpPr>
          <p:nvPr>
            <p:ph type="ftr" sz="quarter" idx="10"/>
          </p:nvPr>
        </p:nvSpPr>
        <p:spPr/>
        <p:txBody>
          <a:bodyPr/>
          <a:lstStyle/>
          <a:p>
            <a:pPr>
              <a:defRPr/>
            </a:pPr>
            <a:r>
              <a:rPr lang="en-US"/>
              <a:t>@debra_bingham</a:t>
            </a:r>
            <a:endParaRPr lang="en-US" dirty="0"/>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14</a:t>
            </a:fld>
            <a:endParaRPr lang="en-US" dirty="0"/>
          </a:p>
        </p:txBody>
      </p:sp>
    </p:spTree>
    <p:extLst>
      <p:ext uri="{BB962C8B-B14F-4D97-AF65-F5344CB8AC3E}">
        <p14:creationId xmlns:p14="http://schemas.microsoft.com/office/powerpoint/2010/main" val="29627809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for viewing the QI Brief on Distinguishing between research and QI.  Please let me know if you have any questions or suggestions for this or other QI Briefs.</a:t>
            </a:r>
          </a:p>
          <a:p>
            <a:endParaRPr lang="en-US" dirty="0"/>
          </a:p>
        </p:txBody>
      </p:sp>
      <p:sp>
        <p:nvSpPr>
          <p:cNvPr id="4" name="Footer Placeholder 3"/>
          <p:cNvSpPr>
            <a:spLocks noGrp="1"/>
          </p:cNvSpPr>
          <p:nvPr>
            <p:ph type="ftr" sz="quarter" idx="10"/>
          </p:nvPr>
        </p:nvSpPr>
        <p:spPr/>
        <p:txBody>
          <a:bodyPr/>
          <a:lstStyle/>
          <a:p>
            <a:pPr>
              <a:defRPr/>
            </a:pPr>
            <a:r>
              <a:rPr lang="en-US"/>
              <a:t>@debra_bingham</a:t>
            </a:r>
            <a:endParaRPr lang="en-US" dirty="0"/>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15</a:t>
            </a:fld>
            <a:endParaRPr lang="en-US" dirty="0"/>
          </a:p>
        </p:txBody>
      </p:sp>
    </p:spTree>
    <p:extLst>
      <p:ext uri="{BB962C8B-B14F-4D97-AF65-F5344CB8AC3E}">
        <p14:creationId xmlns:p14="http://schemas.microsoft.com/office/powerpoint/2010/main" val="3318921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objectives for this presentation are to:</a:t>
            </a:r>
          </a:p>
          <a:p>
            <a:r>
              <a:rPr lang="en-US" dirty="0"/>
              <a:t>First - define Evidence-Based Practice, Quality Improvement, and Research.</a:t>
            </a:r>
          </a:p>
          <a:p>
            <a:pPr defTabSz="924733">
              <a:defRPr/>
            </a:pPr>
            <a:r>
              <a:rPr lang="en-US" dirty="0"/>
              <a:t>Second - Describe the relationships among EBP, QI, and research.</a:t>
            </a:r>
          </a:p>
          <a:p>
            <a:pPr defTabSz="924733">
              <a:defRPr/>
            </a:pPr>
            <a:r>
              <a:rPr lang="en-US" dirty="0"/>
              <a:t>Third - Describe the components of </a:t>
            </a:r>
            <a:r>
              <a:rPr lang="en-US" dirty="0" err="1"/>
              <a:t>Ogrinc</a:t>
            </a:r>
            <a:r>
              <a:rPr lang="en-US" dirty="0"/>
              <a:t> et al.’s </a:t>
            </a:r>
            <a:r>
              <a:rPr lang="en-US" i="1" dirty="0"/>
              <a:t>Instrument to Assess the Differences Between QI and Clinical Research with Human Subjects</a:t>
            </a:r>
          </a:p>
          <a:p>
            <a:endParaRPr lang="en-US" dirty="0"/>
          </a:p>
        </p:txBody>
      </p:sp>
      <p:sp>
        <p:nvSpPr>
          <p:cNvPr id="4" name="Footer Placeholder 3"/>
          <p:cNvSpPr>
            <a:spLocks noGrp="1"/>
          </p:cNvSpPr>
          <p:nvPr>
            <p:ph type="ftr" sz="quarter" idx="10"/>
          </p:nvPr>
        </p:nvSpPr>
        <p:spPr/>
        <p:txBody>
          <a:bodyPr/>
          <a:lstStyle/>
          <a:p>
            <a:pPr>
              <a:defRPr/>
            </a:pPr>
            <a:r>
              <a:rPr lang="en-US"/>
              <a:t>@debra_bingham</a:t>
            </a:r>
            <a:endParaRPr lang="en-US" dirty="0"/>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2</a:t>
            </a:fld>
            <a:endParaRPr lang="en-US" dirty="0"/>
          </a:p>
        </p:txBody>
      </p:sp>
    </p:spTree>
    <p:extLst>
      <p:ext uri="{BB962C8B-B14F-4D97-AF65-F5344CB8AC3E}">
        <p14:creationId xmlns:p14="http://schemas.microsoft.com/office/powerpoint/2010/main" val="430276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733">
              <a:defRPr/>
            </a:pPr>
            <a:r>
              <a:rPr lang="en-US" dirty="0"/>
              <a:t>First,</a:t>
            </a:r>
            <a:r>
              <a:rPr lang="en-US" baseline="0" dirty="0"/>
              <a:t> we need to understand what Evidence-Based Practice is.</a:t>
            </a:r>
          </a:p>
          <a:p>
            <a:pPr defTabSz="924733">
              <a:defRPr/>
            </a:pPr>
            <a:endParaRPr lang="en-US" baseline="0" dirty="0"/>
          </a:p>
          <a:p>
            <a:pPr defTabSz="924733">
              <a:defRPr/>
            </a:pPr>
            <a:r>
              <a:rPr lang="en-US" dirty="0" err="1"/>
              <a:t>Shirey</a:t>
            </a:r>
            <a:r>
              <a:rPr lang="en-US" dirty="0"/>
              <a:t> et al. define evidence-based practice as a “</a:t>
            </a:r>
            <a:r>
              <a:rPr lang="en-US" i="1" dirty="0"/>
              <a:t>“Problem-solving approach that integrates a systematic search for and critical appraisal of the most relevant evidence.”  </a:t>
            </a:r>
          </a:p>
          <a:p>
            <a:pPr defTabSz="924733">
              <a:defRPr/>
            </a:pPr>
            <a:endParaRPr lang="en-US" i="1" dirty="0"/>
          </a:p>
          <a:p>
            <a:pPr defTabSz="924733">
              <a:defRPr/>
            </a:pPr>
            <a:r>
              <a:rPr lang="en-US" i="0" dirty="0"/>
              <a:t>Research evidence, the best evidence available, is the foundation for both quality improvement and clinical research with human subjects.</a:t>
            </a:r>
          </a:p>
          <a:p>
            <a:pPr defTabSz="924733">
              <a:defRPr/>
            </a:pPr>
            <a:endParaRPr lang="en-US" i="0" baseline="0" dirty="0"/>
          </a:p>
          <a:p>
            <a:pPr defTabSz="924733">
              <a:defRPr/>
            </a:pPr>
            <a:r>
              <a:rPr lang="en-US" i="0" baseline="0" dirty="0"/>
              <a:t>Research studies are designed to answer questions where the answers are currently not known.  Quality Improvement Projects are designed to implement research where we there is a gap in what is known and what is being done.</a:t>
            </a:r>
            <a:endParaRPr lang="en-US" i="0" dirty="0"/>
          </a:p>
          <a:p>
            <a:endParaRPr lang="en-US" dirty="0"/>
          </a:p>
        </p:txBody>
      </p:sp>
      <p:sp>
        <p:nvSpPr>
          <p:cNvPr id="4" name="Footer Placeholder 3"/>
          <p:cNvSpPr>
            <a:spLocks noGrp="1"/>
          </p:cNvSpPr>
          <p:nvPr>
            <p:ph type="ftr" sz="quarter" idx="10"/>
          </p:nvPr>
        </p:nvSpPr>
        <p:spPr/>
        <p:txBody>
          <a:bodyPr/>
          <a:lstStyle/>
          <a:p>
            <a:pPr>
              <a:defRPr/>
            </a:pPr>
            <a:r>
              <a:rPr lang="en-US"/>
              <a:t>@debra_bingham</a:t>
            </a:r>
            <a:endParaRPr lang="en-US" dirty="0"/>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3</a:t>
            </a:fld>
            <a:endParaRPr lang="en-US" dirty="0"/>
          </a:p>
        </p:txBody>
      </p:sp>
    </p:spTree>
    <p:extLst>
      <p:ext uri="{BB962C8B-B14F-4D97-AF65-F5344CB8AC3E}">
        <p14:creationId xmlns:p14="http://schemas.microsoft.com/office/powerpoint/2010/main" val="20979714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Indeed, the definition of QI that is promoted by </a:t>
            </a:r>
            <a:r>
              <a:rPr lang="en-US" dirty="0" err="1"/>
              <a:t>Ogrinc</a:t>
            </a:r>
            <a:r>
              <a:rPr lang="en-US" dirty="0"/>
              <a:t>,</a:t>
            </a:r>
            <a:r>
              <a:rPr lang="en-US" baseline="0" dirty="0"/>
              <a:t> et al. is that QI is the combined and unceasing efforts of everyone to make changes that will lead to better patient outcomes, better system performance, and better professional development.</a:t>
            </a:r>
            <a:endParaRPr lang="en-US" dirty="0"/>
          </a:p>
        </p:txBody>
      </p:sp>
      <p:sp>
        <p:nvSpPr>
          <p:cNvPr id="4" name="Slide Number Placeholder 3"/>
          <p:cNvSpPr>
            <a:spLocks noGrp="1"/>
          </p:cNvSpPr>
          <p:nvPr>
            <p:ph type="sldNum" sz="quarter" idx="10"/>
          </p:nvPr>
        </p:nvSpPr>
        <p:spPr/>
        <p:txBody>
          <a:bodyPr/>
          <a:lstStyle/>
          <a:p>
            <a:pPr>
              <a:defRPr/>
            </a:pPr>
            <a:fld id="{7393DE49-EDDC-418F-B0EE-9FDAADAE9BD1}" type="slidenum">
              <a:rPr lang="en-US" smtClean="0"/>
              <a:pPr>
                <a:defRPr/>
              </a:pPr>
              <a:t>4</a:t>
            </a:fld>
            <a:endParaRPr lang="en-US" dirty="0"/>
          </a:p>
        </p:txBody>
      </p:sp>
      <p:sp>
        <p:nvSpPr>
          <p:cNvPr id="5" name="Footer Placeholder 4"/>
          <p:cNvSpPr>
            <a:spLocks noGrp="1"/>
          </p:cNvSpPr>
          <p:nvPr>
            <p:ph type="ftr" sz="quarter" idx="11"/>
          </p:nvPr>
        </p:nvSpPr>
        <p:spPr/>
        <p:txBody>
          <a:bodyPr/>
          <a:lstStyle/>
          <a:p>
            <a:pPr>
              <a:defRPr/>
            </a:pPr>
            <a:r>
              <a:rPr lang="en-US"/>
              <a:t>@debra_bingham</a:t>
            </a:r>
            <a:endParaRPr lang="en-US" dirty="0"/>
          </a:p>
        </p:txBody>
      </p:sp>
    </p:spTree>
    <p:extLst>
      <p:ext uri="{BB962C8B-B14F-4D97-AF65-F5344CB8AC3E}">
        <p14:creationId xmlns:p14="http://schemas.microsoft.com/office/powerpoint/2010/main" val="30872440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2006, The Hasting Center, a</a:t>
            </a:r>
            <a:r>
              <a:rPr lang="en-US" baseline="0" dirty="0"/>
              <a:t> healthcare ethics think tank, formed an expert panel that released a special report titled The Ethics of Using QI Methods to Improve Healthcare quality and safety.  </a:t>
            </a:r>
          </a:p>
          <a:p>
            <a:endParaRPr lang="en-US" baseline="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baseline="0" dirty="0"/>
              <a:t>In this report they state that Quality </a:t>
            </a:r>
            <a:r>
              <a:rPr lang="en-US" dirty="0"/>
              <a:t>Improvement is </a:t>
            </a:r>
            <a:r>
              <a:rPr lang="en-US" b="1" dirty="0"/>
              <a:t>the</a:t>
            </a:r>
            <a:r>
              <a:rPr lang="en-US" b="1" baseline="0" dirty="0"/>
              <a:t> responsibility </a:t>
            </a:r>
            <a:r>
              <a:rPr lang="en-US" baseline="0" dirty="0"/>
              <a:t>of health care providers “as a consequence of health care providers’ responsibility to serve their patients’ interests”. QI is working to ensure that all patients are provided high quality and safe evidence-based healthcare.</a:t>
            </a:r>
          </a:p>
          <a:p>
            <a:endParaRPr lang="en-US" baseline="0" dirty="0"/>
          </a:p>
          <a:p>
            <a:r>
              <a:rPr lang="en-US" baseline="0" dirty="0"/>
              <a:t>This is different than research because human subjects research is being conducted to find out the effects of a given treatment on patients.  We won’t know until the research is completed whether the treatment improved patient outcomes. However,  </a:t>
            </a:r>
          </a:p>
          <a:p>
            <a:r>
              <a:rPr lang="en-US" baseline="0" dirty="0"/>
              <a:t>Thus, it is the responsibility of all health care workers to perform QI, but it is not their responsibility to perform research.  </a:t>
            </a:r>
          </a:p>
          <a:p>
            <a:endParaRPr lang="en-US" baseline="0" dirty="0"/>
          </a:p>
          <a:p>
            <a:r>
              <a:rPr lang="en-US" baseline="0" dirty="0"/>
              <a:t>There is more to explore on the topic of QI Ethics so an entire QI Brief on QI ethical considerations is being developed.  </a:t>
            </a:r>
            <a:endParaRPr lang="en-US" dirty="0"/>
          </a:p>
        </p:txBody>
      </p:sp>
      <p:sp>
        <p:nvSpPr>
          <p:cNvPr id="4" name="Footer Placeholder 3"/>
          <p:cNvSpPr>
            <a:spLocks noGrp="1"/>
          </p:cNvSpPr>
          <p:nvPr>
            <p:ph type="ftr" sz="quarter" idx="10"/>
          </p:nvPr>
        </p:nvSpPr>
        <p:spPr/>
        <p:txBody>
          <a:bodyPr/>
          <a:lstStyle/>
          <a:p>
            <a:pPr>
              <a:defRPr/>
            </a:pPr>
            <a:r>
              <a:rPr lang="en-US"/>
              <a:t>@debra_bingham</a:t>
            </a:r>
            <a:endParaRPr lang="en-US" dirty="0"/>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5</a:t>
            </a:fld>
            <a:endParaRPr lang="en-US" dirty="0"/>
          </a:p>
        </p:txBody>
      </p:sp>
    </p:spTree>
    <p:extLst>
      <p:ext uri="{BB962C8B-B14F-4D97-AF65-F5344CB8AC3E}">
        <p14:creationId xmlns:p14="http://schemas.microsoft.com/office/powerpoint/2010/main" val="38973900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Human Subjects Research is defined as “a systematic investigation, including research development, testing and evaluation, designed to develop</a:t>
            </a:r>
            <a:r>
              <a:rPr lang="en-US" baseline="0" dirty="0"/>
              <a:t> or contribute to generalizable knowledge.”  </a:t>
            </a:r>
          </a:p>
          <a:p>
            <a:endParaRPr lang="en-US" baseline="0" dirty="0"/>
          </a:p>
        </p:txBody>
      </p:sp>
      <p:sp>
        <p:nvSpPr>
          <p:cNvPr id="4" name="Footer Placeholder 3"/>
          <p:cNvSpPr>
            <a:spLocks noGrp="1"/>
          </p:cNvSpPr>
          <p:nvPr>
            <p:ph type="ftr" sz="quarter" idx="10"/>
          </p:nvPr>
        </p:nvSpPr>
        <p:spPr/>
        <p:txBody>
          <a:bodyPr/>
          <a:lstStyle/>
          <a:p>
            <a:pPr>
              <a:defRPr/>
            </a:pPr>
            <a:r>
              <a:rPr lang="en-US"/>
              <a:t>@debra_bingham</a:t>
            </a:r>
            <a:endParaRPr lang="en-US" dirty="0"/>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6</a:t>
            </a:fld>
            <a:endParaRPr lang="en-US" dirty="0"/>
          </a:p>
        </p:txBody>
      </p:sp>
    </p:spTree>
    <p:extLst>
      <p:ext uri="{BB962C8B-B14F-4D97-AF65-F5344CB8AC3E}">
        <p14:creationId xmlns:p14="http://schemas.microsoft.com/office/powerpoint/2010/main" val="26735420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23963" y="687388"/>
            <a:ext cx="4578350" cy="3433762"/>
          </a:xfrm>
        </p:spPr>
      </p:sp>
      <p:sp>
        <p:nvSpPr>
          <p:cNvPr id="3" name="Notes Placeholder 2"/>
          <p:cNvSpPr>
            <a:spLocks noGrp="1"/>
          </p:cNvSpPr>
          <p:nvPr>
            <p:ph type="body" idx="1"/>
          </p:nvPr>
        </p:nvSpPr>
        <p:spPr/>
        <p:txBody>
          <a:bodyPr>
            <a:normAutofit fontScale="77500" lnSpcReduction="20000"/>
          </a:bodyPr>
          <a:lstStyle/>
          <a:p>
            <a:r>
              <a:rPr lang="en-US" dirty="0"/>
              <a:t>In</a:t>
            </a:r>
            <a:r>
              <a:rPr lang="en-US" baseline="0" dirty="0"/>
              <a:t> order to further illustrate the differences between QI and Research I developed a flow chart.  This flow chart divides QI into 3 steps. </a:t>
            </a:r>
          </a:p>
          <a:p>
            <a:r>
              <a:rPr lang="en-US" baseline="0" dirty="0"/>
              <a:t>First, Evaluate and grade the research, evaluate current practice gaps, and review population health data and clinical outcomes to determine what needs to change or what research is needed.  This review of the research evidence is the foundation for both Research and QI. There are several models for helping guide this level of exploration, e.g., the IOWA Model, PICO.  </a:t>
            </a:r>
          </a:p>
          <a:p>
            <a:endParaRPr lang="en-US" baseline="0" dirty="0"/>
          </a:p>
          <a:p>
            <a:r>
              <a:rPr lang="en-US" baseline="0" dirty="0"/>
              <a:t>The 2</a:t>
            </a:r>
            <a:r>
              <a:rPr lang="en-US" baseline="30000" dirty="0"/>
              <a:t>nd</a:t>
            </a:r>
            <a:r>
              <a:rPr lang="en-US" baseline="0" dirty="0"/>
              <a:t> step in developing a QI project is to then design and implement the project.  This step needs to include acknowledgement and awareness of implementation science research as well as improvement science methods. There are process models and theories that are more commonly utilized than others.  At a minimum the QI leader needs to know what are the most common constructs within these models and theories.</a:t>
            </a:r>
          </a:p>
          <a:p>
            <a:endParaRPr lang="en-US" baseline="0" dirty="0"/>
          </a:p>
          <a:p>
            <a:r>
              <a:rPr lang="en-US" baseline="0" dirty="0"/>
              <a:t>The 3</a:t>
            </a:r>
            <a:r>
              <a:rPr lang="en-US" baseline="30000" dirty="0"/>
              <a:t>rd</a:t>
            </a:r>
            <a:r>
              <a:rPr lang="en-US" baseline="0" dirty="0"/>
              <a:t> QI step is to evaluate the QI initiative and determine the next steps.  </a:t>
            </a:r>
          </a:p>
          <a:p>
            <a:endParaRPr lang="en-US" baseline="0" dirty="0"/>
          </a:p>
          <a:p>
            <a:r>
              <a:rPr lang="en-US" dirty="0"/>
              <a:t>Within the research domain there are 3 different types</a:t>
            </a:r>
            <a:r>
              <a:rPr lang="en-US" baseline="0" dirty="0"/>
              <a:t> of Inquiry</a:t>
            </a:r>
          </a:p>
          <a:p>
            <a:r>
              <a:rPr lang="en-US" baseline="0" dirty="0"/>
              <a:t>There is human subjects research – this type of research generates new clinical knowledge </a:t>
            </a: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There is Implementation Science Research – this type of research is published in the Journal of Implementation Science. According to the National Institutes for Health </a:t>
            </a:r>
            <a:r>
              <a:rPr lang="en-US" i="1" dirty="0"/>
              <a:t>Implementation science is  </a:t>
            </a:r>
            <a:r>
              <a:rPr lang="en-US" dirty="0"/>
              <a:t>the study of methods to promote the integration of research findings and evidence into healthcare policy and practice (NIH, 2015). </a:t>
            </a:r>
          </a:p>
          <a:p>
            <a:endParaRPr lang="en-US" dirty="0"/>
          </a:p>
          <a:p>
            <a:r>
              <a:rPr lang="en-US" dirty="0"/>
              <a:t>Improvement Science or the translation of knowledge into practice or the Diffusion of Innovations refers to the methods</a:t>
            </a:r>
            <a:r>
              <a:rPr lang="en-US" baseline="0" dirty="0"/>
              <a:t> that were used to translate research into practice. For example, what were the strategies and tactics the implementer utilized, what were their measures of progress – were these measures validated, what were the barriers and facilitators that were identified during implementation.  </a:t>
            </a:r>
          </a:p>
          <a:p>
            <a:endParaRPr lang="en-US" baseline="0" dirty="0"/>
          </a:p>
          <a:p>
            <a:r>
              <a:rPr lang="en-US" baseline="0" dirty="0"/>
              <a:t>This flow chart was designed to highlight the distinctions between QI and research.  However, as indicated by the arrows, there is a great deal of interaction between QI and Research. In addition, there are multiple frameworks, theories, and models, and tools that are utilized within each of the boxes. For example, If your students are working in QI Box #2 – titled Design and implement a QI Improvement initiative,  you will want to help them select an implementation framework and a process model that will guide their implementation design and processes or methods.</a:t>
            </a:r>
          </a:p>
        </p:txBody>
      </p:sp>
      <p:sp>
        <p:nvSpPr>
          <p:cNvPr id="4" name="Slide Number Placeholder 3"/>
          <p:cNvSpPr>
            <a:spLocks noGrp="1"/>
          </p:cNvSpPr>
          <p:nvPr>
            <p:ph type="sldNum" sz="quarter" idx="10"/>
          </p:nvPr>
        </p:nvSpPr>
        <p:spPr/>
        <p:txBody>
          <a:bodyPr/>
          <a:lstStyle/>
          <a:p>
            <a:pPr marL="0" marR="0" lvl="0" indent="0" algn="r" defTabSz="462366" rtl="0" eaLnBrk="1" fontAlgn="auto" latinLnBrk="0" hangingPunct="1">
              <a:lnSpc>
                <a:spcPct val="100000"/>
              </a:lnSpc>
              <a:spcBef>
                <a:spcPts val="0"/>
              </a:spcBef>
              <a:spcAft>
                <a:spcPts val="0"/>
              </a:spcAft>
              <a:buClrTx/>
              <a:buSzTx/>
              <a:buFontTx/>
              <a:buNone/>
              <a:tabLst/>
              <a:defRPr/>
            </a:pPr>
            <a:fld id="{B79B5770-37D5-44DF-B4DB-B9F63ADABA9E}"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462366"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l" defTabSz="462366"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@debra_bingham</a:t>
            </a: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730303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Quality Improvement and Research have 3 things in common.</a:t>
            </a:r>
          </a:p>
          <a:p>
            <a:r>
              <a:rPr lang="en-US" baseline="0" dirty="0"/>
              <a:t>They both are:</a:t>
            </a:r>
          </a:p>
          <a:p>
            <a:r>
              <a:rPr lang="en-US" baseline="0" dirty="0"/>
              <a:t>Based on the review of research evidence</a:t>
            </a:r>
          </a:p>
          <a:p>
            <a:r>
              <a:rPr lang="en-US" baseline="0" dirty="0"/>
              <a:t>Systematic or based on a system, method, or plan and </a:t>
            </a:r>
          </a:p>
          <a:p>
            <a:r>
              <a:rPr lang="en-US" baseline="0" dirty="0"/>
              <a:t>Third – QI and Research are both data-driven.</a:t>
            </a:r>
          </a:p>
        </p:txBody>
      </p:sp>
      <p:sp>
        <p:nvSpPr>
          <p:cNvPr id="4" name="Footer Placeholder 3"/>
          <p:cNvSpPr>
            <a:spLocks noGrp="1"/>
          </p:cNvSpPr>
          <p:nvPr>
            <p:ph type="ftr" sz="quarter" idx="10"/>
          </p:nvPr>
        </p:nvSpPr>
        <p:spPr/>
        <p:txBody>
          <a:bodyPr/>
          <a:lstStyle/>
          <a:p>
            <a:pPr>
              <a:defRPr/>
            </a:pPr>
            <a:r>
              <a:rPr lang="en-US"/>
              <a:t>@debra_bingham</a:t>
            </a:r>
            <a:endParaRPr lang="en-US" dirty="0"/>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8</a:t>
            </a:fld>
            <a:endParaRPr lang="en-US" dirty="0"/>
          </a:p>
        </p:txBody>
      </p:sp>
    </p:spTree>
    <p:extLst>
      <p:ext uri="{BB962C8B-B14F-4D97-AF65-F5344CB8AC3E}">
        <p14:creationId xmlns:p14="http://schemas.microsoft.com/office/powerpoint/2010/main" val="22156343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four attributes included in the </a:t>
            </a:r>
            <a:r>
              <a:rPr lang="en-US" dirty="0" err="1"/>
              <a:t>Orginc</a:t>
            </a:r>
            <a:r>
              <a:rPr lang="en-US" dirty="0"/>
              <a:t> et al.’s instrument.</a:t>
            </a:r>
          </a:p>
          <a:p>
            <a:endParaRPr lang="en-US" dirty="0"/>
          </a:p>
          <a:p>
            <a:r>
              <a:rPr lang="en-US" dirty="0"/>
              <a:t>The first attribute is:  Intent and Background</a:t>
            </a:r>
          </a:p>
          <a:p>
            <a:endParaRPr lang="en-US" dirty="0"/>
          </a:p>
          <a:p>
            <a:r>
              <a:rPr lang="en-US" dirty="0"/>
              <a:t>Quality Improvement project characteristics for the intent and background attribute are that the project describes the nature</a:t>
            </a:r>
            <a:r>
              <a:rPr lang="en-US" baseline="0" dirty="0"/>
              <a:t> and severity of a specific local performance gap</a:t>
            </a:r>
            <a:r>
              <a:rPr lang="en-US" dirty="0"/>
              <a:t> and the focus of the project is to improve a specific aspect of health or health care delivery that is currently not consistently and appropriately being implemented at this time.</a:t>
            </a:r>
          </a:p>
          <a:p>
            <a:endParaRPr lang="en-US" dirty="0"/>
          </a:p>
          <a:p>
            <a:r>
              <a:rPr lang="en-US" dirty="0"/>
              <a:t>Clinical Research with Human Subjects characteristics for intent and background are that the work is designed to address a specific deficit in scientific knowledge and that it proposes to identify specific hypotheses in order to develop new knowledge or advance existing knowledge.</a:t>
            </a:r>
          </a:p>
        </p:txBody>
      </p:sp>
      <p:sp>
        <p:nvSpPr>
          <p:cNvPr id="4" name="Footer Placeholder 3"/>
          <p:cNvSpPr>
            <a:spLocks noGrp="1"/>
          </p:cNvSpPr>
          <p:nvPr>
            <p:ph type="ftr" sz="quarter" idx="10"/>
          </p:nvPr>
        </p:nvSpPr>
        <p:spPr/>
        <p:txBody>
          <a:bodyPr/>
          <a:lstStyle/>
          <a:p>
            <a:pPr>
              <a:defRPr/>
            </a:pPr>
            <a:r>
              <a:rPr lang="en-US"/>
              <a:t>@debra_bingham</a:t>
            </a:r>
            <a:endParaRPr lang="en-US" dirty="0"/>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9</a:t>
            </a:fld>
            <a:endParaRPr lang="en-US" dirty="0"/>
          </a:p>
        </p:txBody>
      </p:sp>
    </p:spTree>
    <p:extLst>
      <p:ext uri="{BB962C8B-B14F-4D97-AF65-F5344CB8AC3E}">
        <p14:creationId xmlns:p14="http://schemas.microsoft.com/office/powerpoint/2010/main" val="27565309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latin typeface="Helvetica" panose="020B0604020202020204" pitchFamily="34" charset="0"/>
                <a:cs typeface="Helvetica" panose="020B0604020202020204" pitchFamily="34" charset="0"/>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Helvetica" panose="020B0604020202020204" pitchFamily="34" charset="0"/>
                <a:cs typeface="Helvetica"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Flowchart: Decision 3"/>
          <p:cNvSpPr/>
          <p:nvPr userDrawn="1"/>
        </p:nvSpPr>
        <p:spPr>
          <a:xfrm>
            <a:off x="7344055" y="159488"/>
            <a:ext cx="1629823" cy="1573619"/>
          </a:xfrm>
          <a:prstGeom prst="flowChartDecision">
            <a:avLst/>
          </a:prstGeom>
          <a:solidFill>
            <a:srgbClr val="FFCC00"/>
          </a:solidFill>
          <a:ln w="47625"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a:solidFill>
                  <a:schemeClr val="tx1"/>
                </a:solidFill>
              </a:rPr>
              <a:t>QI Brief</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6ED2B0-C797-4545-9E79-BD52C853332F}" type="datetime1">
              <a:rPr lang="en-US" smtClean="0"/>
              <a:t>11/30/2018</a:t>
            </a:fld>
            <a:endParaRPr lang="en-US"/>
          </a:p>
        </p:txBody>
      </p:sp>
      <p:sp>
        <p:nvSpPr>
          <p:cNvPr id="3" name="Footer Placeholder 2"/>
          <p:cNvSpPr>
            <a:spLocks noGrp="1"/>
          </p:cNvSpPr>
          <p:nvPr>
            <p:ph type="ftr" sz="quarter" idx="11"/>
          </p:nvPr>
        </p:nvSpPr>
        <p:spPr/>
        <p:txBody>
          <a:bodyPr/>
          <a:lstStyle/>
          <a:p>
            <a:r>
              <a:rPr lang="en-US"/>
              <a:t>dbingham@son.umaryland.edu</a:t>
            </a:r>
          </a:p>
        </p:txBody>
      </p:sp>
      <p:sp>
        <p:nvSpPr>
          <p:cNvPr id="4" name="Slide Number Placeholder 3"/>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3004279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9916807-E607-4D73-8039-B81520E64627}" type="datetime1">
              <a:rPr lang="en-US" smtClean="0"/>
              <a:t>11/30/2018</a:t>
            </a:fld>
            <a:endParaRPr lang="en-US"/>
          </a:p>
        </p:txBody>
      </p:sp>
      <p:sp>
        <p:nvSpPr>
          <p:cNvPr id="6" name="Footer Placeholder 5"/>
          <p:cNvSpPr>
            <a:spLocks noGrp="1"/>
          </p:cNvSpPr>
          <p:nvPr>
            <p:ph type="ftr" sz="quarter" idx="11"/>
          </p:nvPr>
        </p:nvSpPr>
        <p:spPr/>
        <p:txBody>
          <a:bodyPr/>
          <a:lstStyle/>
          <a:p>
            <a:r>
              <a:rPr lang="en-US"/>
              <a:t>dbingham@son.umaryland.edu</a:t>
            </a:r>
          </a:p>
        </p:txBody>
      </p:sp>
      <p:sp>
        <p:nvSpPr>
          <p:cNvPr id="7" name="Slide Number Placeholder 6"/>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40161835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B1242D8-F48A-4E6B-B923-3EABE8C3EA1A}" type="datetime1">
              <a:rPr lang="en-US" smtClean="0"/>
              <a:t>11/30/2018</a:t>
            </a:fld>
            <a:endParaRPr lang="en-US"/>
          </a:p>
        </p:txBody>
      </p:sp>
      <p:sp>
        <p:nvSpPr>
          <p:cNvPr id="6" name="Footer Placeholder 5"/>
          <p:cNvSpPr>
            <a:spLocks noGrp="1"/>
          </p:cNvSpPr>
          <p:nvPr>
            <p:ph type="ftr" sz="quarter" idx="11"/>
          </p:nvPr>
        </p:nvSpPr>
        <p:spPr/>
        <p:txBody>
          <a:bodyPr/>
          <a:lstStyle/>
          <a:p>
            <a:r>
              <a:rPr lang="en-US"/>
              <a:t>dbingham@son.umaryland.edu</a:t>
            </a:r>
          </a:p>
        </p:txBody>
      </p:sp>
      <p:sp>
        <p:nvSpPr>
          <p:cNvPr id="7" name="Slide Number Placeholder 6"/>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31736992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D77C66-2910-46B4-9E34-71D39C4E0F6C}" type="datetime1">
              <a:rPr lang="en-US" smtClean="0"/>
              <a:t>11/30/2018</a:t>
            </a:fld>
            <a:endParaRPr lang="en-US"/>
          </a:p>
        </p:txBody>
      </p:sp>
      <p:sp>
        <p:nvSpPr>
          <p:cNvPr id="5" name="Footer Placeholder 4"/>
          <p:cNvSpPr>
            <a:spLocks noGrp="1"/>
          </p:cNvSpPr>
          <p:nvPr>
            <p:ph type="ftr" sz="quarter" idx="11"/>
          </p:nvPr>
        </p:nvSpPr>
        <p:spPr/>
        <p:txBody>
          <a:bodyPr/>
          <a:lstStyle/>
          <a:p>
            <a:r>
              <a:rPr lang="en-US"/>
              <a:t>dbingham@son.umaryland.edu</a:t>
            </a:r>
          </a:p>
        </p:txBody>
      </p:sp>
      <p:sp>
        <p:nvSpPr>
          <p:cNvPr id="6" name="Slide Number Placeholder 5"/>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3536988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EF260A-5F03-464F-8185-3489367B90DA}" type="datetime1">
              <a:rPr lang="en-US" smtClean="0"/>
              <a:t>11/30/2018</a:t>
            </a:fld>
            <a:endParaRPr lang="en-US"/>
          </a:p>
        </p:txBody>
      </p:sp>
      <p:sp>
        <p:nvSpPr>
          <p:cNvPr id="5" name="Footer Placeholder 4"/>
          <p:cNvSpPr>
            <a:spLocks noGrp="1"/>
          </p:cNvSpPr>
          <p:nvPr>
            <p:ph type="ftr" sz="quarter" idx="11"/>
          </p:nvPr>
        </p:nvSpPr>
        <p:spPr/>
        <p:txBody>
          <a:bodyPr/>
          <a:lstStyle/>
          <a:p>
            <a:r>
              <a:rPr lang="en-US"/>
              <a:t>dbingham@son.umaryland.edu</a:t>
            </a:r>
          </a:p>
        </p:txBody>
      </p:sp>
      <p:sp>
        <p:nvSpPr>
          <p:cNvPr id="6" name="Slide Number Placeholder 5"/>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22184911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0" y="2419717"/>
            <a:ext cx="9144000" cy="4438287"/>
          </a:xfrm>
          <a:prstGeom prst="rect">
            <a:avLst/>
          </a:prstGeom>
          <a:solidFill>
            <a:srgbClr val="5E6A71">
              <a:alpha val="4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57200" y="2862363"/>
            <a:ext cx="8229600" cy="1470025"/>
          </a:xfrm>
        </p:spPr>
        <p:txBody>
          <a:bodyPr/>
          <a:lstStyle>
            <a:lvl1pPr>
              <a:defRPr/>
            </a:lvl1pPr>
          </a:lstStyle>
          <a:p>
            <a:endParaRPr lang="en-US" dirty="0"/>
          </a:p>
        </p:txBody>
      </p:sp>
      <p:sp>
        <p:nvSpPr>
          <p:cNvPr id="3" name="Subtitle 2"/>
          <p:cNvSpPr>
            <a:spLocks noGrp="1"/>
          </p:cNvSpPr>
          <p:nvPr>
            <p:ph type="subTitle" idx="1"/>
          </p:nvPr>
        </p:nvSpPr>
        <p:spPr>
          <a:xfrm>
            <a:off x="457200" y="4325613"/>
            <a:ext cx="82296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4" name="Date Placeholder 3"/>
          <p:cNvSpPr>
            <a:spLocks noGrp="1"/>
          </p:cNvSpPr>
          <p:nvPr>
            <p:ph type="dt" sz="half" idx="10"/>
          </p:nvPr>
        </p:nvSpPr>
        <p:spPr/>
        <p:txBody>
          <a:bodyPr/>
          <a:lstStyle/>
          <a:p>
            <a:fld id="{B6845F55-FEAA-4F24-8900-966564B0044B}" type="datetime1">
              <a:rPr lang="en-US" smtClean="0"/>
              <a:t>11/30/2018</a:t>
            </a:fld>
            <a:endParaRPr lang="en-US" dirty="0"/>
          </a:p>
        </p:txBody>
      </p:sp>
      <p:sp>
        <p:nvSpPr>
          <p:cNvPr id="5" name="Footer Placeholder 4"/>
          <p:cNvSpPr>
            <a:spLocks noGrp="1"/>
          </p:cNvSpPr>
          <p:nvPr>
            <p:ph type="ftr" sz="quarter" idx="11"/>
          </p:nvPr>
        </p:nvSpPr>
        <p:spPr>
          <a:xfrm>
            <a:off x="2337848" y="6356354"/>
            <a:ext cx="4996207" cy="365125"/>
          </a:xfrm>
        </p:spPr>
        <p:txBody>
          <a:bodyPr/>
          <a:lstStyle>
            <a:lvl1pPr>
              <a:defRPr b="1"/>
            </a:lvl1pPr>
          </a:lstStyle>
          <a:p>
            <a:r>
              <a:rPr lang="en-US"/>
              <a:t>dbingham@son.umaryland.edu</a:t>
            </a:r>
            <a:endParaRPr lang="en-US" dirty="0"/>
          </a:p>
        </p:txBody>
      </p:sp>
      <p:sp>
        <p:nvSpPr>
          <p:cNvPr id="6" name="Slide Number Placeholder 5"/>
          <p:cNvSpPr>
            <a:spLocks noGrp="1"/>
          </p:cNvSpPr>
          <p:nvPr>
            <p:ph type="sldNum" sz="quarter" idx="12"/>
          </p:nvPr>
        </p:nvSpPr>
        <p:spPr/>
        <p:txBody>
          <a:bodyPr/>
          <a:lstStyle/>
          <a:p>
            <a:fld id="{47E27B16-0234-8341-8498-B09A2CB318A6}" type="slidenum">
              <a:rPr lang="en-US" smtClean="0"/>
              <a:t>‹#›</a:t>
            </a:fld>
            <a:endParaRPr lang="en-US" dirty="0"/>
          </a:p>
        </p:txBody>
      </p:sp>
      <p:pic>
        <p:nvPicPr>
          <p:cNvPr id="9" name="Picture 8"/>
          <p:cNvPicPr>
            <a:picLocks noChangeAspect="1"/>
          </p:cNvPicPr>
          <p:nvPr userDrawn="1"/>
        </p:nvPicPr>
        <p:blipFill>
          <a:blip r:embed="rId2"/>
          <a:stretch>
            <a:fillRect/>
          </a:stretch>
        </p:blipFill>
        <p:spPr>
          <a:xfrm>
            <a:off x="5707722" y="4"/>
            <a:ext cx="3436278" cy="2419713"/>
          </a:xfrm>
          <a:prstGeom prst="rect">
            <a:avLst/>
          </a:prstGeom>
        </p:spPr>
      </p:pic>
      <p:pic>
        <p:nvPicPr>
          <p:cNvPr id="10" name="Picture 9" descr="PQI-logo-largetyp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8712" y="194421"/>
            <a:ext cx="4135986" cy="1207118"/>
          </a:xfrm>
          <a:prstGeom prst="rect">
            <a:avLst/>
          </a:prstGeom>
        </p:spPr>
      </p:pic>
    </p:spTree>
    <p:extLst>
      <p:ext uri="{BB962C8B-B14F-4D97-AF65-F5344CB8AC3E}">
        <p14:creationId xmlns:p14="http://schemas.microsoft.com/office/powerpoint/2010/main" val="11859430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sp>
        <p:nvSpPr>
          <p:cNvPr id="3" name="Footer Placeholder 4"/>
          <p:cNvSpPr>
            <a:spLocks noGrp="1"/>
          </p:cNvSpPr>
          <p:nvPr>
            <p:ph type="ftr" sz="quarter" idx="11"/>
          </p:nvPr>
        </p:nvSpPr>
        <p:spPr/>
        <p:txBody>
          <a:bodyPr/>
          <a:lstStyle>
            <a:lvl1pPr>
              <a:defRPr/>
            </a:lvl1pPr>
          </a:lstStyle>
          <a:p>
            <a:pPr>
              <a:defRPr/>
            </a:pPr>
            <a:r>
              <a:rPr lang="en-US">
                <a:solidFill>
                  <a:prstClr val="black"/>
                </a:solidFill>
              </a:rPr>
              <a:t>dbingham@son.umaryland.edu</a:t>
            </a:r>
            <a:endParaRPr lang="en-US" dirty="0">
              <a:solidFill>
                <a:prstClr val="black"/>
              </a:solidFill>
            </a:endParaRPr>
          </a:p>
        </p:txBody>
      </p:sp>
    </p:spTree>
    <p:extLst>
      <p:ext uri="{BB962C8B-B14F-4D97-AF65-F5344CB8AC3E}">
        <p14:creationId xmlns:p14="http://schemas.microsoft.com/office/powerpoint/2010/main" val="25247203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p:cNvSpPr>
            <a:spLocks noGrp="1"/>
          </p:cNvSpPr>
          <p:nvPr>
            <p:ph type="ftr" sz="quarter" idx="10"/>
          </p:nvPr>
        </p:nvSpPr>
        <p:spPr>
          <a:xfrm>
            <a:off x="1262063" y="6356354"/>
            <a:ext cx="7535862" cy="365125"/>
          </a:xfrm>
        </p:spPr>
        <p:txBody>
          <a:bodyPr/>
          <a:lstStyle>
            <a:lvl1pPr>
              <a:defRPr/>
            </a:lvl1pPr>
          </a:lstStyle>
          <a:p>
            <a:r>
              <a:rPr lang="en-US" altLang="en-US"/>
              <a:t>dbingham@son.umaryland.edu</a:t>
            </a:r>
          </a:p>
        </p:txBody>
      </p:sp>
    </p:spTree>
    <p:extLst>
      <p:ext uri="{BB962C8B-B14F-4D97-AF65-F5344CB8AC3E}">
        <p14:creationId xmlns:p14="http://schemas.microsoft.com/office/powerpoint/2010/main" val="3980402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71500" y="1114605"/>
            <a:ext cx="8229600" cy="1143000"/>
          </a:xfrm>
        </p:spPr>
        <p:txBody>
          <a:bodyPr/>
          <a:lstStyle>
            <a:lvl1pPr>
              <a:defRPr>
                <a:latin typeface="Helvetica" panose="020B0604020202020204" pitchFamily="34" charset="0"/>
                <a:cs typeface="Helvetica"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546527" y="2479215"/>
            <a:ext cx="8229600" cy="3655525"/>
          </a:xfrm>
        </p:spPr>
        <p:txBody>
          <a:bodyPr/>
          <a:lstStyle>
            <a:lvl1pPr>
              <a:defRPr>
                <a:latin typeface="Helvetica" panose="020B0604020202020204" pitchFamily="34" charset="0"/>
                <a:cs typeface="Helvetica" panose="020B0604020202020204" pitchFamily="34" charset="0"/>
              </a:defRPr>
            </a:lvl1pPr>
            <a:lvl2pPr>
              <a:defRPr>
                <a:latin typeface="Helvetica" panose="020B0604020202020204" pitchFamily="34" charset="0"/>
                <a:cs typeface="Helvetica" panose="020B0604020202020204" pitchFamily="34" charset="0"/>
              </a:defRPr>
            </a:lvl2pPr>
            <a:lvl3pPr>
              <a:defRPr>
                <a:latin typeface="Helvetica" panose="020B0604020202020204" pitchFamily="34" charset="0"/>
                <a:cs typeface="Helvetica" panose="020B0604020202020204" pitchFamily="34" charset="0"/>
              </a:defRPr>
            </a:lvl3pPr>
            <a:lvl4pPr>
              <a:defRPr>
                <a:latin typeface="Helvetica" panose="020B0604020202020204" pitchFamily="34" charset="0"/>
                <a:cs typeface="Helvetica" panose="020B0604020202020204" pitchFamily="34" charset="0"/>
              </a:defRPr>
            </a:lvl4pPr>
            <a:lvl5pPr>
              <a:defRPr>
                <a:latin typeface="Helvetica" panose="020B0604020202020204" pitchFamily="34" charset="0"/>
                <a:cs typeface="Helvetica"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4"/>
          <p:cNvSpPr>
            <a:spLocks noGrp="1"/>
          </p:cNvSpPr>
          <p:nvPr>
            <p:ph type="ftr" sz="quarter" idx="3"/>
          </p:nvPr>
        </p:nvSpPr>
        <p:spPr>
          <a:xfrm>
            <a:off x="3729342" y="6356350"/>
            <a:ext cx="268605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dirty="0"/>
              <a:t>dbingham@son.umaryland.edu  </a:t>
            </a:r>
          </a:p>
        </p:txBody>
      </p:sp>
      <p:sp>
        <p:nvSpPr>
          <p:cNvPr id="5" name="Date Placeholder 3"/>
          <p:cNvSpPr>
            <a:spLocks noGrp="1"/>
          </p:cNvSpPr>
          <p:nvPr>
            <p:ph type="dt" sz="half" idx="2"/>
          </p:nvPr>
        </p:nvSpPr>
        <p:spPr>
          <a:xfrm>
            <a:off x="457200" y="6356350"/>
            <a:ext cx="32004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r>
              <a:rPr lang="en-US" dirty="0"/>
              <a:t>Segment 1.3: Released Spring 2017</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F360B98-5035-4E54-A076-EB906E00DDCF}" type="slidenum">
              <a:rPr lang="en-US" smtClean="0"/>
              <a:pPr>
                <a:defRPr/>
              </a:pPr>
              <a:t>‹#›</a:t>
            </a:fld>
            <a:endParaRPr lang="en-US" dirty="0"/>
          </a:p>
        </p:txBody>
      </p:sp>
      <p:sp>
        <p:nvSpPr>
          <p:cNvPr id="7" name="Flowchart: Decision 6"/>
          <p:cNvSpPr/>
          <p:nvPr userDrawn="1"/>
        </p:nvSpPr>
        <p:spPr>
          <a:xfrm>
            <a:off x="7344055" y="159488"/>
            <a:ext cx="1629823" cy="1573619"/>
          </a:xfrm>
          <a:prstGeom prst="flowChartDecision">
            <a:avLst/>
          </a:prstGeom>
          <a:solidFill>
            <a:srgbClr val="FFCC00"/>
          </a:solidFill>
          <a:ln w="47625"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a:solidFill>
                  <a:schemeClr val="tx1"/>
                </a:solidFill>
              </a:rPr>
              <a:t>QI Brief</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Helvetica" panose="020B0604020202020204" pitchFamily="34" charset="0"/>
                <a:cs typeface="Helvetica" panose="020B06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latin typeface="Helvetica" panose="020B0604020202020204" pitchFamily="34" charset="0"/>
                <a:cs typeface="Helvetica"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2"/>
          </p:nvPr>
        </p:nvSpPr>
        <p:spPr>
          <a:xfrm>
            <a:off x="457199" y="6356350"/>
            <a:ext cx="2543175"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r>
              <a:rPr lang="en-US" dirty="0"/>
              <a:t>Segment 1.3: Released Spring 2017</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t>dbingham@son.umaryland.edu</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F360B98-5035-4E54-A076-EB906E00DDCF}" type="slidenum">
              <a:rPr lang="en-US" smtClean="0"/>
              <a:pPr>
                <a:defRPr/>
              </a:pPr>
              <a:t>‹#›</a:t>
            </a:fld>
            <a:endParaRPr lang="en-US" dirty="0"/>
          </a:p>
        </p:txBody>
      </p:sp>
      <p:sp>
        <p:nvSpPr>
          <p:cNvPr id="7" name="Flowchart: Decision 6"/>
          <p:cNvSpPr/>
          <p:nvPr userDrawn="1"/>
        </p:nvSpPr>
        <p:spPr>
          <a:xfrm>
            <a:off x="7344055" y="159488"/>
            <a:ext cx="1629823" cy="1573619"/>
          </a:xfrm>
          <a:prstGeom prst="flowChartDecision">
            <a:avLst/>
          </a:prstGeom>
          <a:solidFill>
            <a:srgbClr val="FFCC00"/>
          </a:solidFill>
          <a:ln w="47625"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a:solidFill>
                  <a:schemeClr val="tx1"/>
                </a:solidFill>
              </a:rPr>
              <a:t>QI Brief</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r>
              <a:rPr lang="en-US" dirty="0"/>
              <a:t>Segment 1: Released Spring 2017</a:t>
            </a:r>
          </a:p>
        </p:txBody>
      </p:sp>
      <p:sp>
        <p:nvSpPr>
          <p:cNvPr id="5" name="Footer Placeholder 4"/>
          <p:cNvSpPr>
            <a:spLocks noGrp="1"/>
          </p:cNvSpPr>
          <p:nvPr>
            <p:ph type="ftr" sz="quarter" idx="11"/>
          </p:nvPr>
        </p:nvSpPr>
        <p:spPr/>
        <p:txBody>
          <a:bodyPr/>
          <a:lstStyle/>
          <a:p>
            <a:r>
              <a:rPr lang="en-US"/>
              <a:t>dbingham@son.umaryland.edu</a:t>
            </a:r>
            <a:endParaRPr lang="en-US" dirty="0"/>
          </a:p>
        </p:txBody>
      </p:sp>
      <p:sp>
        <p:nvSpPr>
          <p:cNvPr id="6" name="Slide Number Placeholder 5"/>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3166722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74726413-880B-426F-9685-D3359858682B}" type="datetime1">
              <a:rPr lang="en-US" smtClean="0"/>
              <a:t>11/30/2018</a:t>
            </a:fld>
            <a:endParaRPr lang="en-US" dirty="0"/>
          </a:p>
        </p:txBody>
      </p:sp>
      <p:sp>
        <p:nvSpPr>
          <p:cNvPr id="5" name="Footer Placeholder 4"/>
          <p:cNvSpPr>
            <a:spLocks noGrp="1"/>
          </p:cNvSpPr>
          <p:nvPr>
            <p:ph type="ftr" sz="quarter" idx="11"/>
          </p:nvPr>
        </p:nvSpPr>
        <p:spPr/>
        <p:txBody>
          <a:bodyPr/>
          <a:lstStyle/>
          <a:p>
            <a:r>
              <a:rPr lang="en-US"/>
              <a:t>dbingham@son.umaryland.edu</a:t>
            </a:r>
            <a:endParaRPr lang="en-US" dirty="0"/>
          </a:p>
        </p:txBody>
      </p:sp>
      <p:sp>
        <p:nvSpPr>
          <p:cNvPr id="6" name="Slide Number Placeholder 5"/>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2298352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dirty="0"/>
              <a:t>Segment 1: Released March 2017</a:t>
            </a:r>
          </a:p>
        </p:txBody>
      </p:sp>
      <p:sp>
        <p:nvSpPr>
          <p:cNvPr id="5" name="Footer Placeholder 4"/>
          <p:cNvSpPr>
            <a:spLocks noGrp="1"/>
          </p:cNvSpPr>
          <p:nvPr>
            <p:ph type="ftr" sz="quarter" idx="11"/>
          </p:nvPr>
        </p:nvSpPr>
        <p:spPr/>
        <p:txBody>
          <a:bodyPr/>
          <a:lstStyle/>
          <a:p>
            <a:r>
              <a:rPr lang="en-US"/>
              <a:t>dbingham@son.umaryland.edu</a:t>
            </a:r>
          </a:p>
        </p:txBody>
      </p:sp>
      <p:sp>
        <p:nvSpPr>
          <p:cNvPr id="6" name="Slide Number Placeholder 5"/>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2336911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285E91E-8F34-4799-93B2-B3923B19B5C9}" type="datetime1">
              <a:rPr lang="en-US" smtClean="0"/>
              <a:t>11/30/2018</a:t>
            </a:fld>
            <a:endParaRPr lang="en-US"/>
          </a:p>
        </p:txBody>
      </p:sp>
      <p:sp>
        <p:nvSpPr>
          <p:cNvPr id="6" name="Footer Placeholder 5"/>
          <p:cNvSpPr>
            <a:spLocks noGrp="1"/>
          </p:cNvSpPr>
          <p:nvPr>
            <p:ph type="ftr" sz="quarter" idx="11"/>
          </p:nvPr>
        </p:nvSpPr>
        <p:spPr/>
        <p:txBody>
          <a:bodyPr/>
          <a:lstStyle/>
          <a:p>
            <a:r>
              <a:rPr lang="en-US"/>
              <a:t>dbingham@son.umaryland.edu</a:t>
            </a:r>
          </a:p>
        </p:txBody>
      </p:sp>
      <p:sp>
        <p:nvSpPr>
          <p:cNvPr id="7" name="Slide Number Placeholder 6"/>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885670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357FDCB6-18E4-4D77-B1BC-0E762872553C}" type="datetime1">
              <a:rPr lang="en-US" smtClean="0"/>
              <a:t>11/30/2018</a:t>
            </a:fld>
            <a:endParaRPr lang="en-US" dirty="0"/>
          </a:p>
        </p:txBody>
      </p:sp>
      <p:sp>
        <p:nvSpPr>
          <p:cNvPr id="8" name="Footer Placeholder 7"/>
          <p:cNvSpPr>
            <a:spLocks noGrp="1"/>
          </p:cNvSpPr>
          <p:nvPr>
            <p:ph type="ftr" sz="quarter" idx="11"/>
          </p:nvPr>
        </p:nvSpPr>
        <p:spPr/>
        <p:txBody>
          <a:bodyPr/>
          <a:lstStyle/>
          <a:p>
            <a:r>
              <a:rPr lang="en-US"/>
              <a:t>dbingham@son.umaryland.edu</a:t>
            </a:r>
            <a:endParaRPr lang="en-US" dirty="0"/>
          </a:p>
        </p:txBody>
      </p:sp>
      <p:sp>
        <p:nvSpPr>
          <p:cNvPr id="9" name="Slide Number Placeholder 8"/>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190258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74DFB098-CD75-48CB-AB0B-453186FE68E5}" type="datetime1">
              <a:rPr lang="en-US" smtClean="0"/>
              <a:t>11/30/2018</a:t>
            </a:fld>
            <a:endParaRPr lang="en-US" dirty="0"/>
          </a:p>
        </p:txBody>
      </p:sp>
      <p:sp>
        <p:nvSpPr>
          <p:cNvPr id="4" name="Footer Placeholder 3"/>
          <p:cNvSpPr>
            <a:spLocks noGrp="1"/>
          </p:cNvSpPr>
          <p:nvPr>
            <p:ph type="ftr" sz="quarter" idx="11"/>
          </p:nvPr>
        </p:nvSpPr>
        <p:spPr/>
        <p:txBody>
          <a:bodyPr/>
          <a:lstStyle/>
          <a:p>
            <a:r>
              <a:rPr lang="en-US"/>
              <a:t>dbingham@son.umaryland.edu</a:t>
            </a:r>
            <a:endParaRPr lang="en-US" dirty="0"/>
          </a:p>
        </p:txBody>
      </p:sp>
      <p:sp>
        <p:nvSpPr>
          <p:cNvPr id="5" name="Slide Number Placeholder 4"/>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22866504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5"/>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44749" y="1250004"/>
            <a:ext cx="8142051"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2393004"/>
            <a:ext cx="8229600" cy="373315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667000" cy="365125"/>
          </a:xfrm>
          <a:prstGeom prst="rect">
            <a:avLst/>
          </a:prstGeom>
        </p:spPr>
        <p:txBody>
          <a:bodyPr vert="horz" lIns="91440" tIns="45720" rIns="91440" bIns="45720" rtlCol="0" anchor="ctr"/>
          <a:lstStyle>
            <a:lvl1pPr marL="0" marR="0" indent="0" algn="l" defTabSz="457200" rtl="0" eaLnBrk="1" fontAlgn="auto" latinLnBrk="0" hangingPunct="1">
              <a:lnSpc>
                <a:spcPct val="100000"/>
              </a:lnSpc>
              <a:spcBef>
                <a:spcPts val="0"/>
              </a:spcBef>
              <a:spcAft>
                <a:spcPts val="0"/>
              </a:spcAft>
              <a:buClrTx/>
              <a:buSzTx/>
              <a:buFontTx/>
              <a:buNone/>
              <a:tabLst/>
              <a:defRPr sz="1200">
                <a:solidFill>
                  <a:schemeClr val="tx1">
                    <a:tint val="75000"/>
                  </a:schemeClr>
                </a:solidFill>
                <a:latin typeface="+mn-lt"/>
              </a:defRPr>
            </a:lvl1pPr>
          </a:lstStyle>
          <a:p>
            <a:pPr>
              <a:defRPr/>
            </a:pPr>
            <a:endParaRPr lang="en-US" dirty="0"/>
          </a:p>
          <a:p>
            <a:pPr>
              <a:defRPr/>
            </a:pPr>
            <a:r>
              <a:rPr lang="en-US" dirty="0"/>
              <a:t>Segment 1.3: Released Spring 2017</a:t>
            </a:r>
          </a:p>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t>dbingham@son.umaryland.edu</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F360B98-5035-4E54-A076-EB906E00DDCF}" type="slidenum">
              <a:rPr lang="en-US" smtClean="0"/>
              <a:pPr>
                <a:defRPr/>
              </a:pPr>
              <a:t>‹#›</a:t>
            </a:fld>
            <a:endParaRPr lang="en-US" dirty="0"/>
          </a:p>
        </p:txBody>
      </p:sp>
      <p:sp>
        <p:nvSpPr>
          <p:cNvPr id="7" name="Flowchart: Decision 6"/>
          <p:cNvSpPr/>
          <p:nvPr userDrawn="1"/>
        </p:nvSpPr>
        <p:spPr>
          <a:xfrm>
            <a:off x="7344055" y="159488"/>
            <a:ext cx="1629823" cy="1573619"/>
          </a:xfrm>
          <a:prstGeom prst="flowChartDecision">
            <a:avLst/>
          </a:prstGeom>
          <a:solidFill>
            <a:srgbClr val="FFCC00"/>
          </a:solidFill>
          <a:ln w="47625"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a:solidFill>
                  <a:schemeClr val="tx1"/>
                </a:solidFill>
              </a:rPr>
              <a:t>QI Brief</a:t>
            </a:r>
          </a:p>
        </p:txBody>
      </p:sp>
    </p:spTree>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Lst>
  <p:hf hdr="0" dt="0"/>
  <p:txStyles>
    <p:titleStyle>
      <a:lvl1pPr algn="ctr" defTabSz="457200" rtl="0" eaLnBrk="0" fontAlgn="base" hangingPunct="0">
        <a:spcBef>
          <a:spcPct val="0"/>
        </a:spcBef>
        <a:spcAft>
          <a:spcPct val="0"/>
        </a:spcAft>
        <a:defRPr sz="32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6670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Segment 1: Released Spring 2017</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dbingham@son.umaryland.edu</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2F2886-D10D-4C74-8E9E-2FE61CA97B64}" type="slidenum">
              <a:rPr lang="en-US" smtClean="0"/>
              <a:t>‹#›</a:t>
            </a:fld>
            <a:endParaRPr lang="en-US"/>
          </a:p>
        </p:txBody>
      </p:sp>
    </p:spTree>
    <p:extLst>
      <p:ext uri="{BB962C8B-B14F-4D97-AF65-F5344CB8AC3E}">
        <p14:creationId xmlns:p14="http://schemas.microsoft.com/office/powerpoint/2010/main" val="1344066725"/>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rgbClr val="5E6A71"/>
                </a:solidFill>
              </a:defRPr>
            </a:lvl1pPr>
          </a:lstStyle>
          <a:p>
            <a:fld id="{27D12788-8721-497F-AE8C-B4BDD787433B}" type="datetime1">
              <a:rPr lang="en-US" smtClean="0"/>
              <a:t>11/30/2018</a:t>
            </a:fld>
            <a:endParaRPr lang="en-US" dirty="0"/>
          </a:p>
        </p:txBody>
      </p:sp>
      <p:sp>
        <p:nvSpPr>
          <p:cNvPr id="5" name="Footer Placeholder 4"/>
          <p:cNvSpPr>
            <a:spLocks noGrp="1"/>
          </p:cNvSpPr>
          <p:nvPr>
            <p:ph type="ftr" sz="quarter" idx="3"/>
          </p:nvPr>
        </p:nvSpPr>
        <p:spPr>
          <a:xfrm>
            <a:off x="2770095" y="6356354"/>
            <a:ext cx="3783106" cy="365125"/>
          </a:xfrm>
          <a:prstGeom prst="rect">
            <a:avLst/>
          </a:prstGeom>
        </p:spPr>
        <p:txBody>
          <a:bodyPr vert="horz" lIns="91440" tIns="45720" rIns="91440" bIns="45720" rtlCol="0" anchor="ctr"/>
          <a:lstStyle>
            <a:lvl1pPr algn="ctr">
              <a:defRPr sz="1200">
                <a:solidFill>
                  <a:srgbClr val="5E6A71"/>
                </a:solidFill>
              </a:defRPr>
            </a:lvl1pPr>
          </a:lstStyle>
          <a:p>
            <a:r>
              <a:rPr lang="en-US"/>
              <a:t>dbingham@son.umaryland.edu</a:t>
            </a:r>
            <a:endParaRPr lang="en-US" dirty="0"/>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rgbClr val="5E6A71"/>
                </a:solidFill>
              </a:defRPr>
            </a:lvl1pPr>
          </a:lstStyle>
          <a:p>
            <a:fld id="{47E27B16-0234-8341-8498-B09A2CB318A6}" type="slidenum">
              <a:rPr lang="en-US" smtClean="0"/>
              <a:pPr/>
              <a:t>‹#›</a:t>
            </a:fld>
            <a:endParaRPr lang="en-US"/>
          </a:p>
        </p:txBody>
      </p:sp>
    </p:spTree>
    <p:extLst>
      <p:ext uri="{BB962C8B-B14F-4D97-AF65-F5344CB8AC3E}">
        <p14:creationId xmlns:p14="http://schemas.microsoft.com/office/powerpoint/2010/main" val="2290210330"/>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dbingham@son.umaryland.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14349" y="3688080"/>
            <a:ext cx="8459529" cy="1371600"/>
          </a:xfrm>
        </p:spPr>
        <p:txBody>
          <a:bodyPr/>
          <a:lstStyle/>
          <a:p>
            <a:r>
              <a:rPr lang="en-US" sz="4400" b="1" dirty="0"/>
              <a:t>The Relationship Between Quality Improvement and Research</a:t>
            </a:r>
            <a:br>
              <a:rPr lang="en-US" sz="4400" b="1" dirty="0"/>
            </a:br>
            <a:br>
              <a:rPr lang="en-US" sz="4400" b="1" dirty="0"/>
            </a:br>
            <a:r>
              <a:rPr lang="en-US" sz="2800" dirty="0"/>
              <a:t>Presented by:</a:t>
            </a:r>
            <a:br>
              <a:rPr lang="en-US" sz="2800" dirty="0"/>
            </a:br>
            <a:r>
              <a:rPr lang="en-US" sz="2800" dirty="0"/>
              <a:t>Debra Bingham, </a:t>
            </a:r>
            <a:r>
              <a:rPr lang="en-US" sz="2800" dirty="0" err="1"/>
              <a:t>DrPH</a:t>
            </a:r>
            <a:r>
              <a:rPr lang="en-US" sz="2800" dirty="0"/>
              <a:t>, RN, FAAN</a:t>
            </a:r>
            <a:br>
              <a:rPr lang="en-US" sz="2800" dirty="0"/>
            </a:br>
            <a:r>
              <a:rPr lang="en-US" sz="2000" dirty="0"/>
              <a:t>Associate Professor for</a:t>
            </a:r>
            <a:br>
              <a:rPr lang="en-US" sz="2000" dirty="0"/>
            </a:br>
            <a:r>
              <a:rPr lang="en-US" sz="2000" dirty="0"/>
              <a:t>Healthcare Quality and Safety</a:t>
            </a:r>
            <a:br>
              <a:rPr lang="en-US" sz="2000" dirty="0"/>
            </a:br>
            <a:r>
              <a:rPr lang="en-US" sz="2000" dirty="0"/>
              <a:t>Department of Partnerships, Professional Education, and Practice</a:t>
            </a:r>
            <a:br>
              <a:rPr lang="en-US" sz="2000" dirty="0"/>
            </a:br>
            <a:r>
              <a:rPr lang="en-US" sz="2000" dirty="0">
                <a:hlinkClick r:id="rId3"/>
              </a:rPr>
              <a:t>dbingham@umaryland.edu</a:t>
            </a:r>
            <a:br>
              <a:rPr lang="en-US" sz="2000" dirty="0"/>
            </a:br>
            <a:br>
              <a:rPr lang="en-US" sz="1600" dirty="0"/>
            </a:br>
            <a:endParaRPr lang="en-US" sz="1600" dirty="0"/>
          </a:p>
        </p:txBody>
      </p:sp>
      <p:sp>
        <p:nvSpPr>
          <p:cNvPr id="5" name="Footer Placeholder 3"/>
          <p:cNvSpPr txBox="1">
            <a:spLocks/>
          </p:cNvSpPr>
          <p:nvPr/>
        </p:nvSpPr>
        <p:spPr>
          <a:xfrm>
            <a:off x="582930" y="6452235"/>
            <a:ext cx="2702530" cy="365125"/>
          </a:xfrm>
          <a:prstGeom prst="rect">
            <a:avLst/>
          </a:prstGeom>
        </p:spPr>
        <p:txBody>
          <a:bodyPr vert="horz" lIns="91440" tIns="45720" rIns="91440" bIns="45720" rtlCol="0" anchor="ctr"/>
          <a:lstStyle>
            <a:defPPr>
              <a:defRPr lang="en-US"/>
            </a:defPPr>
            <a:lvl1pPr algn="ctr" defTabSz="457200" rtl="0" fontAlgn="auto">
              <a:spcBef>
                <a:spcPts val="0"/>
              </a:spcBef>
              <a:spcAft>
                <a:spcPts val="0"/>
              </a:spcAft>
              <a:defRPr sz="1200" kern="1200">
                <a:solidFill>
                  <a:schemeClr val="tx1">
                    <a:tint val="75000"/>
                  </a:schemeClr>
                </a:solidFill>
                <a:latin typeface="+mn-lt"/>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r>
              <a:rPr lang="en-US" dirty="0"/>
              <a:t>QI Brief 1.3: Released Summer 2017</a:t>
            </a:r>
          </a:p>
        </p:txBody>
      </p:sp>
      <p:sp>
        <p:nvSpPr>
          <p:cNvPr id="6" name="Flowchart: Decision 5"/>
          <p:cNvSpPr/>
          <p:nvPr/>
        </p:nvSpPr>
        <p:spPr>
          <a:xfrm>
            <a:off x="7344055" y="159488"/>
            <a:ext cx="1629823" cy="1573619"/>
          </a:xfrm>
          <a:prstGeom prst="flowChartDecision">
            <a:avLst/>
          </a:prstGeom>
          <a:solidFill>
            <a:srgbClr val="FFCC00"/>
          </a:solidFill>
          <a:ln w="47625"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a:solidFill>
                  <a:schemeClr val="tx1"/>
                </a:solidFill>
              </a:rPr>
              <a:t>QI Brief</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4254567025"/>
              </p:ext>
            </p:extLst>
          </p:nvPr>
        </p:nvGraphicFramePr>
        <p:xfrm>
          <a:off x="447474" y="1595337"/>
          <a:ext cx="8540885" cy="4794263"/>
        </p:xfrm>
        <a:graphic>
          <a:graphicData uri="http://schemas.openxmlformats.org/drawingml/2006/table">
            <a:tbl>
              <a:tblPr firstRow="1" bandRow="1">
                <a:tableStyleId>{5C22544A-7EE6-4342-B048-85BDC9FD1C3A}</a:tableStyleId>
              </a:tblPr>
              <a:tblGrid>
                <a:gridCol w="1322960">
                  <a:extLst>
                    <a:ext uri="{9D8B030D-6E8A-4147-A177-3AD203B41FA5}">
                      <a16:colId xmlns:a16="http://schemas.microsoft.com/office/drawing/2014/main" val="20000"/>
                    </a:ext>
                  </a:extLst>
                </a:gridCol>
                <a:gridCol w="3599234">
                  <a:extLst>
                    <a:ext uri="{9D8B030D-6E8A-4147-A177-3AD203B41FA5}">
                      <a16:colId xmlns:a16="http://schemas.microsoft.com/office/drawing/2014/main" val="20001"/>
                    </a:ext>
                  </a:extLst>
                </a:gridCol>
                <a:gridCol w="3618691">
                  <a:extLst>
                    <a:ext uri="{9D8B030D-6E8A-4147-A177-3AD203B41FA5}">
                      <a16:colId xmlns:a16="http://schemas.microsoft.com/office/drawing/2014/main" val="20002"/>
                    </a:ext>
                  </a:extLst>
                </a:gridCol>
              </a:tblGrid>
              <a:tr h="657683">
                <a:tc>
                  <a:txBody>
                    <a:bodyPr/>
                    <a:lstStyle/>
                    <a:p>
                      <a:r>
                        <a:rPr lang="en-US" dirty="0">
                          <a:solidFill>
                            <a:schemeClr val="bg1"/>
                          </a:solidFill>
                        </a:rPr>
                        <a:t>Attribute</a:t>
                      </a:r>
                    </a:p>
                  </a:txBody>
                  <a:tcPr>
                    <a:lnR w="76200" cap="flat" cmpd="sng" algn="ctr">
                      <a:solidFill>
                        <a:schemeClr val="tx1"/>
                      </a:solidFill>
                      <a:prstDash val="solid"/>
                      <a:round/>
                      <a:headEnd type="none" w="med" len="med"/>
                      <a:tailEnd type="none" w="med" len="med"/>
                    </a:lnR>
                  </a:tcPr>
                </a:tc>
                <a:tc>
                  <a:txBody>
                    <a:bodyPr/>
                    <a:lstStyle/>
                    <a:p>
                      <a:r>
                        <a:rPr lang="en-US" dirty="0"/>
                        <a:t>Quality Improvement</a:t>
                      </a:r>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tcPr>
                </a:tc>
                <a:tc>
                  <a:txBody>
                    <a:bodyPr/>
                    <a:lstStyle/>
                    <a:p>
                      <a:r>
                        <a:rPr lang="en-US" dirty="0"/>
                        <a:t>Clinical</a:t>
                      </a:r>
                      <a:r>
                        <a:rPr lang="en-US" baseline="0" dirty="0"/>
                        <a:t> Research with Human Subjects</a:t>
                      </a:r>
                      <a:endParaRPr lang="en-US" dirty="0"/>
                    </a:p>
                  </a:txBody>
                  <a:tcPr>
                    <a:lnL w="762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0"/>
                  </a:ext>
                </a:extLst>
              </a:tr>
              <a:tr h="1511584">
                <a:tc rowSpan="3">
                  <a:txBody>
                    <a:bodyPr/>
                    <a:lstStyle/>
                    <a:p>
                      <a:r>
                        <a:rPr lang="en-US" sz="2400" b="1" dirty="0">
                          <a:solidFill>
                            <a:schemeClr val="bg1"/>
                          </a:solidFill>
                        </a:rPr>
                        <a:t>Methods</a:t>
                      </a:r>
                    </a:p>
                  </a:txBody>
                  <a:tcPr>
                    <a:lnR w="76200" cap="flat" cmpd="sng" algn="ctr">
                      <a:solidFill>
                        <a:schemeClr val="tx1"/>
                      </a:solidFill>
                      <a:prstDash val="solid"/>
                      <a:round/>
                      <a:headEnd type="none" w="med" len="med"/>
                      <a:tailEnd type="none" w="med" len="med"/>
                    </a:lnR>
                    <a:solidFill>
                      <a:schemeClr val="accent1"/>
                    </a:solidFill>
                  </a:tcPr>
                </a:tc>
                <a:tc>
                  <a:txBody>
                    <a:bodyPr/>
                    <a:lstStyle/>
                    <a:p>
                      <a:r>
                        <a:rPr lang="en-US" sz="1600" b="1" dirty="0"/>
                        <a:t>□ </a:t>
                      </a:r>
                      <a:r>
                        <a:rPr lang="en-US" sz="1600" kern="1200" dirty="0">
                          <a:solidFill>
                            <a:schemeClr val="dk1"/>
                          </a:solidFill>
                          <a:effectLst/>
                          <a:latin typeface="+mn-lt"/>
                          <a:ea typeface="+mn-ea"/>
                          <a:cs typeface="+mn-cs"/>
                        </a:rPr>
                        <a:t>Mechanisms of the intervention are expected to change over time (i.e., an iterative activity) in response to ongoing feedback.</a:t>
                      </a:r>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b="1" dirty="0"/>
                        <a:t>□ </a:t>
                      </a:r>
                      <a:r>
                        <a:rPr lang="en-US" sz="1600" kern="1200" dirty="0">
                          <a:solidFill>
                            <a:schemeClr val="dk1"/>
                          </a:solidFill>
                          <a:effectLst/>
                          <a:latin typeface="+mn-lt"/>
                          <a:ea typeface="+mn-ea"/>
                          <a:cs typeface="+mn-cs"/>
                        </a:rPr>
                        <a:t>Specific protocol defines the intervention, interaction, and use of collected data and tissues, plus project may rely on the randomization of individuals to enhance confidence in differences</a:t>
                      </a:r>
                      <a:endParaRPr lang="en-US" sz="1600" dirty="0"/>
                    </a:p>
                  </a:txBody>
                  <a:tcPr>
                    <a:lnL w="762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1"/>
                  </a:ext>
                </a:extLst>
              </a:tr>
              <a:tr h="1078825">
                <a:tc vMerge="1">
                  <a:txBody>
                    <a:bodyPr/>
                    <a:lstStyle/>
                    <a:p>
                      <a:endParaRPr lang="en-US" dirty="0">
                        <a:solidFill>
                          <a:schemeClr val="bg1"/>
                        </a:solidFill>
                      </a:endParaRPr>
                    </a:p>
                  </a:txBody>
                  <a:tcPr>
                    <a:solidFill>
                      <a:schemeClr val="accent1"/>
                    </a:solidFill>
                  </a:tcPr>
                </a:tc>
                <a:tc>
                  <a:txBody>
                    <a:bodyPr/>
                    <a:lstStyle/>
                    <a:p>
                      <a:r>
                        <a:rPr lang="en-US" sz="1600" b="1" dirty="0"/>
                        <a:t>□ </a:t>
                      </a:r>
                      <a:r>
                        <a:rPr lang="en-US" sz="1600" kern="1200" dirty="0">
                          <a:solidFill>
                            <a:schemeClr val="dk1"/>
                          </a:solidFill>
                          <a:effectLst/>
                          <a:latin typeface="+mn-lt"/>
                          <a:ea typeface="+mn-ea"/>
                          <a:cs typeface="+mn-cs"/>
                        </a:rPr>
                        <a:t>Plan for intervention and analysis includes an assessment of the system (i.e., process flow diagram, fishbone, etc.)</a:t>
                      </a:r>
                      <a:endParaRPr lang="en-US" sz="1600" dirty="0"/>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b="1" dirty="0"/>
                        <a:t>□ </a:t>
                      </a:r>
                      <a:r>
                        <a:rPr lang="en-US" sz="1600" kern="1200" dirty="0">
                          <a:solidFill>
                            <a:schemeClr val="dk1"/>
                          </a:solidFill>
                          <a:effectLst/>
                          <a:latin typeface="+mn-lt"/>
                          <a:ea typeface="+mn-ea"/>
                          <a:cs typeface="+mn-cs"/>
                        </a:rPr>
                        <a:t>May use qualitative or quantitative methods to make observations, make comparisons between groups, or generate hypotheses</a:t>
                      </a:r>
                      <a:endParaRPr lang="en-US" sz="1600" dirty="0"/>
                    </a:p>
                  </a:txBody>
                  <a:tcPr>
                    <a:lnL w="762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2"/>
                  </a:ext>
                </a:extLst>
              </a:tr>
              <a:tr h="1503275">
                <a:tc vMerge="1">
                  <a:txBody>
                    <a:bodyPr/>
                    <a:lstStyle/>
                    <a:p>
                      <a:endParaRPr lang="en-US" dirty="0">
                        <a:solidFill>
                          <a:schemeClr val="bg1"/>
                        </a:solidFill>
                      </a:endParaRPr>
                    </a:p>
                  </a:txBody>
                  <a:tcPr>
                    <a:solidFill>
                      <a:schemeClr val="accent1"/>
                    </a:solidFill>
                  </a:tcPr>
                </a:tc>
                <a:tc>
                  <a:txBody>
                    <a:bodyPr/>
                    <a:lstStyle/>
                    <a:p>
                      <a:r>
                        <a:rPr lang="en-US" sz="1600" b="1" dirty="0"/>
                        <a:t>□ </a:t>
                      </a:r>
                      <a:r>
                        <a:rPr lang="en-US" sz="1600" kern="1200" dirty="0">
                          <a:solidFill>
                            <a:schemeClr val="dk1"/>
                          </a:solidFill>
                          <a:effectLst/>
                          <a:latin typeface="+mn-lt"/>
                          <a:ea typeface="+mn-ea"/>
                          <a:cs typeface="+mn-cs"/>
                        </a:rPr>
                        <a:t>Statistical methods evaluate system level processes and outcomes over time with statistical process control or other methods</a:t>
                      </a:r>
                      <a:endParaRPr lang="en-US" sz="1600" dirty="0"/>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tcPr>
                </a:tc>
                <a:tc>
                  <a:txBody>
                    <a:bodyPr/>
                    <a:lstStyle/>
                    <a:p>
                      <a:r>
                        <a:rPr lang="en-US" sz="1600" b="1" dirty="0"/>
                        <a:t>□ </a:t>
                      </a:r>
                      <a:r>
                        <a:rPr lang="en-US" sz="1600" kern="1200" dirty="0">
                          <a:solidFill>
                            <a:schemeClr val="dk1"/>
                          </a:solidFill>
                          <a:effectLst/>
                          <a:latin typeface="+mn-lt"/>
                          <a:ea typeface="+mn-ea"/>
                          <a:cs typeface="+mn-cs"/>
                        </a:rPr>
                        <a:t>Statistical methods primarily compare differences between groups or correlate observed differences with a known health condition</a:t>
                      </a:r>
                      <a:endParaRPr lang="en-US" sz="1600" dirty="0"/>
                    </a:p>
                  </a:txBody>
                  <a:tcPr>
                    <a:lnL w="762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3"/>
                  </a:ext>
                </a:extLst>
              </a:tr>
            </a:tbl>
          </a:graphicData>
        </a:graphic>
      </p:graphicFrame>
      <p:sp>
        <p:nvSpPr>
          <p:cNvPr id="4" name="Footer Placeholder 3"/>
          <p:cNvSpPr>
            <a:spLocks noGrp="1"/>
          </p:cNvSpPr>
          <p:nvPr>
            <p:ph type="ftr" sz="quarter" idx="3"/>
          </p:nvPr>
        </p:nvSpPr>
        <p:spPr/>
        <p:txBody>
          <a:bodyPr/>
          <a:lstStyle/>
          <a:p>
            <a:pPr>
              <a:defRPr/>
            </a:pPr>
            <a:r>
              <a:rPr lang="en-US"/>
              <a:t>dbingham@son.umaryland.edu</a:t>
            </a:r>
            <a:endParaRPr lang="en-US" dirty="0"/>
          </a:p>
        </p:txBody>
      </p:sp>
      <p:sp>
        <p:nvSpPr>
          <p:cNvPr id="5" name="Slide Number Placeholder 4"/>
          <p:cNvSpPr>
            <a:spLocks noGrp="1"/>
          </p:cNvSpPr>
          <p:nvPr>
            <p:ph type="sldNum" sz="quarter" idx="4"/>
          </p:nvPr>
        </p:nvSpPr>
        <p:spPr/>
        <p:txBody>
          <a:bodyPr/>
          <a:lstStyle/>
          <a:p>
            <a:pPr>
              <a:defRPr/>
            </a:pPr>
            <a:fld id="{3F360B98-5035-4E54-A076-EB906E00DDCF}" type="slidenum">
              <a:rPr lang="en-US" smtClean="0"/>
              <a:pPr>
                <a:defRPr/>
              </a:pPr>
              <a:t>10</a:t>
            </a:fld>
            <a:endParaRPr lang="en-US" dirty="0"/>
          </a:p>
        </p:txBody>
      </p:sp>
      <p:sp>
        <p:nvSpPr>
          <p:cNvPr id="7" name="Rectangle 6"/>
          <p:cNvSpPr/>
          <p:nvPr/>
        </p:nvSpPr>
        <p:spPr>
          <a:xfrm>
            <a:off x="642026" y="6128425"/>
            <a:ext cx="8156502" cy="628755"/>
          </a:xfrm>
          <a:prstGeom prst="rect">
            <a:avLst/>
          </a:prstGeom>
          <a:ln w="47625">
            <a:solidFill>
              <a:srgbClr val="FFCC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err="1">
                <a:solidFill>
                  <a:schemeClr val="tx1"/>
                </a:solidFill>
              </a:rPr>
              <a:t>Ogrinc</a:t>
            </a:r>
            <a:r>
              <a:rPr lang="en-US" sz="1600" dirty="0">
                <a:solidFill>
                  <a:schemeClr val="tx1"/>
                </a:solidFill>
              </a:rPr>
              <a:t>, G., Nelson, W.A., Adams, S.M., &amp; O’Hara, A.E. (2013). An instrument to differentiate between clinical research and quality improvement. </a:t>
            </a:r>
            <a:r>
              <a:rPr lang="en-US" sz="1600" i="1" dirty="0">
                <a:solidFill>
                  <a:schemeClr val="tx1"/>
                </a:solidFill>
              </a:rPr>
              <a:t>IRB Ethics &amp; Human Research </a:t>
            </a:r>
            <a:r>
              <a:rPr lang="en-US" sz="1600" dirty="0">
                <a:solidFill>
                  <a:schemeClr val="tx1"/>
                </a:solidFill>
              </a:rPr>
              <a:t>35(5), pp. 4-5. </a:t>
            </a:r>
          </a:p>
        </p:txBody>
      </p:sp>
      <p:sp>
        <p:nvSpPr>
          <p:cNvPr id="8" name="Title 7"/>
          <p:cNvSpPr>
            <a:spLocks noGrp="1"/>
          </p:cNvSpPr>
          <p:nvPr>
            <p:ph type="title"/>
          </p:nvPr>
        </p:nvSpPr>
        <p:spPr/>
        <p:txBody>
          <a:bodyPr/>
          <a:lstStyle/>
          <a:p>
            <a:endParaRPr lang="en-US"/>
          </a:p>
        </p:txBody>
      </p:sp>
    </p:spTree>
    <p:extLst>
      <p:ext uri="{BB962C8B-B14F-4D97-AF65-F5344CB8AC3E}">
        <p14:creationId xmlns:p14="http://schemas.microsoft.com/office/powerpoint/2010/main" val="2135973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1982717091"/>
              </p:ext>
            </p:extLst>
          </p:nvPr>
        </p:nvGraphicFramePr>
        <p:xfrm>
          <a:off x="447474" y="1595337"/>
          <a:ext cx="8540885" cy="4812718"/>
        </p:xfrm>
        <a:graphic>
          <a:graphicData uri="http://schemas.openxmlformats.org/drawingml/2006/table">
            <a:tbl>
              <a:tblPr firstRow="1" bandRow="1">
                <a:tableStyleId>{5C22544A-7EE6-4342-B048-85BDC9FD1C3A}</a:tableStyleId>
              </a:tblPr>
              <a:tblGrid>
                <a:gridCol w="1352143">
                  <a:extLst>
                    <a:ext uri="{9D8B030D-6E8A-4147-A177-3AD203B41FA5}">
                      <a16:colId xmlns:a16="http://schemas.microsoft.com/office/drawing/2014/main" val="20000"/>
                    </a:ext>
                  </a:extLst>
                </a:gridCol>
                <a:gridCol w="3385226">
                  <a:extLst>
                    <a:ext uri="{9D8B030D-6E8A-4147-A177-3AD203B41FA5}">
                      <a16:colId xmlns:a16="http://schemas.microsoft.com/office/drawing/2014/main" val="20001"/>
                    </a:ext>
                  </a:extLst>
                </a:gridCol>
                <a:gridCol w="3803516">
                  <a:extLst>
                    <a:ext uri="{9D8B030D-6E8A-4147-A177-3AD203B41FA5}">
                      <a16:colId xmlns:a16="http://schemas.microsoft.com/office/drawing/2014/main" val="20002"/>
                    </a:ext>
                  </a:extLst>
                </a:gridCol>
              </a:tblGrid>
              <a:tr h="657683">
                <a:tc>
                  <a:txBody>
                    <a:bodyPr/>
                    <a:lstStyle/>
                    <a:p>
                      <a:r>
                        <a:rPr lang="en-US" dirty="0">
                          <a:solidFill>
                            <a:schemeClr val="bg1"/>
                          </a:solidFill>
                        </a:rPr>
                        <a:t>Attribute</a:t>
                      </a:r>
                    </a:p>
                  </a:txBody>
                  <a:tcPr>
                    <a:lnR w="76200" cap="flat" cmpd="sng" algn="ctr">
                      <a:solidFill>
                        <a:schemeClr val="tx1"/>
                      </a:solidFill>
                      <a:prstDash val="solid"/>
                      <a:round/>
                      <a:headEnd type="none" w="med" len="med"/>
                      <a:tailEnd type="none" w="med" len="med"/>
                    </a:lnR>
                  </a:tcPr>
                </a:tc>
                <a:tc>
                  <a:txBody>
                    <a:bodyPr/>
                    <a:lstStyle/>
                    <a:p>
                      <a:r>
                        <a:rPr lang="en-US" dirty="0"/>
                        <a:t>Quality Improvement</a:t>
                      </a:r>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tcPr>
                </a:tc>
                <a:tc>
                  <a:txBody>
                    <a:bodyPr/>
                    <a:lstStyle/>
                    <a:p>
                      <a:r>
                        <a:rPr lang="en-US" dirty="0"/>
                        <a:t>Clinical</a:t>
                      </a:r>
                      <a:r>
                        <a:rPr lang="en-US" baseline="0" dirty="0"/>
                        <a:t> Research with Human Subjects</a:t>
                      </a:r>
                      <a:endParaRPr lang="en-US" dirty="0"/>
                    </a:p>
                  </a:txBody>
                  <a:tcPr>
                    <a:lnL w="762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0"/>
                  </a:ext>
                </a:extLst>
              </a:tr>
              <a:tr h="939547">
                <a:tc>
                  <a:txBody>
                    <a:bodyPr/>
                    <a:lstStyle/>
                    <a:p>
                      <a:r>
                        <a:rPr lang="en-US" sz="2400" b="1" dirty="0">
                          <a:solidFill>
                            <a:schemeClr val="bg1"/>
                          </a:solidFill>
                        </a:rPr>
                        <a:t>Intended</a:t>
                      </a:r>
                      <a:r>
                        <a:rPr lang="en-US" sz="2400" b="1" baseline="0" dirty="0">
                          <a:solidFill>
                            <a:schemeClr val="bg1"/>
                          </a:solidFill>
                        </a:rPr>
                        <a:t> Benefit</a:t>
                      </a:r>
                      <a:endParaRPr lang="en-US" sz="2400" b="1" dirty="0">
                        <a:solidFill>
                          <a:schemeClr val="bg1"/>
                        </a:solidFill>
                      </a:endParaRPr>
                    </a:p>
                  </a:txBody>
                  <a:tcPr>
                    <a:lnR w="76200" cap="flat" cmpd="sng" algn="ctr">
                      <a:solidFill>
                        <a:schemeClr val="tx1"/>
                      </a:solidFill>
                      <a:prstDash val="solid"/>
                      <a:round/>
                      <a:headEnd type="none" w="med" len="med"/>
                      <a:tailEnd type="none" w="med" len="med"/>
                    </a:lnR>
                    <a:solidFill>
                      <a:schemeClr val="accent1"/>
                    </a:solidFill>
                  </a:tcPr>
                </a:tc>
                <a:tc>
                  <a:txBody>
                    <a:bodyPr/>
                    <a:lstStyle/>
                    <a:p>
                      <a:r>
                        <a:rPr lang="en-US" b="1" dirty="0"/>
                        <a:t>□ </a:t>
                      </a:r>
                      <a:r>
                        <a:rPr lang="en-US" sz="1800" kern="1200" dirty="0">
                          <a:solidFill>
                            <a:schemeClr val="dk1"/>
                          </a:solidFill>
                          <a:effectLst/>
                          <a:latin typeface="+mn-lt"/>
                          <a:ea typeface="+mn-ea"/>
                          <a:cs typeface="+mn-cs"/>
                        </a:rPr>
                        <a:t>Intervention would be considered within the usual clinician-patient therapeutic relationship</a:t>
                      </a:r>
                      <a:endParaRPr lang="en-US" dirty="0"/>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a:t>□ </a:t>
                      </a:r>
                      <a:r>
                        <a:rPr lang="en-US" sz="1800" kern="1200" dirty="0">
                          <a:solidFill>
                            <a:schemeClr val="dk1"/>
                          </a:solidFill>
                          <a:effectLst/>
                          <a:latin typeface="+mn-lt"/>
                          <a:ea typeface="+mn-ea"/>
                          <a:cs typeface="+mn-cs"/>
                        </a:rPr>
                        <a:t>Intervention, interaction, or use of identifiable private information occurs outside of the usual clinician-patient therapeutic relationship</a:t>
                      </a:r>
                    </a:p>
                  </a:txBody>
                  <a:tcPr>
                    <a:lnL w="762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1"/>
                  </a:ext>
                </a:extLst>
              </a:tr>
              <a:tr h="1218575">
                <a:tc>
                  <a:txBody>
                    <a:bodyPr/>
                    <a:lstStyle/>
                    <a:p>
                      <a:endParaRPr lang="en-US" dirty="0">
                        <a:solidFill>
                          <a:schemeClr val="bg1"/>
                        </a:solidFill>
                      </a:endParaRPr>
                    </a:p>
                  </a:txBody>
                  <a:tcPr>
                    <a:lnR w="76200" cap="flat" cmpd="sng" algn="ctr">
                      <a:solidFill>
                        <a:schemeClr val="tx1"/>
                      </a:solidFill>
                      <a:prstDash val="solid"/>
                      <a:round/>
                      <a:headEnd type="none" w="med" len="med"/>
                      <a:tailEnd type="none" w="med" len="med"/>
                    </a:lnR>
                    <a:solidFill>
                      <a:schemeClr val="accent1"/>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a:t>□ </a:t>
                      </a:r>
                      <a:r>
                        <a:rPr lang="en-US" sz="1800" kern="1200" dirty="0">
                          <a:solidFill>
                            <a:schemeClr val="dk1"/>
                          </a:solidFill>
                          <a:effectLst/>
                          <a:latin typeface="+mn-lt"/>
                          <a:ea typeface="+mn-ea"/>
                          <a:cs typeface="+mn-cs"/>
                        </a:rPr>
                        <a:t>Direct benefit to participants is indicated (e.g., for the decrease in risk by receiving a vaccination or by creating a safer institutional system)</a:t>
                      </a:r>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a:t>□ </a:t>
                      </a:r>
                      <a:r>
                        <a:rPr lang="en-US" sz="1800" kern="1200" dirty="0">
                          <a:solidFill>
                            <a:schemeClr val="dk1"/>
                          </a:solidFill>
                          <a:effectLst/>
                          <a:latin typeface="+mn-lt"/>
                          <a:ea typeface="+mn-ea"/>
                          <a:cs typeface="+mn-cs"/>
                        </a:rPr>
                        <a:t>Direct benefit to each individual participant or for the institution is not typically the intent or is not certain</a:t>
                      </a:r>
                    </a:p>
                  </a:txBody>
                  <a:tcPr>
                    <a:lnL w="762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2"/>
                  </a:ext>
                </a:extLst>
              </a:tr>
              <a:tr h="1503275">
                <a:tc>
                  <a:txBody>
                    <a:bodyPr/>
                    <a:lstStyle/>
                    <a:p>
                      <a:endParaRPr lang="en-US" dirty="0">
                        <a:solidFill>
                          <a:schemeClr val="bg1"/>
                        </a:solidFill>
                      </a:endParaRPr>
                    </a:p>
                  </a:txBody>
                  <a:tcPr>
                    <a:lnR w="76200" cap="flat" cmpd="sng" algn="ctr">
                      <a:solidFill>
                        <a:schemeClr val="tx1"/>
                      </a:solidFill>
                      <a:prstDash val="solid"/>
                      <a:round/>
                      <a:headEnd type="none" w="med" len="med"/>
                      <a:tailEnd type="none" w="med" len="med"/>
                    </a:lnR>
                    <a:solidFill>
                      <a:schemeClr val="accent1"/>
                    </a:solidFill>
                  </a:tcPr>
                </a:tc>
                <a:tc>
                  <a:txBody>
                    <a:bodyPr/>
                    <a:lstStyle/>
                    <a:p>
                      <a:r>
                        <a:rPr lang="en-US" b="1" dirty="0"/>
                        <a:t>□ </a:t>
                      </a:r>
                      <a:r>
                        <a:rPr lang="en-US" sz="1800" kern="1200" dirty="0">
                          <a:solidFill>
                            <a:schemeClr val="dk1"/>
                          </a:solidFill>
                          <a:effectLst/>
                          <a:latin typeface="+mn-lt"/>
                          <a:ea typeface="+mn-ea"/>
                          <a:cs typeface="+mn-cs"/>
                        </a:rPr>
                        <a:t>Potential local institutional benefit is specified (e.g., increased efficiency or decreased cost)</a:t>
                      </a:r>
                      <a:endParaRPr lang="en-US" dirty="0"/>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tcPr>
                </a:tc>
                <a:tc>
                  <a:txBody>
                    <a:bodyPr/>
                    <a:lstStyle/>
                    <a:p>
                      <a:r>
                        <a:rPr lang="en-US" b="1" dirty="0"/>
                        <a:t>□ </a:t>
                      </a:r>
                      <a:r>
                        <a:rPr lang="en-US" sz="1800" kern="1200" dirty="0">
                          <a:solidFill>
                            <a:schemeClr val="dk1"/>
                          </a:solidFill>
                          <a:effectLst/>
                          <a:latin typeface="+mn-lt"/>
                          <a:ea typeface="+mn-ea"/>
                          <a:cs typeface="+mn-cs"/>
                        </a:rPr>
                        <a:t>Potential societal benefit in developing new or advancing existing generalizable knowledge</a:t>
                      </a:r>
                      <a:endParaRPr lang="en-US" dirty="0"/>
                    </a:p>
                  </a:txBody>
                  <a:tcPr>
                    <a:lnL w="762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3"/>
                  </a:ext>
                </a:extLst>
              </a:tr>
            </a:tbl>
          </a:graphicData>
        </a:graphic>
      </p:graphicFrame>
      <p:sp>
        <p:nvSpPr>
          <p:cNvPr id="4" name="Footer Placeholder 3"/>
          <p:cNvSpPr>
            <a:spLocks noGrp="1"/>
          </p:cNvSpPr>
          <p:nvPr>
            <p:ph type="ftr" sz="quarter" idx="3"/>
          </p:nvPr>
        </p:nvSpPr>
        <p:spPr/>
        <p:txBody>
          <a:bodyPr/>
          <a:lstStyle/>
          <a:p>
            <a:pPr>
              <a:defRPr/>
            </a:pPr>
            <a:r>
              <a:rPr lang="en-US"/>
              <a:t>dbingham@son.umaryland.edu</a:t>
            </a:r>
            <a:endParaRPr lang="en-US" dirty="0"/>
          </a:p>
        </p:txBody>
      </p:sp>
      <p:sp>
        <p:nvSpPr>
          <p:cNvPr id="5" name="Slide Number Placeholder 4"/>
          <p:cNvSpPr>
            <a:spLocks noGrp="1"/>
          </p:cNvSpPr>
          <p:nvPr>
            <p:ph type="sldNum" sz="quarter" idx="4"/>
          </p:nvPr>
        </p:nvSpPr>
        <p:spPr/>
        <p:txBody>
          <a:bodyPr/>
          <a:lstStyle/>
          <a:p>
            <a:pPr>
              <a:defRPr/>
            </a:pPr>
            <a:fld id="{3F360B98-5035-4E54-A076-EB906E00DDCF}" type="slidenum">
              <a:rPr lang="en-US" smtClean="0"/>
              <a:pPr>
                <a:defRPr/>
              </a:pPr>
              <a:t>11</a:t>
            </a:fld>
            <a:endParaRPr lang="en-US" dirty="0"/>
          </a:p>
        </p:txBody>
      </p:sp>
      <p:sp>
        <p:nvSpPr>
          <p:cNvPr id="7" name="Rectangle 6"/>
          <p:cNvSpPr/>
          <p:nvPr/>
        </p:nvSpPr>
        <p:spPr>
          <a:xfrm>
            <a:off x="642026" y="6128425"/>
            <a:ext cx="8156502" cy="628755"/>
          </a:xfrm>
          <a:prstGeom prst="rect">
            <a:avLst/>
          </a:prstGeom>
          <a:ln w="47625">
            <a:solidFill>
              <a:srgbClr val="FFCC66"/>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err="1">
                <a:solidFill>
                  <a:schemeClr val="tx1"/>
                </a:solidFill>
              </a:rPr>
              <a:t>Ogrinc</a:t>
            </a:r>
            <a:r>
              <a:rPr lang="en-US" sz="1600" dirty="0">
                <a:solidFill>
                  <a:schemeClr val="tx1"/>
                </a:solidFill>
              </a:rPr>
              <a:t>, G., Nelson, W.A., Adams, S.M., &amp; O’Hara, A.E. (2013). An instrument to differentiate between clinical research and quality improvement. </a:t>
            </a:r>
            <a:r>
              <a:rPr lang="en-US" sz="1600" i="1" dirty="0">
                <a:solidFill>
                  <a:schemeClr val="tx1"/>
                </a:solidFill>
              </a:rPr>
              <a:t>IRB Ethics &amp; Human Research </a:t>
            </a:r>
            <a:r>
              <a:rPr lang="en-US" sz="1600" dirty="0">
                <a:solidFill>
                  <a:schemeClr val="tx1"/>
                </a:solidFill>
              </a:rPr>
              <a:t>35(5), pp. 4-5. </a:t>
            </a:r>
          </a:p>
        </p:txBody>
      </p:sp>
      <p:sp>
        <p:nvSpPr>
          <p:cNvPr id="8" name="Title 7"/>
          <p:cNvSpPr>
            <a:spLocks noGrp="1"/>
          </p:cNvSpPr>
          <p:nvPr>
            <p:ph type="title"/>
          </p:nvPr>
        </p:nvSpPr>
        <p:spPr/>
        <p:txBody>
          <a:bodyPr/>
          <a:lstStyle/>
          <a:p>
            <a:endParaRPr lang="en-US"/>
          </a:p>
        </p:txBody>
      </p:sp>
    </p:spTree>
    <p:extLst>
      <p:ext uri="{BB962C8B-B14F-4D97-AF65-F5344CB8AC3E}">
        <p14:creationId xmlns:p14="http://schemas.microsoft.com/office/powerpoint/2010/main" val="3099352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471555377"/>
              </p:ext>
            </p:extLst>
          </p:nvPr>
        </p:nvGraphicFramePr>
        <p:xfrm>
          <a:off x="447474" y="1595337"/>
          <a:ext cx="8540885" cy="4681043"/>
        </p:xfrm>
        <a:graphic>
          <a:graphicData uri="http://schemas.openxmlformats.org/drawingml/2006/table">
            <a:tbl>
              <a:tblPr firstRow="1" bandRow="1">
                <a:tableStyleId>{5C22544A-7EE6-4342-B048-85BDC9FD1C3A}</a:tableStyleId>
              </a:tblPr>
              <a:tblGrid>
                <a:gridCol w="1352143">
                  <a:extLst>
                    <a:ext uri="{9D8B030D-6E8A-4147-A177-3AD203B41FA5}">
                      <a16:colId xmlns:a16="http://schemas.microsoft.com/office/drawing/2014/main" val="20000"/>
                    </a:ext>
                  </a:extLst>
                </a:gridCol>
                <a:gridCol w="3385226">
                  <a:extLst>
                    <a:ext uri="{9D8B030D-6E8A-4147-A177-3AD203B41FA5}">
                      <a16:colId xmlns:a16="http://schemas.microsoft.com/office/drawing/2014/main" val="20001"/>
                    </a:ext>
                  </a:extLst>
                </a:gridCol>
                <a:gridCol w="3803516">
                  <a:extLst>
                    <a:ext uri="{9D8B030D-6E8A-4147-A177-3AD203B41FA5}">
                      <a16:colId xmlns:a16="http://schemas.microsoft.com/office/drawing/2014/main" val="20002"/>
                    </a:ext>
                  </a:extLst>
                </a:gridCol>
              </a:tblGrid>
              <a:tr h="657683">
                <a:tc>
                  <a:txBody>
                    <a:bodyPr/>
                    <a:lstStyle/>
                    <a:p>
                      <a:r>
                        <a:rPr lang="en-US" dirty="0">
                          <a:solidFill>
                            <a:schemeClr val="bg1"/>
                          </a:solidFill>
                        </a:rPr>
                        <a:t>Attribute</a:t>
                      </a:r>
                    </a:p>
                  </a:txBody>
                  <a:tcPr>
                    <a:lnR w="76200" cap="flat" cmpd="sng" algn="ctr">
                      <a:solidFill>
                        <a:schemeClr val="tx1"/>
                      </a:solidFill>
                      <a:prstDash val="solid"/>
                      <a:round/>
                      <a:headEnd type="none" w="med" len="med"/>
                      <a:tailEnd type="none" w="med" len="med"/>
                    </a:lnR>
                  </a:tcPr>
                </a:tc>
                <a:tc>
                  <a:txBody>
                    <a:bodyPr/>
                    <a:lstStyle/>
                    <a:p>
                      <a:pPr algn="ctr"/>
                      <a:r>
                        <a:rPr lang="en-US" dirty="0"/>
                        <a:t>Quality Improvement</a:t>
                      </a:r>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t>Clinical</a:t>
                      </a:r>
                      <a:r>
                        <a:rPr lang="en-US" baseline="0" dirty="0"/>
                        <a:t> Research with Human Subjects</a:t>
                      </a:r>
                      <a:endParaRPr lang="en-US" dirty="0"/>
                    </a:p>
                  </a:txBody>
                  <a:tcPr>
                    <a:lnL w="762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0"/>
                  </a:ext>
                </a:extLst>
              </a:tr>
              <a:tr h="939547">
                <a:tc>
                  <a:txBody>
                    <a:bodyPr/>
                    <a:lstStyle/>
                    <a:p>
                      <a:r>
                        <a:rPr lang="en-US" sz="2400" b="1" dirty="0">
                          <a:solidFill>
                            <a:schemeClr val="bg1"/>
                          </a:solidFill>
                        </a:rPr>
                        <a:t>Risk</a:t>
                      </a:r>
                    </a:p>
                  </a:txBody>
                  <a:tcPr>
                    <a:lnR w="76200" cap="flat" cmpd="sng" algn="ctr">
                      <a:solidFill>
                        <a:schemeClr val="tx1"/>
                      </a:solidFill>
                      <a:prstDash val="solid"/>
                      <a:round/>
                      <a:headEnd type="none" w="med" len="med"/>
                      <a:tailEnd type="none" w="med" len="med"/>
                    </a:lnR>
                    <a:solidFill>
                      <a:schemeClr val="accent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t>□ </a:t>
                      </a:r>
                      <a:r>
                        <a:rPr lang="en-US" sz="1800" kern="1200" dirty="0">
                          <a:solidFill>
                            <a:schemeClr val="dk1"/>
                          </a:solidFill>
                          <a:effectLst/>
                          <a:latin typeface="+mn-lt"/>
                          <a:ea typeface="+mn-ea"/>
                          <a:cs typeface="+mn-cs"/>
                        </a:rPr>
                        <a:t>Risk is to privacy or the confidentiality of health information</a:t>
                      </a:r>
                    </a:p>
                    <a:p>
                      <a:endParaRPr lang="en-US" dirty="0"/>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t>□ </a:t>
                      </a:r>
                      <a:r>
                        <a:rPr lang="en-US" sz="1800" kern="1200" dirty="0">
                          <a:solidFill>
                            <a:schemeClr val="dk1"/>
                          </a:solidFill>
                          <a:effectLst/>
                          <a:latin typeface="+mn-lt"/>
                          <a:ea typeface="+mn-ea"/>
                          <a:cs typeface="+mn-cs"/>
                        </a:rPr>
                        <a:t>Risk may be minimal, but may include physical, psychological, emotional, social or financial risks, as well as risk to privacy or the confidentiality of health information from participation in the project</a:t>
                      </a: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endParaRPr lang="en-US" sz="1800" kern="1200" dirty="0">
                        <a:solidFill>
                          <a:schemeClr val="dk1"/>
                        </a:solidFill>
                        <a:effectLst/>
                        <a:latin typeface="+mn-lt"/>
                        <a:ea typeface="+mn-ea"/>
                        <a:cs typeface="+mn-cs"/>
                      </a:endParaRPr>
                    </a:p>
                  </a:txBody>
                  <a:tcPr>
                    <a:lnL w="762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1"/>
                  </a:ext>
                </a:extLst>
              </a:tr>
              <a:tr h="1218575">
                <a:tc>
                  <a:txBody>
                    <a:bodyPr/>
                    <a:lstStyle/>
                    <a:p>
                      <a:endParaRPr lang="en-US" dirty="0">
                        <a:solidFill>
                          <a:schemeClr val="bg1"/>
                        </a:solidFill>
                      </a:endParaRPr>
                    </a:p>
                  </a:txBody>
                  <a:tcPr>
                    <a:lnR w="76200" cap="flat" cmpd="sng" algn="ctr">
                      <a:solidFill>
                        <a:schemeClr val="tx1"/>
                      </a:solidFill>
                      <a:prstDash val="solid"/>
                      <a:round/>
                      <a:headEnd type="none" w="med" len="med"/>
                      <a:tailEnd type="none" w="med" len="med"/>
                    </a:lnR>
                    <a:solidFill>
                      <a:schemeClr val="accent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t>□ </a:t>
                      </a:r>
                      <a:r>
                        <a:rPr lang="en-US" sz="1800" kern="1200" dirty="0">
                          <a:solidFill>
                            <a:schemeClr val="dk1"/>
                          </a:solidFill>
                          <a:effectLst/>
                          <a:latin typeface="+mn-lt"/>
                          <a:ea typeface="+mn-ea"/>
                          <a:cs typeface="+mn-cs"/>
                        </a:rPr>
                        <a:t>Risk may be described as higher for patients by not participating in this activity</a:t>
                      </a: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endParaRPr lang="en-US" sz="1800" kern="1200" dirty="0">
                        <a:solidFill>
                          <a:schemeClr val="dk1"/>
                        </a:solidFill>
                        <a:effectLst/>
                        <a:latin typeface="+mn-lt"/>
                        <a:ea typeface="+mn-ea"/>
                        <a:cs typeface="+mn-cs"/>
                      </a:endParaRPr>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t>□ </a:t>
                      </a:r>
                      <a:r>
                        <a:rPr lang="en-US" sz="1800" kern="1200" dirty="0">
                          <a:solidFill>
                            <a:schemeClr val="dk1"/>
                          </a:solidFill>
                          <a:effectLst/>
                          <a:latin typeface="+mn-lt"/>
                          <a:ea typeface="+mn-ea"/>
                          <a:cs typeface="+mn-cs"/>
                        </a:rPr>
                        <a:t>The informed consent process describes the risks to participants, who individually and voluntarily decide whether to participate or an IRB grants an alteration or waiver of the consent process</a:t>
                      </a: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endParaRPr lang="en-US" sz="1800" kern="1200" dirty="0">
                        <a:solidFill>
                          <a:schemeClr val="dk1"/>
                        </a:solidFill>
                        <a:effectLst/>
                        <a:latin typeface="+mn-lt"/>
                        <a:ea typeface="+mn-ea"/>
                        <a:cs typeface="+mn-cs"/>
                      </a:endParaRPr>
                    </a:p>
                  </a:txBody>
                  <a:tcPr>
                    <a:lnL w="762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2"/>
                  </a:ext>
                </a:extLst>
              </a:tr>
            </a:tbl>
          </a:graphicData>
        </a:graphic>
      </p:graphicFrame>
      <p:sp>
        <p:nvSpPr>
          <p:cNvPr id="4" name="Footer Placeholder 3"/>
          <p:cNvSpPr>
            <a:spLocks noGrp="1"/>
          </p:cNvSpPr>
          <p:nvPr>
            <p:ph type="ftr" sz="quarter" idx="3"/>
          </p:nvPr>
        </p:nvSpPr>
        <p:spPr/>
        <p:txBody>
          <a:bodyPr/>
          <a:lstStyle/>
          <a:p>
            <a:pPr>
              <a:defRPr/>
            </a:pPr>
            <a:r>
              <a:rPr lang="en-US"/>
              <a:t>dbingham@son.umaryland.edu</a:t>
            </a:r>
            <a:endParaRPr lang="en-US" dirty="0"/>
          </a:p>
        </p:txBody>
      </p:sp>
      <p:sp>
        <p:nvSpPr>
          <p:cNvPr id="5" name="Slide Number Placeholder 4"/>
          <p:cNvSpPr>
            <a:spLocks noGrp="1"/>
          </p:cNvSpPr>
          <p:nvPr>
            <p:ph type="sldNum" sz="quarter" idx="4"/>
          </p:nvPr>
        </p:nvSpPr>
        <p:spPr/>
        <p:txBody>
          <a:bodyPr/>
          <a:lstStyle/>
          <a:p>
            <a:pPr>
              <a:defRPr/>
            </a:pPr>
            <a:fld id="{3F360B98-5035-4E54-A076-EB906E00DDCF}" type="slidenum">
              <a:rPr lang="en-US" smtClean="0"/>
              <a:pPr>
                <a:defRPr/>
              </a:pPr>
              <a:t>12</a:t>
            </a:fld>
            <a:endParaRPr lang="en-US" dirty="0"/>
          </a:p>
        </p:txBody>
      </p:sp>
      <p:sp>
        <p:nvSpPr>
          <p:cNvPr id="7" name="Rectangle 6"/>
          <p:cNvSpPr/>
          <p:nvPr/>
        </p:nvSpPr>
        <p:spPr>
          <a:xfrm>
            <a:off x="642026" y="6128425"/>
            <a:ext cx="8156502" cy="628755"/>
          </a:xfrm>
          <a:prstGeom prst="rect">
            <a:avLst/>
          </a:prstGeom>
          <a:ln w="47625">
            <a:solidFill>
              <a:srgbClr val="FFCC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err="1">
                <a:solidFill>
                  <a:schemeClr val="tx1"/>
                </a:solidFill>
              </a:rPr>
              <a:t>Ogrinc</a:t>
            </a:r>
            <a:r>
              <a:rPr lang="en-US" sz="1600" dirty="0">
                <a:solidFill>
                  <a:schemeClr val="tx1"/>
                </a:solidFill>
              </a:rPr>
              <a:t>, G., Nelson, W.A., Adams, S.M., &amp; O’Hara, A.E. (2013). An instrument to differentiate between clinical research and quality improvement. </a:t>
            </a:r>
            <a:r>
              <a:rPr lang="en-US" sz="1600" i="1" dirty="0">
                <a:solidFill>
                  <a:schemeClr val="tx1"/>
                </a:solidFill>
              </a:rPr>
              <a:t>IRB Ethics &amp; Human Research </a:t>
            </a:r>
            <a:r>
              <a:rPr lang="en-US" sz="1600" dirty="0">
                <a:solidFill>
                  <a:schemeClr val="tx1"/>
                </a:solidFill>
              </a:rPr>
              <a:t>35(5), pp. 4-5. </a:t>
            </a:r>
          </a:p>
        </p:txBody>
      </p:sp>
      <p:sp>
        <p:nvSpPr>
          <p:cNvPr id="8" name="Title 7"/>
          <p:cNvSpPr>
            <a:spLocks noGrp="1"/>
          </p:cNvSpPr>
          <p:nvPr>
            <p:ph type="title"/>
          </p:nvPr>
        </p:nvSpPr>
        <p:spPr/>
        <p:txBody>
          <a:bodyPr/>
          <a:lstStyle/>
          <a:p>
            <a:endParaRPr lang="en-US"/>
          </a:p>
        </p:txBody>
      </p:sp>
    </p:spTree>
    <p:extLst>
      <p:ext uri="{BB962C8B-B14F-4D97-AF65-F5344CB8AC3E}">
        <p14:creationId xmlns:p14="http://schemas.microsoft.com/office/powerpoint/2010/main" val="2340741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1955448485"/>
              </p:ext>
            </p:extLst>
          </p:nvPr>
        </p:nvGraphicFramePr>
        <p:xfrm>
          <a:off x="447474" y="1595337"/>
          <a:ext cx="8540885" cy="4162258"/>
        </p:xfrm>
        <a:graphic>
          <a:graphicData uri="http://schemas.openxmlformats.org/drawingml/2006/table">
            <a:tbl>
              <a:tblPr firstRow="1" bandRow="1">
                <a:tableStyleId>{5C22544A-7EE6-4342-B048-85BDC9FD1C3A}</a:tableStyleId>
              </a:tblPr>
              <a:tblGrid>
                <a:gridCol w="1352143">
                  <a:extLst>
                    <a:ext uri="{9D8B030D-6E8A-4147-A177-3AD203B41FA5}">
                      <a16:colId xmlns:a16="http://schemas.microsoft.com/office/drawing/2014/main" val="20000"/>
                    </a:ext>
                  </a:extLst>
                </a:gridCol>
                <a:gridCol w="3805810">
                  <a:extLst>
                    <a:ext uri="{9D8B030D-6E8A-4147-A177-3AD203B41FA5}">
                      <a16:colId xmlns:a16="http://schemas.microsoft.com/office/drawing/2014/main" val="20001"/>
                    </a:ext>
                  </a:extLst>
                </a:gridCol>
                <a:gridCol w="3382932">
                  <a:extLst>
                    <a:ext uri="{9D8B030D-6E8A-4147-A177-3AD203B41FA5}">
                      <a16:colId xmlns:a16="http://schemas.microsoft.com/office/drawing/2014/main" val="20002"/>
                    </a:ext>
                  </a:extLst>
                </a:gridCol>
              </a:tblGrid>
              <a:tr h="657683">
                <a:tc>
                  <a:txBody>
                    <a:bodyPr/>
                    <a:lstStyle/>
                    <a:p>
                      <a:pPr algn="ctr"/>
                      <a:r>
                        <a:rPr lang="en-US" dirty="0">
                          <a:solidFill>
                            <a:schemeClr val="bg1"/>
                          </a:solidFill>
                        </a:rPr>
                        <a:t>Attribute</a:t>
                      </a:r>
                    </a:p>
                  </a:txBody>
                  <a:tcPr>
                    <a:lnR w="76200" cap="flat" cmpd="sng" algn="ctr">
                      <a:solidFill>
                        <a:schemeClr val="tx1"/>
                      </a:solidFill>
                      <a:prstDash val="solid"/>
                      <a:round/>
                      <a:headEnd type="none" w="med" len="med"/>
                      <a:tailEnd type="none" w="med" len="med"/>
                    </a:lnR>
                  </a:tcPr>
                </a:tc>
                <a:tc>
                  <a:txBody>
                    <a:bodyPr/>
                    <a:lstStyle/>
                    <a:p>
                      <a:pPr algn="ctr"/>
                      <a:r>
                        <a:rPr lang="en-US" dirty="0"/>
                        <a:t>Quality Improvement</a:t>
                      </a:r>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tcPr>
                </a:tc>
                <a:tc>
                  <a:txBody>
                    <a:bodyPr/>
                    <a:lstStyle/>
                    <a:p>
                      <a:pPr algn="ctr"/>
                      <a:r>
                        <a:rPr lang="en-US" dirty="0"/>
                        <a:t>Clinical</a:t>
                      </a:r>
                      <a:r>
                        <a:rPr lang="en-US" baseline="0" dirty="0"/>
                        <a:t> Research with Human Subjects</a:t>
                      </a:r>
                      <a:endParaRPr lang="en-US" dirty="0"/>
                    </a:p>
                  </a:txBody>
                  <a:tcPr>
                    <a:lnL w="762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0"/>
                  </a:ext>
                </a:extLst>
              </a:tr>
              <a:tr h="939547">
                <a:tc rowSpan="2">
                  <a:txBody>
                    <a:bodyPr/>
                    <a:lstStyle/>
                    <a:p>
                      <a:pPr algn="ctr"/>
                      <a:r>
                        <a:rPr lang="en-US" sz="2400" dirty="0" err="1">
                          <a:solidFill>
                            <a:schemeClr val="bg1"/>
                          </a:solidFill>
                        </a:rPr>
                        <a:t>Appli-cability</a:t>
                      </a:r>
                      <a:r>
                        <a:rPr lang="en-US" sz="2400" dirty="0">
                          <a:solidFill>
                            <a:schemeClr val="bg1"/>
                          </a:solidFill>
                        </a:rPr>
                        <a:t> of Results</a:t>
                      </a:r>
                    </a:p>
                  </a:txBody>
                  <a:tcPr>
                    <a:lnR w="76200" cap="flat" cmpd="sng" algn="ctr">
                      <a:solidFill>
                        <a:schemeClr val="tx1"/>
                      </a:solidFill>
                      <a:prstDash val="solid"/>
                      <a:round/>
                      <a:headEnd type="none" w="med" len="med"/>
                      <a:tailEnd type="none" w="med" len="med"/>
                    </a:lnR>
                    <a:solidFill>
                      <a:schemeClr val="accent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t>□ </a:t>
                      </a:r>
                      <a:r>
                        <a:rPr lang="en-US" sz="1800" kern="1200" dirty="0">
                          <a:solidFill>
                            <a:schemeClr val="dk1"/>
                          </a:solidFill>
                          <a:effectLst/>
                          <a:latin typeface="+mn-lt"/>
                          <a:ea typeface="+mn-ea"/>
                          <a:cs typeface="+mn-cs"/>
                        </a:rPr>
                        <a:t>Implementation is immediate so that review of results occurs throughout the process and may be used for next QI activity</a:t>
                      </a:r>
                    </a:p>
                    <a:p>
                      <a:endParaRPr lang="en-US" dirty="0"/>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tcPr>
                </a:tc>
                <a:tc>
                  <a:txBody>
                    <a:bodyPr/>
                    <a:lstStyle/>
                    <a:p>
                      <a:r>
                        <a:rPr lang="en-US" b="1" dirty="0"/>
                        <a:t>□ </a:t>
                      </a:r>
                      <a:r>
                        <a:rPr lang="en-US" sz="1800" kern="1200" dirty="0">
                          <a:solidFill>
                            <a:schemeClr val="dk1"/>
                          </a:solidFill>
                          <a:effectLst/>
                          <a:latin typeface="+mn-lt"/>
                          <a:ea typeface="+mn-ea"/>
                          <a:cs typeface="+mn-cs"/>
                        </a:rPr>
                        <a:t>Results and analysis may be delayed or periodic throughout the duration of the project, except to protect patient safety.  The results will primarily be used to inform further investigations, but may be implemented directly into clinical practice</a:t>
                      </a:r>
                      <a:endParaRPr lang="en-US" dirty="0"/>
                    </a:p>
                  </a:txBody>
                  <a:tcPr>
                    <a:lnL w="762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1"/>
                  </a:ext>
                </a:extLst>
              </a:tr>
              <a:tr h="1218575">
                <a:tc vMerge="1">
                  <a:txBody>
                    <a:bodyPr/>
                    <a:lstStyle/>
                    <a:p>
                      <a:endParaRPr lang="en-US" dirty="0">
                        <a:solidFill>
                          <a:schemeClr val="bg1"/>
                        </a:solidFill>
                      </a:endParaRPr>
                    </a:p>
                  </a:txBody>
                  <a:tcPr>
                    <a:solidFill>
                      <a:schemeClr val="accent1"/>
                    </a:solidFill>
                  </a:tcPr>
                </a:tc>
                <a:tc>
                  <a:txBody>
                    <a:bodyPr/>
                    <a:lstStyle/>
                    <a:p>
                      <a:r>
                        <a:rPr lang="en-US" b="1" dirty="0"/>
                        <a:t>□ </a:t>
                      </a:r>
                      <a:r>
                        <a:rPr lang="en-US" sz="1800" kern="1200" dirty="0">
                          <a:solidFill>
                            <a:schemeClr val="dk1"/>
                          </a:solidFill>
                          <a:effectLst/>
                          <a:latin typeface="+mn-lt"/>
                          <a:ea typeface="+mn-ea"/>
                          <a:cs typeface="+mn-cs"/>
                        </a:rPr>
                        <a:t>Extrapolation of results to other settings is possible, but not the main intent of the project</a:t>
                      </a:r>
                      <a:endParaRPr lang="en-US" dirty="0"/>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tcPr>
                </a:tc>
                <a:tc>
                  <a:txBody>
                    <a:bodyPr/>
                    <a:lstStyle/>
                    <a:p>
                      <a:r>
                        <a:rPr lang="en-US" b="1" dirty="0"/>
                        <a:t>□ </a:t>
                      </a:r>
                      <a:r>
                        <a:rPr lang="en-US" sz="1800" kern="1200" dirty="0">
                          <a:solidFill>
                            <a:schemeClr val="dk1"/>
                          </a:solidFill>
                          <a:effectLst/>
                          <a:latin typeface="+mn-lt"/>
                          <a:ea typeface="+mn-ea"/>
                          <a:cs typeface="+mn-cs"/>
                        </a:rPr>
                        <a:t>Results are intended to generalize beyond the study population</a:t>
                      </a:r>
                      <a:endParaRPr lang="en-US" dirty="0"/>
                    </a:p>
                  </a:txBody>
                  <a:tcPr>
                    <a:lnL w="762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2"/>
                  </a:ext>
                </a:extLst>
              </a:tr>
            </a:tbl>
          </a:graphicData>
        </a:graphic>
      </p:graphicFrame>
      <p:sp>
        <p:nvSpPr>
          <p:cNvPr id="4" name="Footer Placeholder 3"/>
          <p:cNvSpPr>
            <a:spLocks noGrp="1"/>
          </p:cNvSpPr>
          <p:nvPr>
            <p:ph type="ftr" sz="quarter" idx="3"/>
          </p:nvPr>
        </p:nvSpPr>
        <p:spPr/>
        <p:txBody>
          <a:bodyPr/>
          <a:lstStyle/>
          <a:p>
            <a:pPr>
              <a:defRPr/>
            </a:pPr>
            <a:r>
              <a:rPr lang="en-US"/>
              <a:t>dbingham@son.umaryland.edu</a:t>
            </a:r>
            <a:endParaRPr lang="en-US" dirty="0"/>
          </a:p>
        </p:txBody>
      </p:sp>
      <p:sp>
        <p:nvSpPr>
          <p:cNvPr id="5" name="Slide Number Placeholder 4"/>
          <p:cNvSpPr>
            <a:spLocks noGrp="1"/>
          </p:cNvSpPr>
          <p:nvPr>
            <p:ph type="sldNum" sz="quarter" idx="4"/>
          </p:nvPr>
        </p:nvSpPr>
        <p:spPr/>
        <p:txBody>
          <a:bodyPr/>
          <a:lstStyle/>
          <a:p>
            <a:pPr>
              <a:defRPr/>
            </a:pPr>
            <a:fld id="{3F360B98-5035-4E54-A076-EB906E00DDCF}" type="slidenum">
              <a:rPr lang="en-US" smtClean="0"/>
              <a:pPr>
                <a:defRPr/>
              </a:pPr>
              <a:t>13</a:t>
            </a:fld>
            <a:endParaRPr lang="en-US" dirty="0"/>
          </a:p>
        </p:txBody>
      </p:sp>
      <p:sp>
        <p:nvSpPr>
          <p:cNvPr id="7" name="Rectangle 6"/>
          <p:cNvSpPr/>
          <p:nvPr/>
        </p:nvSpPr>
        <p:spPr>
          <a:xfrm>
            <a:off x="642026" y="6128425"/>
            <a:ext cx="8156502" cy="628755"/>
          </a:xfrm>
          <a:prstGeom prst="rect">
            <a:avLst/>
          </a:prstGeom>
          <a:ln w="47625">
            <a:solidFill>
              <a:srgbClr val="FFCC66"/>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err="1">
                <a:solidFill>
                  <a:schemeClr val="tx1"/>
                </a:solidFill>
              </a:rPr>
              <a:t>Ogrinc</a:t>
            </a:r>
            <a:r>
              <a:rPr lang="en-US" sz="1600" dirty="0">
                <a:solidFill>
                  <a:schemeClr val="tx1"/>
                </a:solidFill>
              </a:rPr>
              <a:t>, G., Nelson, W.A., Adams, S.M., &amp; O’Hara, A.E. (2013). An instrument to differentiate between clinical research and quality improvement. </a:t>
            </a:r>
            <a:r>
              <a:rPr lang="en-US" sz="1600" i="1" dirty="0">
                <a:solidFill>
                  <a:schemeClr val="tx1"/>
                </a:solidFill>
              </a:rPr>
              <a:t>IRB Ethics &amp; Human Research </a:t>
            </a:r>
            <a:r>
              <a:rPr lang="en-US" sz="1600" dirty="0">
                <a:solidFill>
                  <a:schemeClr val="tx1"/>
                </a:solidFill>
              </a:rPr>
              <a:t>35(5), pp. 4-5. </a:t>
            </a:r>
          </a:p>
        </p:txBody>
      </p:sp>
      <p:sp>
        <p:nvSpPr>
          <p:cNvPr id="8" name="Title 7"/>
          <p:cNvSpPr>
            <a:spLocks noGrp="1"/>
          </p:cNvSpPr>
          <p:nvPr>
            <p:ph type="title"/>
          </p:nvPr>
        </p:nvSpPr>
        <p:spPr/>
        <p:txBody>
          <a:bodyPr/>
          <a:lstStyle/>
          <a:p>
            <a:endParaRPr lang="en-US"/>
          </a:p>
        </p:txBody>
      </p:sp>
    </p:spTree>
    <p:extLst>
      <p:ext uri="{BB962C8B-B14F-4D97-AF65-F5344CB8AC3E}">
        <p14:creationId xmlns:p14="http://schemas.microsoft.com/office/powerpoint/2010/main" val="30450639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419793741"/>
              </p:ext>
            </p:extLst>
          </p:nvPr>
        </p:nvGraphicFramePr>
        <p:xfrm>
          <a:off x="449834" y="2238343"/>
          <a:ext cx="8540885" cy="2669363"/>
        </p:xfrm>
        <a:graphic>
          <a:graphicData uri="http://schemas.openxmlformats.org/drawingml/2006/table">
            <a:tbl>
              <a:tblPr firstRow="1" bandRow="1">
                <a:tableStyleId>{5C22544A-7EE6-4342-B048-85BDC9FD1C3A}</a:tableStyleId>
              </a:tblPr>
              <a:tblGrid>
                <a:gridCol w="1352143">
                  <a:extLst>
                    <a:ext uri="{9D8B030D-6E8A-4147-A177-3AD203B41FA5}">
                      <a16:colId xmlns:a16="http://schemas.microsoft.com/office/drawing/2014/main" val="20000"/>
                    </a:ext>
                  </a:extLst>
                </a:gridCol>
                <a:gridCol w="3805810">
                  <a:extLst>
                    <a:ext uri="{9D8B030D-6E8A-4147-A177-3AD203B41FA5}">
                      <a16:colId xmlns:a16="http://schemas.microsoft.com/office/drawing/2014/main" val="20001"/>
                    </a:ext>
                  </a:extLst>
                </a:gridCol>
                <a:gridCol w="3382932">
                  <a:extLst>
                    <a:ext uri="{9D8B030D-6E8A-4147-A177-3AD203B41FA5}">
                      <a16:colId xmlns:a16="http://schemas.microsoft.com/office/drawing/2014/main" val="20002"/>
                    </a:ext>
                  </a:extLst>
                </a:gridCol>
              </a:tblGrid>
              <a:tr h="657683">
                <a:tc>
                  <a:txBody>
                    <a:bodyPr/>
                    <a:lstStyle/>
                    <a:p>
                      <a:r>
                        <a:rPr lang="en-US" dirty="0">
                          <a:solidFill>
                            <a:schemeClr val="bg1"/>
                          </a:solidFill>
                        </a:rPr>
                        <a:t>Attribute</a:t>
                      </a:r>
                    </a:p>
                  </a:txBody>
                  <a:tcPr>
                    <a:lnR w="76200" cap="flat" cmpd="sng" algn="ctr">
                      <a:solidFill>
                        <a:schemeClr val="tx1"/>
                      </a:solidFill>
                      <a:prstDash val="solid"/>
                      <a:round/>
                      <a:headEnd type="none" w="med" len="med"/>
                      <a:tailEnd type="none" w="med" len="med"/>
                    </a:lnR>
                  </a:tcPr>
                </a:tc>
                <a:tc>
                  <a:txBody>
                    <a:bodyPr/>
                    <a:lstStyle/>
                    <a:p>
                      <a:r>
                        <a:rPr lang="en-US" dirty="0"/>
                        <a:t>Quality Improvement</a:t>
                      </a:r>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tcPr>
                </a:tc>
                <a:tc>
                  <a:txBody>
                    <a:bodyPr/>
                    <a:lstStyle/>
                    <a:p>
                      <a:r>
                        <a:rPr lang="en-US" dirty="0"/>
                        <a:t>Clinical</a:t>
                      </a:r>
                      <a:r>
                        <a:rPr lang="en-US" baseline="0" dirty="0"/>
                        <a:t> Research with Human Subjects</a:t>
                      </a:r>
                      <a:endParaRPr lang="en-US" dirty="0"/>
                    </a:p>
                  </a:txBody>
                  <a:tcPr>
                    <a:lnL w="762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0"/>
                  </a:ext>
                </a:extLst>
              </a:tr>
              <a:tr h="939547">
                <a:tc>
                  <a:txBody>
                    <a:bodyPr/>
                    <a:lstStyle/>
                    <a:p>
                      <a:r>
                        <a:rPr lang="en-US" dirty="0">
                          <a:solidFill>
                            <a:schemeClr val="bg1"/>
                          </a:solidFill>
                        </a:rPr>
                        <a:t>Sharing &amp; </a:t>
                      </a:r>
                      <a:r>
                        <a:rPr lang="en-US" dirty="0" err="1">
                          <a:solidFill>
                            <a:schemeClr val="bg1"/>
                          </a:solidFill>
                        </a:rPr>
                        <a:t>Dissemi-nating</a:t>
                      </a:r>
                      <a:endParaRPr lang="en-US" dirty="0">
                        <a:solidFill>
                          <a:schemeClr val="bg1"/>
                        </a:solidFill>
                      </a:endParaRPr>
                    </a:p>
                  </a:txBody>
                  <a:tcPr>
                    <a:lnR w="76200" cap="flat" cmpd="sng" algn="ctr">
                      <a:solidFill>
                        <a:schemeClr val="tx1"/>
                      </a:solidFill>
                      <a:prstDash val="solid"/>
                      <a:round/>
                      <a:headEnd type="none" w="med" len="med"/>
                      <a:tailEnd type="none" w="med" len="med"/>
                    </a:lnR>
                    <a:solidFill>
                      <a:schemeClr val="accent1"/>
                    </a:solidFill>
                  </a:tcPr>
                </a:tc>
                <a:tc>
                  <a:txBody>
                    <a:bodyPr/>
                    <a:lstStyle/>
                    <a:p>
                      <a:r>
                        <a:rPr lang="en-US" b="1" dirty="0"/>
                        <a:t>□ </a:t>
                      </a:r>
                      <a:r>
                        <a:rPr lang="en-US" sz="1800" kern="1200" dirty="0">
                          <a:solidFill>
                            <a:schemeClr val="dk1"/>
                          </a:solidFill>
                          <a:effectLst/>
                          <a:latin typeface="+mn-lt"/>
                          <a:ea typeface="+mn-ea"/>
                          <a:cs typeface="+mn-cs"/>
                        </a:rPr>
                        <a:t>System level outcomes, processes, refinement of the intervention, and the applicability of the intervention in specific settings/contexts may be shared through peer-reviewed publication and presentation outside the institution</a:t>
                      </a:r>
                      <a:endParaRPr lang="en-US" dirty="0"/>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tcPr>
                </a:tc>
                <a:tc>
                  <a:txBody>
                    <a:bodyPr/>
                    <a:lstStyle/>
                    <a:p>
                      <a:r>
                        <a:rPr lang="en-US" b="1" dirty="0"/>
                        <a:t>□ </a:t>
                      </a:r>
                      <a:r>
                        <a:rPr lang="en-US" sz="1800" kern="1200" dirty="0">
                          <a:solidFill>
                            <a:schemeClr val="dk1"/>
                          </a:solidFill>
                          <a:effectLst/>
                          <a:latin typeface="+mn-lt"/>
                          <a:ea typeface="+mn-ea"/>
                          <a:cs typeface="+mn-cs"/>
                        </a:rPr>
                        <a:t>It is expected that results will be published or presented to others through a peer-reviewed process</a:t>
                      </a:r>
                      <a:endParaRPr lang="en-US" dirty="0"/>
                    </a:p>
                  </a:txBody>
                  <a:tcPr>
                    <a:lnL w="762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1"/>
                  </a:ext>
                </a:extLst>
              </a:tr>
            </a:tbl>
          </a:graphicData>
        </a:graphic>
      </p:graphicFrame>
      <p:sp>
        <p:nvSpPr>
          <p:cNvPr id="4" name="Footer Placeholder 3"/>
          <p:cNvSpPr>
            <a:spLocks noGrp="1"/>
          </p:cNvSpPr>
          <p:nvPr>
            <p:ph type="ftr" sz="quarter" idx="3"/>
          </p:nvPr>
        </p:nvSpPr>
        <p:spPr>
          <a:xfrm>
            <a:off x="3486150" y="6455410"/>
            <a:ext cx="2686050" cy="365125"/>
          </a:xfrm>
        </p:spPr>
        <p:txBody>
          <a:bodyPr/>
          <a:lstStyle/>
          <a:p>
            <a:pPr>
              <a:defRPr/>
            </a:pPr>
            <a:r>
              <a:rPr lang="en-US" dirty="0"/>
              <a:t>dbingham@umaryland.edu</a:t>
            </a:r>
          </a:p>
        </p:txBody>
      </p:sp>
      <p:sp>
        <p:nvSpPr>
          <p:cNvPr id="5" name="Slide Number Placeholder 4"/>
          <p:cNvSpPr>
            <a:spLocks noGrp="1"/>
          </p:cNvSpPr>
          <p:nvPr>
            <p:ph type="sldNum" sz="quarter" idx="4"/>
          </p:nvPr>
        </p:nvSpPr>
        <p:spPr/>
        <p:txBody>
          <a:bodyPr/>
          <a:lstStyle/>
          <a:p>
            <a:pPr>
              <a:defRPr/>
            </a:pPr>
            <a:fld id="{3F360B98-5035-4E54-A076-EB906E00DDCF}" type="slidenum">
              <a:rPr lang="en-US" smtClean="0"/>
              <a:pPr>
                <a:defRPr/>
              </a:pPr>
              <a:t>14</a:t>
            </a:fld>
            <a:endParaRPr lang="en-US" dirty="0"/>
          </a:p>
        </p:txBody>
      </p:sp>
      <p:sp>
        <p:nvSpPr>
          <p:cNvPr id="7" name="Rectangle 6"/>
          <p:cNvSpPr/>
          <p:nvPr/>
        </p:nvSpPr>
        <p:spPr>
          <a:xfrm>
            <a:off x="642025" y="5404525"/>
            <a:ext cx="8156502" cy="628755"/>
          </a:xfrm>
          <a:prstGeom prst="rect">
            <a:avLst/>
          </a:prstGeom>
          <a:ln w="47625">
            <a:solidFill>
              <a:srgbClr val="FFCC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err="1">
                <a:solidFill>
                  <a:schemeClr val="tx1"/>
                </a:solidFill>
              </a:rPr>
              <a:t>Ogrinc</a:t>
            </a:r>
            <a:r>
              <a:rPr lang="en-US" sz="1600" dirty="0">
                <a:solidFill>
                  <a:schemeClr val="tx1"/>
                </a:solidFill>
              </a:rPr>
              <a:t>, G., Nelson, W.A., Adams, S.M., &amp; O’Hara, A.E. (2013). An instrument to differentiate between clinical research and quality improvement. </a:t>
            </a:r>
            <a:r>
              <a:rPr lang="en-US" sz="1600" i="1" dirty="0">
                <a:solidFill>
                  <a:schemeClr val="tx1"/>
                </a:solidFill>
              </a:rPr>
              <a:t>IRB Ethics &amp; Human Research </a:t>
            </a:r>
            <a:r>
              <a:rPr lang="en-US" sz="1600" dirty="0">
                <a:solidFill>
                  <a:schemeClr val="tx1"/>
                </a:solidFill>
              </a:rPr>
              <a:t>35(5), pp. 4-5. </a:t>
            </a:r>
          </a:p>
        </p:txBody>
      </p:sp>
      <p:sp>
        <p:nvSpPr>
          <p:cNvPr id="8" name="Footer Placeholder 3"/>
          <p:cNvSpPr txBox="1">
            <a:spLocks/>
          </p:cNvSpPr>
          <p:nvPr/>
        </p:nvSpPr>
        <p:spPr>
          <a:xfrm>
            <a:off x="582930" y="6452235"/>
            <a:ext cx="2293620" cy="365125"/>
          </a:xfrm>
          <a:prstGeom prst="rect">
            <a:avLst/>
          </a:prstGeom>
        </p:spPr>
        <p:txBody>
          <a:bodyPr vert="horz" lIns="91440" tIns="45720" rIns="91440" bIns="45720" rtlCol="0" anchor="ctr"/>
          <a:lstStyle>
            <a:defPPr>
              <a:defRPr lang="en-US"/>
            </a:defPPr>
            <a:lvl1pPr algn="ctr" defTabSz="457200" rtl="0" fontAlgn="auto">
              <a:spcBef>
                <a:spcPts val="0"/>
              </a:spcBef>
              <a:spcAft>
                <a:spcPts val="0"/>
              </a:spcAft>
              <a:defRPr sz="1200" kern="1200">
                <a:solidFill>
                  <a:schemeClr val="tx1">
                    <a:tint val="75000"/>
                  </a:schemeClr>
                </a:solidFill>
                <a:latin typeface="+mn-lt"/>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r>
              <a:rPr lang="en-US" dirty="0"/>
              <a:t>Segment 1: Released March 2017</a:t>
            </a:r>
          </a:p>
        </p:txBody>
      </p:sp>
      <p:sp>
        <p:nvSpPr>
          <p:cNvPr id="9" name="Title 8"/>
          <p:cNvSpPr>
            <a:spLocks noGrp="1"/>
          </p:cNvSpPr>
          <p:nvPr>
            <p:ph type="title"/>
          </p:nvPr>
        </p:nvSpPr>
        <p:spPr/>
        <p:txBody>
          <a:bodyPr/>
          <a:lstStyle/>
          <a:p>
            <a:endParaRPr lang="en-US"/>
          </a:p>
        </p:txBody>
      </p:sp>
    </p:spTree>
    <p:extLst>
      <p:ext uri="{BB962C8B-B14F-4D97-AF65-F5344CB8AC3E}">
        <p14:creationId xmlns:p14="http://schemas.microsoft.com/office/powerpoint/2010/main" val="30450639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US" dirty="0"/>
              <a:t>Questions?</a:t>
            </a:r>
          </a:p>
        </p:txBody>
      </p:sp>
      <p:sp>
        <p:nvSpPr>
          <p:cNvPr id="8" name="Subtitle 7"/>
          <p:cNvSpPr>
            <a:spLocks noGrp="1"/>
          </p:cNvSpPr>
          <p:nvPr>
            <p:ph type="subTitle" idx="1"/>
          </p:nvPr>
        </p:nvSpPr>
        <p:spPr/>
        <p:txBody>
          <a:bodyPr/>
          <a:lstStyle/>
          <a:p>
            <a:r>
              <a:rPr lang="en-US" dirty="0"/>
              <a:t>Email: dbingham@son.umaryland.edu</a:t>
            </a:r>
          </a:p>
        </p:txBody>
      </p:sp>
      <p:sp>
        <p:nvSpPr>
          <p:cNvPr id="4" name="Footer Placeholder 3"/>
          <p:cNvSpPr>
            <a:spLocks noGrp="1"/>
          </p:cNvSpPr>
          <p:nvPr>
            <p:ph type="ftr" sz="quarter" idx="4294967295"/>
          </p:nvPr>
        </p:nvSpPr>
        <p:spPr>
          <a:xfrm>
            <a:off x="3537439" y="6443380"/>
            <a:ext cx="2686050" cy="365125"/>
          </a:xfrm>
        </p:spPr>
        <p:txBody>
          <a:bodyPr/>
          <a:lstStyle/>
          <a:p>
            <a:pPr>
              <a:defRPr/>
            </a:pPr>
            <a:r>
              <a:rPr lang="en-US" dirty="0"/>
              <a:t>dbingham@umaryland.edu  </a:t>
            </a:r>
          </a:p>
        </p:txBody>
      </p:sp>
      <p:sp>
        <p:nvSpPr>
          <p:cNvPr id="5" name="Slide Number Placeholder 4"/>
          <p:cNvSpPr>
            <a:spLocks noGrp="1"/>
          </p:cNvSpPr>
          <p:nvPr>
            <p:ph type="sldNum" sz="quarter" idx="4294967295"/>
          </p:nvPr>
        </p:nvSpPr>
        <p:spPr>
          <a:xfrm>
            <a:off x="7010400" y="6356350"/>
            <a:ext cx="2133600" cy="365125"/>
          </a:xfrm>
        </p:spPr>
        <p:txBody>
          <a:bodyPr/>
          <a:lstStyle/>
          <a:p>
            <a:pPr>
              <a:defRPr/>
            </a:pPr>
            <a:fld id="{3F360B98-5035-4E54-A076-EB906E00DDCF}" type="slidenum">
              <a:rPr lang="en-US" smtClean="0"/>
              <a:pPr>
                <a:defRPr/>
              </a:pPr>
              <a:t>15</a:t>
            </a:fld>
            <a:endParaRPr lang="en-US" dirty="0"/>
          </a:p>
        </p:txBody>
      </p:sp>
      <p:sp>
        <p:nvSpPr>
          <p:cNvPr id="6" name="AutoShape 2" descr="https://blackboard.umaryland.edu/bbcswebdav/pid-1072882-dt-content-rid-4110682_1/xid-4110682_1"/>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Footer Placeholder 3"/>
          <p:cNvSpPr txBox="1">
            <a:spLocks/>
          </p:cNvSpPr>
          <p:nvPr/>
        </p:nvSpPr>
        <p:spPr>
          <a:xfrm>
            <a:off x="582929" y="6452235"/>
            <a:ext cx="2819489" cy="365125"/>
          </a:xfrm>
          <a:prstGeom prst="rect">
            <a:avLst/>
          </a:prstGeom>
        </p:spPr>
        <p:txBody>
          <a:bodyPr vert="horz" lIns="91440" tIns="45720" rIns="91440" bIns="45720" rtlCol="0" anchor="ctr"/>
          <a:lstStyle>
            <a:defPPr>
              <a:defRPr lang="en-US"/>
            </a:defPPr>
            <a:lvl1pPr algn="ctr" defTabSz="457200" rtl="0" fontAlgn="auto">
              <a:spcBef>
                <a:spcPts val="0"/>
              </a:spcBef>
              <a:spcAft>
                <a:spcPts val="0"/>
              </a:spcAft>
              <a:defRPr sz="1200" kern="1200">
                <a:solidFill>
                  <a:schemeClr val="tx1">
                    <a:tint val="75000"/>
                  </a:schemeClr>
                </a:solidFill>
                <a:latin typeface="+mn-lt"/>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r>
              <a:rPr lang="en-US"/>
              <a:t>QI Brief 1.3: Released Summer 2017</a:t>
            </a:r>
            <a:endParaRPr lang="en-US" dirty="0"/>
          </a:p>
        </p:txBody>
      </p:sp>
    </p:spTree>
    <p:extLst>
      <p:ext uri="{BB962C8B-B14F-4D97-AF65-F5344CB8AC3E}">
        <p14:creationId xmlns:p14="http://schemas.microsoft.com/office/powerpoint/2010/main" val="3780818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8229600" cy="1143000"/>
          </a:xfrm>
        </p:spPr>
        <p:txBody>
          <a:bodyPr/>
          <a:lstStyle/>
          <a:p>
            <a:r>
              <a:rPr lang="en-US" dirty="0"/>
              <a:t>Objectives</a:t>
            </a:r>
          </a:p>
        </p:txBody>
      </p:sp>
      <p:sp>
        <p:nvSpPr>
          <p:cNvPr id="3" name="Content Placeholder 2"/>
          <p:cNvSpPr>
            <a:spLocks noGrp="1"/>
          </p:cNvSpPr>
          <p:nvPr>
            <p:ph idx="1"/>
          </p:nvPr>
        </p:nvSpPr>
        <p:spPr>
          <a:xfrm>
            <a:off x="457200" y="2590800"/>
            <a:ext cx="8229600" cy="3535363"/>
          </a:xfrm>
        </p:spPr>
        <p:txBody>
          <a:bodyPr/>
          <a:lstStyle/>
          <a:p>
            <a:r>
              <a:rPr lang="en-US" dirty="0"/>
              <a:t>Define Evidence-Based Practice (EBP), Quality Improvement (QI), and Research.</a:t>
            </a:r>
          </a:p>
          <a:p>
            <a:r>
              <a:rPr lang="en-US" dirty="0"/>
              <a:t>Describe the relationships among EBP, QI, and research.</a:t>
            </a:r>
          </a:p>
          <a:p>
            <a:r>
              <a:rPr lang="en-US" dirty="0"/>
              <a:t>Describe the components of </a:t>
            </a:r>
            <a:r>
              <a:rPr lang="en-US" dirty="0" err="1"/>
              <a:t>Ogrinc</a:t>
            </a:r>
            <a:r>
              <a:rPr lang="en-US" dirty="0"/>
              <a:t> et al.’s </a:t>
            </a:r>
            <a:r>
              <a:rPr lang="en-US" i="1" dirty="0"/>
              <a:t>Instrument to Assess the Differences Between QI and Clinical Research with Human Subjects</a:t>
            </a:r>
          </a:p>
        </p:txBody>
      </p:sp>
      <p:sp>
        <p:nvSpPr>
          <p:cNvPr id="4" name="Footer Placeholder 3"/>
          <p:cNvSpPr>
            <a:spLocks noGrp="1"/>
          </p:cNvSpPr>
          <p:nvPr>
            <p:ph type="ftr" sz="quarter" idx="3"/>
          </p:nvPr>
        </p:nvSpPr>
        <p:spPr>
          <a:xfrm>
            <a:off x="3486150" y="6452235"/>
            <a:ext cx="2686050" cy="365125"/>
          </a:xfrm>
        </p:spPr>
        <p:txBody>
          <a:bodyPr/>
          <a:lstStyle/>
          <a:p>
            <a:pPr>
              <a:defRPr/>
            </a:pPr>
            <a:r>
              <a:rPr lang="en-US" dirty="0"/>
              <a:t>dbingham@umaryland.edu</a:t>
            </a:r>
          </a:p>
        </p:txBody>
      </p:sp>
      <p:sp>
        <p:nvSpPr>
          <p:cNvPr id="5" name="Slide Number Placeholder 4"/>
          <p:cNvSpPr>
            <a:spLocks noGrp="1"/>
          </p:cNvSpPr>
          <p:nvPr>
            <p:ph type="sldNum" sz="quarter" idx="4"/>
          </p:nvPr>
        </p:nvSpPr>
        <p:spPr/>
        <p:txBody>
          <a:bodyPr/>
          <a:lstStyle/>
          <a:p>
            <a:pPr>
              <a:defRPr/>
            </a:pPr>
            <a:fld id="{3F360B98-5035-4E54-A076-EB906E00DDCF}" type="slidenum">
              <a:rPr lang="en-US" smtClean="0"/>
              <a:pPr>
                <a:defRPr/>
              </a:pPr>
              <a:t>2</a:t>
            </a:fld>
            <a:endParaRPr lang="en-US" dirty="0"/>
          </a:p>
        </p:txBody>
      </p:sp>
      <p:sp>
        <p:nvSpPr>
          <p:cNvPr id="6" name="Footer Placeholder 3"/>
          <p:cNvSpPr txBox="1">
            <a:spLocks/>
          </p:cNvSpPr>
          <p:nvPr/>
        </p:nvSpPr>
        <p:spPr>
          <a:xfrm>
            <a:off x="582929" y="6452235"/>
            <a:ext cx="3053405" cy="365125"/>
          </a:xfrm>
          <a:prstGeom prst="rect">
            <a:avLst/>
          </a:prstGeom>
        </p:spPr>
        <p:txBody>
          <a:bodyPr vert="horz" lIns="91440" tIns="45720" rIns="91440" bIns="45720" rtlCol="0" anchor="ctr"/>
          <a:lstStyle>
            <a:defPPr>
              <a:defRPr lang="en-US"/>
            </a:defPPr>
            <a:lvl1pPr algn="ctr" defTabSz="457200" rtl="0" fontAlgn="auto">
              <a:spcBef>
                <a:spcPts val="0"/>
              </a:spcBef>
              <a:spcAft>
                <a:spcPts val="0"/>
              </a:spcAft>
              <a:defRPr sz="1200" kern="1200">
                <a:solidFill>
                  <a:schemeClr val="tx1">
                    <a:tint val="75000"/>
                  </a:schemeClr>
                </a:solidFill>
                <a:latin typeface="+mn-lt"/>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r>
              <a:rPr lang="en-US" dirty="0"/>
              <a:t>QI Brief 1.3: Released Summer 2017</a:t>
            </a:r>
          </a:p>
        </p:txBody>
      </p:sp>
    </p:spTree>
    <p:extLst>
      <p:ext uri="{BB962C8B-B14F-4D97-AF65-F5344CB8AC3E}">
        <p14:creationId xmlns:p14="http://schemas.microsoft.com/office/powerpoint/2010/main" val="1117234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425" y="1419947"/>
            <a:ext cx="8229600" cy="906918"/>
          </a:xfrm>
        </p:spPr>
        <p:txBody>
          <a:bodyPr/>
          <a:lstStyle/>
          <a:p>
            <a:r>
              <a:rPr lang="en-US" dirty="0"/>
              <a:t>Definition of Evidence-Based Practice</a:t>
            </a:r>
          </a:p>
        </p:txBody>
      </p:sp>
      <p:sp>
        <p:nvSpPr>
          <p:cNvPr id="3" name="Content Placeholder 2"/>
          <p:cNvSpPr>
            <a:spLocks noGrp="1"/>
          </p:cNvSpPr>
          <p:nvPr>
            <p:ph idx="1"/>
          </p:nvPr>
        </p:nvSpPr>
        <p:spPr>
          <a:xfrm>
            <a:off x="661481" y="2301422"/>
            <a:ext cx="7821038" cy="2794453"/>
          </a:xfrm>
        </p:spPr>
        <p:txBody>
          <a:bodyPr/>
          <a:lstStyle/>
          <a:p>
            <a:pPr marL="0" indent="0">
              <a:buNone/>
            </a:pPr>
            <a:r>
              <a:rPr lang="en-US" i="1" dirty="0"/>
              <a:t>“Problem-solving approach that integrates a systematic search for and critical appraisal of the most relevant evidence.”</a:t>
            </a:r>
          </a:p>
          <a:p>
            <a:pPr marL="0" indent="0" algn="ctr">
              <a:buNone/>
            </a:pPr>
            <a:r>
              <a:rPr lang="en-US" dirty="0"/>
              <a:t>Note: Research evidence is the foundation for both Quality Improvement and Clinical Research with Human Subjects</a:t>
            </a:r>
          </a:p>
          <a:p>
            <a:pPr marL="0" indent="0">
              <a:buNone/>
            </a:pPr>
            <a:endParaRPr lang="en-US" i="1" dirty="0"/>
          </a:p>
        </p:txBody>
      </p:sp>
      <p:sp>
        <p:nvSpPr>
          <p:cNvPr id="4" name="Footer Placeholder 3"/>
          <p:cNvSpPr>
            <a:spLocks noGrp="1"/>
          </p:cNvSpPr>
          <p:nvPr>
            <p:ph type="ftr" sz="quarter" idx="3"/>
          </p:nvPr>
        </p:nvSpPr>
        <p:spPr>
          <a:xfrm>
            <a:off x="3486150" y="6452234"/>
            <a:ext cx="2686050" cy="365125"/>
          </a:xfrm>
        </p:spPr>
        <p:txBody>
          <a:bodyPr/>
          <a:lstStyle/>
          <a:p>
            <a:pPr>
              <a:defRPr/>
            </a:pPr>
            <a:r>
              <a:rPr lang="en-US" dirty="0"/>
              <a:t>dbingham@umaryland.edu</a:t>
            </a:r>
          </a:p>
        </p:txBody>
      </p:sp>
      <p:sp>
        <p:nvSpPr>
          <p:cNvPr id="5" name="Slide Number Placeholder 4"/>
          <p:cNvSpPr>
            <a:spLocks noGrp="1"/>
          </p:cNvSpPr>
          <p:nvPr>
            <p:ph type="sldNum" sz="quarter" idx="4"/>
          </p:nvPr>
        </p:nvSpPr>
        <p:spPr/>
        <p:txBody>
          <a:bodyPr/>
          <a:lstStyle/>
          <a:p>
            <a:pPr>
              <a:defRPr/>
            </a:pPr>
            <a:fld id="{3F360B98-5035-4E54-A076-EB906E00DDCF}" type="slidenum">
              <a:rPr lang="en-US" smtClean="0"/>
              <a:pPr>
                <a:defRPr/>
              </a:pPr>
              <a:t>3</a:t>
            </a:fld>
            <a:endParaRPr lang="en-US" dirty="0"/>
          </a:p>
        </p:txBody>
      </p:sp>
      <p:sp>
        <p:nvSpPr>
          <p:cNvPr id="6" name="Rectangle 5"/>
          <p:cNvSpPr/>
          <p:nvPr/>
        </p:nvSpPr>
        <p:spPr>
          <a:xfrm>
            <a:off x="573932" y="5275022"/>
            <a:ext cx="8219872" cy="1103551"/>
          </a:xfrm>
          <a:prstGeom prst="rect">
            <a:avLst/>
          </a:prstGeom>
          <a:ln w="47625">
            <a:solidFill>
              <a:srgbClr val="FFCC00"/>
            </a:solidFill>
          </a:ln>
        </p:spPr>
        <p:style>
          <a:lnRef idx="2">
            <a:schemeClr val="dk1"/>
          </a:lnRef>
          <a:fillRef idx="1">
            <a:schemeClr val="lt1"/>
          </a:fillRef>
          <a:effectRef idx="0">
            <a:schemeClr val="dk1"/>
          </a:effectRef>
          <a:fontRef idx="minor">
            <a:schemeClr val="dk1"/>
          </a:fontRef>
        </p:style>
        <p:txBody>
          <a:bodyPr rtlCol="0" anchor="ctr"/>
          <a:lstStyle/>
          <a:p>
            <a:r>
              <a:rPr lang="en-US" sz="1600" dirty="0" err="1"/>
              <a:t>Shirey</a:t>
            </a:r>
            <a:r>
              <a:rPr lang="en-US" sz="1600" dirty="0"/>
              <a:t>, M. R., Hauck, S. L., </a:t>
            </a:r>
            <a:r>
              <a:rPr lang="en-US" sz="1600" dirty="0" err="1"/>
              <a:t>Embree</a:t>
            </a:r>
            <a:r>
              <a:rPr lang="en-US" sz="1600" dirty="0"/>
              <a:t>, J. L., </a:t>
            </a:r>
            <a:r>
              <a:rPr lang="en-US" sz="1600" dirty="0" err="1"/>
              <a:t>Kinner</a:t>
            </a:r>
            <a:r>
              <a:rPr lang="en-US" sz="1600" dirty="0"/>
              <a:t>, T. J., </a:t>
            </a:r>
            <a:r>
              <a:rPr lang="en-US" sz="1600" dirty="0" err="1"/>
              <a:t>Schaar</a:t>
            </a:r>
            <a:r>
              <a:rPr lang="en-US" sz="1600" dirty="0"/>
              <a:t>, G. L., Phillips, L. A., . . . McCool, I. A. (2011). Showcasing differences between quality improvement, evidence-based practice, and research.</a:t>
            </a:r>
            <a:r>
              <a:rPr lang="en-US" sz="1600" i="1" dirty="0"/>
              <a:t> Journal of Continuing Education in Nursing, 42</a:t>
            </a:r>
            <a:r>
              <a:rPr lang="en-US" sz="1600" dirty="0"/>
              <a:t>(2), 57-68; quiz 69-70. doi:10.3928/00220124-20100701-01 [</a:t>
            </a:r>
            <a:r>
              <a:rPr lang="en-US" sz="1600" dirty="0" err="1"/>
              <a:t>doi</a:t>
            </a:r>
            <a:r>
              <a:rPr lang="en-US" sz="1600" dirty="0"/>
              <a:t>]</a:t>
            </a:r>
          </a:p>
        </p:txBody>
      </p:sp>
      <p:sp>
        <p:nvSpPr>
          <p:cNvPr id="7" name="Footer Placeholder 3"/>
          <p:cNvSpPr txBox="1">
            <a:spLocks/>
          </p:cNvSpPr>
          <p:nvPr/>
        </p:nvSpPr>
        <p:spPr>
          <a:xfrm>
            <a:off x="582929" y="6452235"/>
            <a:ext cx="3010875" cy="365125"/>
          </a:xfrm>
          <a:prstGeom prst="rect">
            <a:avLst/>
          </a:prstGeom>
        </p:spPr>
        <p:txBody>
          <a:bodyPr vert="horz" lIns="91440" tIns="45720" rIns="91440" bIns="45720" rtlCol="0" anchor="ctr"/>
          <a:lstStyle>
            <a:defPPr>
              <a:defRPr lang="en-US"/>
            </a:defPPr>
            <a:lvl1pPr algn="ctr" defTabSz="457200" rtl="0" fontAlgn="auto">
              <a:spcBef>
                <a:spcPts val="0"/>
              </a:spcBef>
              <a:spcAft>
                <a:spcPts val="0"/>
              </a:spcAft>
              <a:defRPr sz="1200" kern="1200">
                <a:solidFill>
                  <a:schemeClr val="tx1">
                    <a:tint val="75000"/>
                  </a:schemeClr>
                </a:solidFill>
                <a:latin typeface="+mn-lt"/>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r>
              <a:rPr lang="en-US" dirty="0"/>
              <a:t>QI Brief 1.3: Released Summer 2017</a:t>
            </a:r>
          </a:p>
        </p:txBody>
      </p:sp>
    </p:spTree>
    <p:extLst>
      <p:ext uri="{BB962C8B-B14F-4D97-AF65-F5344CB8AC3E}">
        <p14:creationId xmlns:p14="http://schemas.microsoft.com/office/powerpoint/2010/main" val="3800303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24320"/>
            <a:ext cx="8229600" cy="1143000"/>
          </a:xfrm>
        </p:spPr>
        <p:txBody>
          <a:bodyPr/>
          <a:lstStyle/>
          <a:p>
            <a:r>
              <a:rPr lang="en-US" dirty="0"/>
              <a:t>Definition of Quality Improvement</a:t>
            </a:r>
          </a:p>
        </p:txBody>
      </p:sp>
      <p:sp>
        <p:nvSpPr>
          <p:cNvPr id="3" name="Content Placeholder 2"/>
          <p:cNvSpPr>
            <a:spLocks noGrp="1"/>
          </p:cNvSpPr>
          <p:nvPr>
            <p:ph idx="1"/>
          </p:nvPr>
        </p:nvSpPr>
        <p:spPr>
          <a:xfrm>
            <a:off x="662940" y="2341590"/>
            <a:ext cx="8374734" cy="2813339"/>
          </a:xfrm>
          <a:solidFill>
            <a:schemeClr val="bg1"/>
          </a:solidFill>
        </p:spPr>
        <p:txBody>
          <a:bodyPr/>
          <a:lstStyle/>
          <a:p>
            <a:pPr marL="0" indent="0">
              <a:buNone/>
            </a:pPr>
            <a:r>
              <a:rPr lang="en-US" dirty="0"/>
              <a:t>“The combined and unceasing efforts of everyone – health care professionals, patients and their families, researchers, administrators, payers, planners, educators – to make changes that will lead to better patient outcomes, better system performance, and better professional development.”</a:t>
            </a:r>
          </a:p>
        </p:txBody>
      </p:sp>
      <p:sp>
        <p:nvSpPr>
          <p:cNvPr id="4" name="Footer Placeholder 3"/>
          <p:cNvSpPr>
            <a:spLocks noGrp="1"/>
          </p:cNvSpPr>
          <p:nvPr>
            <p:ph type="ftr" sz="quarter" idx="3"/>
          </p:nvPr>
        </p:nvSpPr>
        <p:spPr>
          <a:xfrm>
            <a:off x="2524125" y="6452234"/>
            <a:ext cx="4352925" cy="365125"/>
          </a:xfrm>
        </p:spPr>
        <p:txBody>
          <a:bodyPr/>
          <a:lstStyle/>
          <a:p>
            <a:pPr>
              <a:defRPr/>
            </a:pPr>
            <a:r>
              <a:rPr lang="en-US" dirty="0"/>
              <a:t>dbingham@umaryland.edu</a:t>
            </a:r>
          </a:p>
        </p:txBody>
      </p:sp>
      <p:sp>
        <p:nvSpPr>
          <p:cNvPr id="5" name="Slide Number Placeholder 4"/>
          <p:cNvSpPr>
            <a:spLocks noGrp="1"/>
          </p:cNvSpPr>
          <p:nvPr>
            <p:ph type="sldNum" sz="quarter" idx="4"/>
          </p:nvPr>
        </p:nvSpPr>
        <p:spPr/>
        <p:txBody>
          <a:bodyPr/>
          <a:lstStyle/>
          <a:p>
            <a:pPr>
              <a:defRPr/>
            </a:pPr>
            <a:fld id="{3F360B98-5035-4E54-A076-EB906E00DDCF}" type="slidenum">
              <a:rPr lang="en-US" smtClean="0"/>
              <a:pPr>
                <a:defRPr/>
              </a:pPr>
              <a:t>4</a:t>
            </a:fld>
            <a:endParaRPr lang="en-US" dirty="0"/>
          </a:p>
        </p:txBody>
      </p:sp>
      <p:sp>
        <p:nvSpPr>
          <p:cNvPr id="7" name="Rectangle 6"/>
          <p:cNvSpPr/>
          <p:nvPr/>
        </p:nvSpPr>
        <p:spPr>
          <a:xfrm>
            <a:off x="662940" y="3726181"/>
            <a:ext cx="8374734" cy="1211580"/>
          </a:xfrm>
          <a:prstGeom prst="rect">
            <a:avLst/>
          </a:prstGeom>
          <a:noFill/>
          <a:ln w="4445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1294447" y="5332493"/>
            <a:ext cx="6812280" cy="846292"/>
          </a:xfrm>
          <a:prstGeom prst="rect">
            <a:avLst/>
          </a:prstGeom>
          <a:ln w="47625">
            <a:solidFill>
              <a:srgbClr val="FFCC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err="1">
                <a:solidFill>
                  <a:schemeClr val="tx1"/>
                </a:solidFill>
              </a:rPr>
              <a:t>Ogrinc</a:t>
            </a:r>
            <a:r>
              <a:rPr lang="en-US" sz="1600" dirty="0">
                <a:solidFill>
                  <a:schemeClr val="tx1"/>
                </a:solidFill>
              </a:rPr>
              <a:t>, G., Nelson, W.A., Adams, S.M., &amp; O’Hara, A.E. (2013). An instrument to differentiate between clinical research and quality improvement. </a:t>
            </a:r>
            <a:r>
              <a:rPr lang="en-US" sz="1600" i="1" dirty="0">
                <a:solidFill>
                  <a:schemeClr val="tx1"/>
                </a:solidFill>
              </a:rPr>
              <a:t>IRB Ethics &amp; Human Research </a:t>
            </a:r>
            <a:r>
              <a:rPr lang="en-US" sz="1600" dirty="0">
                <a:solidFill>
                  <a:schemeClr val="tx1"/>
                </a:solidFill>
              </a:rPr>
              <a:t>35(5), pp. 4-5. </a:t>
            </a:r>
          </a:p>
        </p:txBody>
      </p:sp>
      <p:sp>
        <p:nvSpPr>
          <p:cNvPr id="9" name="Footer Placeholder 3"/>
          <p:cNvSpPr txBox="1">
            <a:spLocks/>
          </p:cNvSpPr>
          <p:nvPr/>
        </p:nvSpPr>
        <p:spPr>
          <a:xfrm>
            <a:off x="582929" y="6452235"/>
            <a:ext cx="2904549" cy="365125"/>
          </a:xfrm>
          <a:prstGeom prst="rect">
            <a:avLst/>
          </a:prstGeom>
        </p:spPr>
        <p:txBody>
          <a:bodyPr vert="horz" lIns="91440" tIns="45720" rIns="91440" bIns="45720" rtlCol="0" anchor="ctr"/>
          <a:lstStyle>
            <a:defPPr>
              <a:defRPr lang="en-US"/>
            </a:defPPr>
            <a:lvl1pPr algn="ctr" defTabSz="457200" rtl="0" fontAlgn="auto">
              <a:spcBef>
                <a:spcPts val="0"/>
              </a:spcBef>
              <a:spcAft>
                <a:spcPts val="0"/>
              </a:spcAft>
              <a:defRPr sz="1200" kern="1200">
                <a:solidFill>
                  <a:schemeClr val="tx1">
                    <a:tint val="75000"/>
                  </a:schemeClr>
                </a:solidFill>
                <a:latin typeface="+mn-lt"/>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r>
              <a:rPr lang="en-US" dirty="0"/>
              <a:t>QI Brief 1.3: Released Summer 2017</a:t>
            </a:r>
          </a:p>
        </p:txBody>
      </p:sp>
    </p:spTree>
    <p:extLst>
      <p:ext uri="{BB962C8B-B14F-4D97-AF65-F5344CB8AC3E}">
        <p14:creationId xmlns:p14="http://schemas.microsoft.com/office/powerpoint/2010/main" val="3055694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88977"/>
            <a:ext cx="8229600" cy="1143000"/>
          </a:xfrm>
        </p:spPr>
        <p:txBody>
          <a:bodyPr/>
          <a:lstStyle/>
          <a:p>
            <a:r>
              <a:rPr lang="en-US" dirty="0"/>
              <a:t>Quality Improvement is the Responsibility of Health Care Providers</a:t>
            </a:r>
          </a:p>
        </p:txBody>
      </p:sp>
      <p:sp>
        <p:nvSpPr>
          <p:cNvPr id="3" name="Content Placeholder 2"/>
          <p:cNvSpPr>
            <a:spLocks noGrp="1"/>
          </p:cNvSpPr>
          <p:nvPr>
            <p:ph idx="1"/>
          </p:nvPr>
        </p:nvSpPr>
        <p:spPr>
          <a:xfrm>
            <a:off x="739302" y="2931977"/>
            <a:ext cx="7947498" cy="3194186"/>
          </a:xfrm>
        </p:spPr>
        <p:txBody>
          <a:bodyPr/>
          <a:lstStyle/>
          <a:p>
            <a:pPr marL="0" indent="0">
              <a:buNone/>
            </a:pPr>
            <a:r>
              <a:rPr lang="en-US" dirty="0"/>
              <a:t>“</a:t>
            </a:r>
            <a:r>
              <a:rPr lang="en-US" i="1" dirty="0"/>
              <a:t>QI is an ongoing process undertaken as a </a:t>
            </a:r>
            <a:r>
              <a:rPr lang="en-US" b="1" i="1" dirty="0"/>
              <a:t>consequence of health care providers’ responsibility to serve their patients’ interests.  </a:t>
            </a:r>
            <a:r>
              <a:rPr lang="en-US" i="1" dirty="0"/>
              <a:t>This makes it very different from research.”</a:t>
            </a:r>
            <a:endParaRPr lang="en-US" dirty="0"/>
          </a:p>
        </p:txBody>
      </p:sp>
      <p:sp>
        <p:nvSpPr>
          <p:cNvPr id="4" name="Footer Placeholder 3"/>
          <p:cNvSpPr>
            <a:spLocks noGrp="1"/>
          </p:cNvSpPr>
          <p:nvPr>
            <p:ph type="ftr" sz="quarter" idx="3"/>
          </p:nvPr>
        </p:nvSpPr>
        <p:spPr>
          <a:xfrm>
            <a:off x="3486150" y="6452234"/>
            <a:ext cx="2686050" cy="365125"/>
          </a:xfrm>
        </p:spPr>
        <p:txBody>
          <a:bodyPr/>
          <a:lstStyle/>
          <a:p>
            <a:pPr>
              <a:defRPr/>
            </a:pPr>
            <a:r>
              <a:rPr lang="en-US" dirty="0"/>
              <a:t>dbingham@umaryland.edu</a:t>
            </a:r>
          </a:p>
        </p:txBody>
      </p:sp>
      <p:sp>
        <p:nvSpPr>
          <p:cNvPr id="5" name="Slide Number Placeholder 4"/>
          <p:cNvSpPr>
            <a:spLocks noGrp="1"/>
          </p:cNvSpPr>
          <p:nvPr>
            <p:ph type="sldNum" sz="quarter" idx="4"/>
          </p:nvPr>
        </p:nvSpPr>
        <p:spPr/>
        <p:txBody>
          <a:bodyPr/>
          <a:lstStyle/>
          <a:p>
            <a:pPr>
              <a:defRPr/>
            </a:pPr>
            <a:fld id="{3F360B98-5035-4E54-A076-EB906E00DDCF}" type="slidenum">
              <a:rPr lang="en-US" smtClean="0"/>
              <a:pPr>
                <a:defRPr/>
              </a:pPr>
              <a:t>5</a:t>
            </a:fld>
            <a:endParaRPr lang="en-US" dirty="0"/>
          </a:p>
        </p:txBody>
      </p:sp>
      <p:sp>
        <p:nvSpPr>
          <p:cNvPr id="6" name="Rectangle 5"/>
          <p:cNvSpPr/>
          <p:nvPr/>
        </p:nvSpPr>
        <p:spPr>
          <a:xfrm>
            <a:off x="1257300" y="5384798"/>
            <a:ext cx="6812280" cy="937261"/>
          </a:xfrm>
          <a:prstGeom prst="rect">
            <a:avLst/>
          </a:prstGeom>
          <a:ln w="47625">
            <a:solidFill>
              <a:srgbClr val="FFCC66"/>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solidFill>
                  <a:schemeClr val="tx1"/>
                </a:solidFill>
              </a:rPr>
              <a:t>Baily, M.A., </a:t>
            </a:r>
            <a:r>
              <a:rPr lang="en-US" sz="1600" dirty="0" err="1">
                <a:solidFill>
                  <a:schemeClr val="tx1"/>
                </a:solidFill>
              </a:rPr>
              <a:t>Bottrell</a:t>
            </a:r>
            <a:r>
              <a:rPr lang="en-US" sz="1600" dirty="0">
                <a:solidFill>
                  <a:schemeClr val="tx1"/>
                </a:solidFill>
              </a:rPr>
              <a:t>, M., Lynn, J., &amp; Jennings (2006). Special report: the ethics of using QI methods to improve healthcare quality and safety. The Hastings Center: Garrison New York.</a:t>
            </a:r>
          </a:p>
        </p:txBody>
      </p:sp>
      <p:sp>
        <p:nvSpPr>
          <p:cNvPr id="7" name="Footer Placeholder 3"/>
          <p:cNvSpPr txBox="1">
            <a:spLocks/>
          </p:cNvSpPr>
          <p:nvPr/>
        </p:nvSpPr>
        <p:spPr>
          <a:xfrm>
            <a:off x="582930" y="6452235"/>
            <a:ext cx="2522220" cy="365125"/>
          </a:xfrm>
          <a:prstGeom prst="rect">
            <a:avLst/>
          </a:prstGeom>
        </p:spPr>
        <p:txBody>
          <a:bodyPr vert="horz" lIns="91440" tIns="45720" rIns="91440" bIns="45720" rtlCol="0" anchor="ctr"/>
          <a:lstStyle>
            <a:defPPr>
              <a:defRPr lang="en-US"/>
            </a:defPPr>
            <a:lvl1pPr algn="ctr" defTabSz="457200" rtl="0" fontAlgn="auto">
              <a:spcBef>
                <a:spcPts val="0"/>
              </a:spcBef>
              <a:spcAft>
                <a:spcPts val="0"/>
              </a:spcAft>
              <a:defRPr sz="1200" kern="1200">
                <a:solidFill>
                  <a:schemeClr val="tx1">
                    <a:tint val="75000"/>
                  </a:schemeClr>
                </a:solidFill>
                <a:latin typeface="+mn-lt"/>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r>
              <a:rPr lang="en-US" dirty="0"/>
              <a:t>QI Brief 1.3: Released Summer 2017</a:t>
            </a:r>
          </a:p>
        </p:txBody>
      </p:sp>
    </p:spTree>
    <p:extLst>
      <p:ext uri="{BB962C8B-B14F-4D97-AF65-F5344CB8AC3E}">
        <p14:creationId xmlns:p14="http://schemas.microsoft.com/office/powerpoint/2010/main" val="1671004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Definition of Human Subjects Research</a:t>
            </a:r>
          </a:p>
        </p:txBody>
      </p:sp>
      <p:sp>
        <p:nvSpPr>
          <p:cNvPr id="3" name="Content Placeholder 2"/>
          <p:cNvSpPr>
            <a:spLocks noGrp="1"/>
          </p:cNvSpPr>
          <p:nvPr>
            <p:ph type="subTitle" idx="1"/>
          </p:nvPr>
        </p:nvSpPr>
        <p:spPr>
          <a:xfrm>
            <a:off x="1371600" y="3503428"/>
            <a:ext cx="6400800" cy="1752600"/>
          </a:xfrm>
        </p:spPr>
        <p:txBody>
          <a:bodyPr/>
          <a:lstStyle/>
          <a:p>
            <a:r>
              <a:rPr lang="en-US" dirty="0"/>
              <a:t>A systematic investigation, including research development, testing and evaluation, designed to develop or contribute to generalizable knowledge (45 CRF 46.102)</a:t>
            </a:r>
          </a:p>
          <a:p>
            <a:pPr marL="0" indent="0">
              <a:buNone/>
            </a:pPr>
            <a:endParaRPr lang="en-US" dirty="0"/>
          </a:p>
        </p:txBody>
      </p:sp>
      <p:sp>
        <p:nvSpPr>
          <p:cNvPr id="4" name="Footer Placeholder 3"/>
          <p:cNvSpPr>
            <a:spLocks noGrp="1"/>
          </p:cNvSpPr>
          <p:nvPr>
            <p:ph type="ftr" sz="quarter" idx="4294967295"/>
          </p:nvPr>
        </p:nvSpPr>
        <p:spPr>
          <a:xfrm>
            <a:off x="3264194" y="6356348"/>
            <a:ext cx="2686050" cy="365125"/>
          </a:xfrm>
        </p:spPr>
        <p:txBody>
          <a:bodyPr/>
          <a:lstStyle/>
          <a:p>
            <a:pPr>
              <a:defRPr/>
            </a:pPr>
            <a:r>
              <a:rPr lang="en-US" dirty="0"/>
              <a:t>dbingham@umaryland.edu</a:t>
            </a:r>
          </a:p>
        </p:txBody>
      </p:sp>
      <p:sp>
        <p:nvSpPr>
          <p:cNvPr id="5" name="Slide Number Placeholder 4"/>
          <p:cNvSpPr>
            <a:spLocks noGrp="1"/>
          </p:cNvSpPr>
          <p:nvPr>
            <p:ph type="sldNum" sz="quarter" idx="4294967295"/>
          </p:nvPr>
        </p:nvSpPr>
        <p:spPr>
          <a:xfrm>
            <a:off x="7010400" y="6356350"/>
            <a:ext cx="2133600" cy="365125"/>
          </a:xfrm>
        </p:spPr>
        <p:txBody>
          <a:bodyPr/>
          <a:lstStyle/>
          <a:p>
            <a:pPr>
              <a:defRPr/>
            </a:pPr>
            <a:fld id="{3F360B98-5035-4E54-A076-EB906E00DDCF}" type="slidenum">
              <a:rPr lang="en-US" smtClean="0"/>
              <a:pPr>
                <a:defRPr/>
              </a:pPr>
              <a:t>6</a:t>
            </a:fld>
            <a:endParaRPr lang="en-US" dirty="0"/>
          </a:p>
        </p:txBody>
      </p:sp>
      <p:sp>
        <p:nvSpPr>
          <p:cNvPr id="6" name="Footer Placeholder 3"/>
          <p:cNvSpPr txBox="1">
            <a:spLocks/>
          </p:cNvSpPr>
          <p:nvPr/>
        </p:nvSpPr>
        <p:spPr>
          <a:xfrm>
            <a:off x="566381" y="6356349"/>
            <a:ext cx="2697813" cy="365125"/>
          </a:xfrm>
          <a:prstGeom prst="rect">
            <a:avLst/>
          </a:prstGeom>
        </p:spPr>
        <p:txBody>
          <a:bodyPr vert="horz" lIns="91440" tIns="45720" rIns="91440" bIns="45720" rtlCol="0" anchor="ctr"/>
          <a:lstStyle>
            <a:defPPr>
              <a:defRPr lang="en-US"/>
            </a:defPPr>
            <a:lvl1pPr algn="ctr" defTabSz="457200" rtl="0" fontAlgn="auto">
              <a:spcBef>
                <a:spcPts val="0"/>
              </a:spcBef>
              <a:spcAft>
                <a:spcPts val="0"/>
              </a:spcAft>
              <a:defRPr sz="1200" kern="1200">
                <a:solidFill>
                  <a:schemeClr val="tx1">
                    <a:tint val="75000"/>
                  </a:schemeClr>
                </a:solidFill>
                <a:latin typeface="+mn-lt"/>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r>
              <a:rPr lang="en-US" dirty="0"/>
              <a:t>QI Brief 1.3: Released Summer 2017</a:t>
            </a:r>
          </a:p>
        </p:txBody>
      </p:sp>
    </p:spTree>
    <p:extLst>
      <p:ext uri="{BB962C8B-B14F-4D97-AF65-F5344CB8AC3E}">
        <p14:creationId xmlns:p14="http://schemas.microsoft.com/office/powerpoint/2010/main" val="3917607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Arrow: Left-Up 18"/>
          <p:cNvSpPr/>
          <p:nvPr/>
        </p:nvSpPr>
        <p:spPr>
          <a:xfrm>
            <a:off x="1688777" y="5218338"/>
            <a:ext cx="6983769" cy="1248420"/>
          </a:xfrm>
          <a:prstGeom prst="leftUpArrow">
            <a:avLst>
              <a:gd name="adj1" fmla="val 25000"/>
              <a:gd name="adj2" fmla="val 23333"/>
              <a:gd name="adj3" fmla="val 25000"/>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4" name="Title 3"/>
          <p:cNvSpPr>
            <a:spLocks noGrp="1"/>
          </p:cNvSpPr>
          <p:nvPr>
            <p:ph type="title" idx="4294967295"/>
          </p:nvPr>
        </p:nvSpPr>
        <p:spPr>
          <a:xfrm>
            <a:off x="1720608" y="158749"/>
            <a:ext cx="7312182" cy="1108051"/>
          </a:xfrm>
        </p:spPr>
        <p:txBody>
          <a:bodyPr>
            <a:noAutofit/>
          </a:bodyPr>
          <a:lstStyle/>
          <a:p>
            <a:pPr algn="ctr"/>
            <a:r>
              <a:rPr lang="en-US" sz="2800" dirty="0"/>
              <a:t>Bingham’s Evidence-Based Practice, </a:t>
            </a:r>
            <a:br>
              <a:rPr lang="en-US" sz="2800" dirty="0"/>
            </a:br>
            <a:r>
              <a:rPr lang="en-US" sz="2800" dirty="0"/>
              <a:t>Quality Improvement,  Research, and Improvement Science Flow Chart</a:t>
            </a:r>
          </a:p>
        </p:txBody>
      </p:sp>
      <p:sp>
        <p:nvSpPr>
          <p:cNvPr id="7" name="Rectangle 6"/>
          <p:cNvSpPr/>
          <p:nvPr/>
        </p:nvSpPr>
        <p:spPr>
          <a:xfrm>
            <a:off x="121652" y="158750"/>
            <a:ext cx="1552354" cy="6222275"/>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marR="0" lvl="0" indent="-342900" algn="ctr" defTabSz="457200" rtl="0" eaLnBrk="1" fontAlgn="auto" latinLnBrk="0" hangingPunct="1">
              <a:lnSpc>
                <a:spcPct val="100000"/>
              </a:lnSpc>
              <a:spcBef>
                <a:spcPts val="0"/>
              </a:spcBef>
              <a:spcAft>
                <a:spcPts val="0"/>
              </a:spcAft>
              <a:buClrTx/>
              <a:buSzTx/>
              <a:buFontTx/>
              <a:buAutoNum type="arabicPeriod"/>
              <a:tabLst/>
              <a:defRPr/>
            </a:pPr>
            <a:r>
              <a:rPr kumimoji="0" lang="en-US" sz="1600" b="1" i="0" u="none" strike="noStrike" kern="1200" cap="none" spc="0" normalizeH="0" baseline="0" noProof="0" dirty="0">
                <a:ln>
                  <a:noFill/>
                </a:ln>
                <a:solidFill>
                  <a:prstClr val="black"/>
                </a:solidFill>
                <a:effectLst/>
                <a:uLnTx/>
                <a:uFillTx/>
                <a:latin typeface="Calibri"/>
                <a:ea typeface="+mn-ea"/>
                <a:cs typeface="+mn-cs"/>
              </a:rPr>
              <a:t>Evaluate &amp; Grade the</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alibri"/>
                <a:ea typeface="+mn-ea"/>
                <a:cs typeface="+mn-cs"/>
              </a:rPr>
              <a:t>Research or Evidence for the Practice (EBP), Review Population Health Data &amp; Clinical Outcomes</a:t>
            </a: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*Review surveillance &amp; utilization data to track and review population health  and outcomes.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*Review the research literature to determine which current practices need to change &amp; how.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*Determine the level of evidence and Evidence-Based Practice (EBP) Gaps</a:t>
            </a:r>
          </a:p>
        </p:txBody>
      </p:sp>
      <p:sp>
        <p:nvSpPr>
          <p:cNvPr id="8" name="Rectangle 7"/>
          <p:cNvSpPr/>
          <p:nvPr/>
        </p:nvSpPr>
        <p:spPr>
          <a:xfrm>
            <a:off x="1875100" y="2588928"/>
            <a:ext cx="1266934" cy="3121207"/>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a:ea typeface="+mn-ea"/>
                <a:cs typeface="+mn-cs"/>
              </a:rPr>
              <a:t>Human Subjects Research</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a:ea typeface="+mn-ea"/>
                <a:cs typeface="+mn-cs"/>
              </a:rPr>
              <a:t>to Generate New Clinical  Knowledge</a:t>
            </a:r>
          </a:p>
        </p:txBody>
      </p:sp>
      <p:sp>
        <p:nvSpPr>
          <p:cNvPr id="9" name="Arrow: Right 8"/>
          <p:cNvSpPr/>
          <p:nvPr/>
        </p:nvSpPr>
        <p:spPr>
          <a:xfrm>
            <a:off x="1699932" y="3519533"/>
            <a:ext cx="169774" cy="2257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0" name="Arrow: Right 9"/>
          <p:cNvSpPr/>
          <p:nvPr/>
        </p:nvSpPr>
        <p:spPr>
          <a:xfrm>
            <a:off x="1720607" y="1382393"/>
            <a:ext cx="1531106" cy="366063"/>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1" name="Rectangle 10"/>
          <p:cNvSpPr/>
          <p:nvPr/>
        </p:nvSpPr>
        <p:spPr>
          <a:xfrm>
            <a:off x="3242978" y="1855602"/>
            <a:ext cx="1894103" cy="121527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a:ea typeface="+mn-ea"/>
                <a:cs typeface="+mn-cs"/>
              </a:rPr>
              <a:t>Implementation Science Research</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Develop and test theories, frameworks, models</a:t>
            </a:r>
          </a:p>
        </p:txBody>
      </p:sp>
      <p:sp>
        <p:nvSpPr>
          <p:cNvPr id="12" name="Arrow: Right 11"/>
          <p:cNvSpPr/>
          <p:nvPr/>
        </p:nvSpPr>
        <p:spPr>
          <a:xfrm>
            <a:off x="4895630" y="1381885"/>
            <a:ext cx="595770" cy="366063"/>
          </a:xfrm>
          <a:prstGeom prst="rightArrow">
            <a:avLst>
              <a:gd name="adj1" fmla="val 36739"/>
              <a:gd name="adj2" fmla="val 50000"/>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3" name="Rectangle 12"/>
          <p:cNvSpPr/>
          <p:nvPr/>
        </p:nvSpPr>
        <p:spPr>
          <a:xfrm>
            <a:off x="5499218" y="1304732"/>
            <a:ext cx="1563441" cy="4534639"/>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alibri"/>
                <a:ea typeface="+mn-ea"/>
                <a:cs typeface="+mn-cs"/>
              </a:rPr>
              <a:t>2.  Design and Implement a</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alibri"/>
                <a:ea typeface="+mn-ea"/>
                <a:cs typeface="+mn-cs"/>
              </a:rPr>
              <a:t>Quality Improvement Initiatives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*Implement evidence-based care using QI implementation and improvement science.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*Utilize process models, determinant frameworks, classic theories, &amp; implementation theories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*Small tests of change</a:t>
            </a:r>
            <a:endParaRPr kumimoji="0" lang="en-US" sz="1400" b="0" i="0" u="none" strike="noStrike" kern="1200" cap="none" spc="0" normalizeH="0" baseline="0" noProof="0" dirty="0">
              <a:ln>
                <a:noFill/>
              </a:ln>
              <a:solidFill>
                <a:prstClr val="white"/>
              </a:solidFill>
              <a:effectLst/>
              <a:uLnTx/>
              <a:uFillTx/>
              <a:latin typeface="Calibri"/>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4" name="Rectangle 13"/>
          <p:cNvSpPr/>
          <p:nvPr/>
        </p:nvSpPr>
        <p:spPr>
          <a:xfrm>
            <a:off x="7315200" y="1286541"/>
            <a:ext cx="1612822" cy="455283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a:ea typeface="+mn-ea"/>
                <a:cs typeface="+mn-cs"/>
              </a:rPr>
              <a:t>3.  Evaluate  &amp; Determine Next Steps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*Program evaluation: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-Structures,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-Processes,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-Outcomes (Healthcare &amp; Population Health)</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*Identify practice  &amp; policy implications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*Track un-intended consequences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*Recommend modifications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*Sustain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*Spread</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5" name="Arrow: Right 14"/>
          <p:cNvSpPr/>
          <p:nvPr/>
        </p:nvSpPr>
        <p:spPr>
          <a:xfrm>
            <a:off x="3455836" y="1466785"/>
            <a:ext cx="233315" cy="202676"/>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Arrow: Right 15"/>
          <p:cNvSpPr/>
          <p:nvPr/>
        </p:nvSpPr>
        <p:spPr>
          <a:xfrm>
            <a:off x="4025493" y="1445015"/>
            <a:ext cx="233315" cy="202676"/>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7" name="Arrow: Right 16"/>
          <p:cNvSpPr/>
          <p:nvPr/>
        </p:nvSpPr>
        <p:spPr>
          <a:xfrm>
            <a:off x="4537519" y="1445015"/>
            <a:ext cx="233315" cy="202676"/>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0" name="Arrow: Right 19"/>
          <p:cNvSpPr/>
          <p:nvPr/>
        </p:nvSpPr>
        <p:spPr>
          <a:xfrm>
            <a:off x="7083697" y="1418032"/>
            <a:ext cx="252540" cy="31964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2" name="Rectangle 21"/>
          <p:cNvSpPr/>
          <p:nvPr/>
        </p:nvSpPr>
        <p:spPr>
          <a:xfrm>
            <a:off x="696036" y="6381025"/>
            <a:ext cx="8231986" cy="338554"/>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dirty="0">
                <a:ln>
                  <a:noFill/>
                </a:ln>
                <a:solidFill>
                  <a:prstClr val="black"/>
                </a:solidFill>
                <a:effectLst/>
                <a:uLnTx/>
                <a:uFillTx/>
                <a:latin typeface="Calibri"/>
                <a:ea typeface="+mn-ea"/>
                <a:cs typeface="+mn-cs"/>
              </a:rPr>
              <a:t>dbingham@perinatalQI.org  •  @</a:t>
            </a:r>
            <a:r>
              <a:rPr kumimoji="0" lang="en-US" altLang="en-US" sz="1600" b="0" i="0" u="none" strike="noStrike" kern="1200" cap="none" spc="0" normalizeH="0" baseline="0" noProof="0" dirty="0" err="1">
                <a:ln>
                  <a:noFill/>
                </a:ln>
                <a:solidFill>
                  <a:prstClr val="black"/>
                </a:solidFill>
                <a:effectLst/>
                <a:uLnTx/>
                <a:uFillTx/>
                <a:latin typeface="Calibri"/>
                <a:ea typeface="+mn-ea"/>
                <a:cs typeface="+mn-cs"/>
              </a:rPr>
              <a:t>debra_bingham</a:t>
            </a:r>
            <a:r>
              <a:rPr kumimoji="0" lang="en-US" altLang="en-US" sz="1600" b="0" i="0" u="none" strike="noStrike" kern="1200" cap="none" spc="0" normalizeH="0" baseline="0" noProof="0" dirty="0">
                <a:ln>
                  <a:noFill/>
                </a:ln>
                <a:solidFill>
                  <a:prstClr val="black"/>
                </a:solidFill>
                <a:effectLst/>
                <a:uLnTx/>
                <a:uFillTx/>
                <a:latin typeface="Calibri"/>
                <a:ea typeface="+mn-ea"/>
                <a:cs typeface="+mn-cs"/>
              </a:rPr>
              <a:t>  •  ©Institute for Perinatal Quality Improvement  </a:t>
            </a:r>
          </a:p>
        </p:txBody>
      </p:sp>
      <p:sp>
        <p:nvSpPr>
          <p:cNvPr id="23" name="Arrow: Left 22"/>
          <p:cNvSpPr/>
          <p:nvPr/>
        </p:nvSpPr>
        <p:spPr>
          <a:xfrm>
            <a:off x="1699932" y="3896488"/>
            <a:ext cx="164378" cy="25304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4" name="Arrow: Right 23"/>
          <p:cNvSpPr/>
          <p:nvPr/>
        </p:nvSpPr>
        <p:spPr>
          <a:xfrm>
            <a:off x="5157616" y="2481148"/>
            <a:ext cx="354451" cy="21556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5" name="Arrow: Left 24"/>
          <p:cNvSpPr/>
          <p:nvPr/>
        </p:nvSpPr>
        <p:spPr>
          <a:xfrm>
            <a:off x="5146094" y="2732849"/>
            <a:ext cx="365973" cy="25709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1" name="Rectangle 20"/>
          <p:cNvSpPr/>
          <p:nvPr/>
        </p:nvSpPr>
        <p:spPr>
          <a:xfrm>
            <a:off x="3264845" y="3355385"/>
            <a:ext cx="1928670" cy="250527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a:ea typeface="+mn-ea"/>
                <a:cs typeface="+mn-cs"/>
              </a:rPr>
              <a:t>Improvement Science (Translation)</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Study Implementation Methods (Strategies &amp; Tactics, Validated Measures, Organizational Readiness, Barriers &amp; Facilitators, Fidelity, etc.)</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6" name="Arrow: Right 25"/>
          <p:cNvSpPr/>
          <p:nvPr/>
        </p:nvSpPr>
        <p:spPr>
          <a:xfrm>
            <a:off x="5180662" y="4235408"/>
            <a:ext cx="323029" cy="25003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7" name="Arrow: Left 26"/>
          <p:cNvSpPr/>
          <p:nvPr/>
        </p:nvSpPr>
        <p:spPr>
          <a:xfrm>
            <a:off x="5170463" y="4545402"/>
            <a:ext cx="328755" cy="25564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Arrow: Down 1"/>
          <p:cNvSpPr/>
          <p:nvPr/>
        </p:nvSpPr>
        <p:spPr>
          <a:xfrm>
            <a:off x="3792230" y="3106230"/>
            <a:ext cx="148963" cy="24964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 name="Arrow: Up 2"/>
          <p:cNvSpPr/>
          <p:nvPr/>
        </p:nvSpPr>
        <p:spPr>
          <a:xfrm>
            <a:off x="4426776" y="3092255"/>
            <a:ext cx="135653" cy="24964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8" name="Arrow: Up 27"/>
          <p:cNvSpPr/>
          <p:nvPr/>
        </p:nvSpPr>
        <p:spPr>
          <a:xfrm>
            <a:off x="4334039" y="1504004"/>
            <a:ext cx="135653" cy="31544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0" name="Arrow: Down 29"/>
          <p:cNvSpPr/>
          <p:nvPr/>
        </p:nvSpPr>
        <p:spPr>
          <a:xfrm>
            <a:off x="3771402" y="1532578"/>
            <a:ext cx="148963" cy="323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8" name="Rectangle 17"/>
          <p:cNvSpPr/>
          <p:nvPr/>
        </p:nvSpPr>
        <p:spPr>
          <a:xfrm>
            <a:off x="7049489" y="474633"/>
            <a:ext cx="255198" cy="400110"/>
          </a:xfrm>
          <a:prstGeom prst="rect">
            <a:avLst/>
          </a:prstGeom>
        </p:spPr>
        <p:txBody>
          <a:bodyPr wrap="none">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charset="0"/>
                <a:ea typeface="+mn-ea"/>
                <a:cs typeface="+mn-cs"/>
              </a:rPr>
              <a:t> </a:t>
            </a:r>
            <a:endParaRPr kumimoji="0" lang="en-US" sz="1800" b="0" i="0" u="none" strike="noStrike" kern="1200" cap="none" spc="0" normalizeH="0" baseline="0" noProof="0" dirty="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4150301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2931" y="1686654"/>
            <a:ext cx="7712458" cy="1326284"/>
          </a:xfrm>
        </p:spPr>
        <p:txBody>
          <a:bodyPr/>
          <a:lstStyle/>
          <a:p>
            <a:r>
              <a:rPr lang="en-US" sz="3600" dirty="0"/>
              <a:t>Quality Improvement </a:t>
            </a:r>
            <a:br>
              <a:rPr lang="en-US" sz="3600" dirty="0"/>
            </a:br>
            <a:r>
              <a:rPr lang="en-US" sz="3600" dirty="0"/>
              <a:t>and Research Have 3 Things in Common</a:t>
            </a:r>
            <a:br>
              <a:rPr lang="en-US" dirty="0"/>
            </a:br>
            <a:endParaRPr lang="en-US" dirty="0"/>
          </a:p>
        </p:txBody>
      </p:sp>
      <p:sp>
        <p:nvSpPr>
          <p:cNvPr id="4" name="Footer Placeholder 3"/>
          <p:cNvSpPr>
            <a:spLocks noGrp="1"/>
          </p:cNvSpPr>
          <p:nvPr>
            <p:ph type="ftr" sz="quarter" idx="3"/>
          </p:nvPr>
        </p:nvSpPr>
        <p:spPr>
          <a:xfrm>
            <a:off x="3486150" y="6407785"/>
            <a:ext cx="2686050" cy="365125"/>
          </a:xfrm>
        </p:spPr>
        <p:txBody>
          <a:bodyPr/>
          <a:lstStyle/>
          <a:p>
            <a:pPr>
              <a:defRPr/>
            </a:pPr>
            <a:r>
              <a:rPr lang="en-US" dirty="0"/>
              <a:t>dbingham@umaryland.edu</a:t>
            </a:r>
          </a:p>
        </p:txBody>
      </p:sp>
      <p:sp>
        <p:nvSpPr>
          <p:cNvPr id="5" name="Slide Number Placeholder 4"/>
          <p:cNvSpPr>
            <a:spLocks noGrp="1"/>
          </p:cNvSpPr>
          <p:nvPr>
            <p:ph type="sldNum" sz="quarter" idx="4"/>
          </p:nvPr>
        </p:nvSpPr>
        <p:spPr/>
        <p:txBody>
          <a:bodyPr/>
          <a:lstStyle/>
          <a:p>
            <a:pPr>
              <a:defRPr/>
            </a:pPr>
            <a:fld id="{3F360B98-5035-4E54-A076-EB906E00DDCF}" type="slidenum">
              <a:rPr lang="en-US" smtClean="0"/>
              <a:pPr>
                <a:defRPr/>
              </a:pPr>
              <a:t>8</a:t>
            </a:fld>
            <a:endParaRPr lang="en-US" dirty="0"/>
          </a:p>
        </p:txBody>
      </p:sp>
      <p:sp>
        <p:nvSpPr>
          <p:cNvPr id="8" name="Content Placeholder 7"/>
          <p:cNvSpPr>
            <a:spLocks noGrp="1"/>
          </p:cNvSpPr>
          <p:nvPr>
            <p:ph idx="1"/>
          </p:nvPr>
        </p:nvSpPr>
        <p:spPr>
          <a:xfrm>
            <a:off x="582930" y="3012938"/>
            <a:ext cx="8033657" cy="3181757"/>
          </a:xfrm>
        </p:spPr>
        <p:txBody>
          <a:bodyPr/>
          <a:lstStyle/>
          <a:p>
            <a:r>
              <a:rPr lang="en-US" sz="3200" dirty="0"/>
              <a:t>They both are…</a:t>
            </a:r>
          </a:p>
          <a:p>
            <a:pPr lvl="1"/>
            <a:r>
              <a:rPr lang="en-US" dirty="0"/>
              <a:t>Based on the review of research evidence</a:t>
            </a:r>
          </a:p>
          <a:p>
            <a:pPr lvl="1"/>
            <a:r>
              <a:rPr lang="en-US" dirty="0"/>
              <a:t>Systematic</a:t>
            </a:r>
          </a:p>
          <a:p>
            <a:pPr marL="0" indent="0">
              <a:buNone/>
            </a:pPr>
            <a:r>
              <a:rPr lang="en-US" dirty="0"/>
              <a:t>		-</a:t>
            </a:r>
            <a:r>
              <a:rPr lang="en-US" sz="2400" dirty="0"/>
              <a:t>Based on a system, method, or plan</a:t>
            </a:r>
          </a:p>
          <a:p>
            <a:pPr lvl="1"/>
            <a:r>
              <a:rPr lang="en-US" dirty="0"/>
              <a:t>Data-Driven</a:t>
            </a:r>
          </a:p>
          <a:p>
            <a:pPr marL="0" indent="0">
              <a:buNone/>
            </a:pPr>
            <a:endParaRPr lang="en-US" dirty="0"/>
          </a:p>
          <a:p>
            <a:pPr marL="0" indent="0">
              <a:buNone/>
            </a:pPr>
            <a:endParaRPr lang="en-US" dirty="0"/>
          </a:p>
        </p:txBody>
      </p:sp>
      <p:sp>
        <p:nvSpPr>
          <p:cNvPr id="6" name="Footer Placeholder 3"/>
          <p:cNvSpPr txBox="1">
            <a:spLocks/>
          </p:cNvSpPr>
          <p:nvPr/>
        </p:nvSpPr>
        <p:spPr>
          <a:xfrm>
            <a:off x="582930" y="6407785"/>
            <a:ext cx="2660000" cy="365125"/>
          </a:xfrm>
          <a:prstGeom prst="rect">
            <a:avLst/>
          </a:prstGeom>
        </p:spPr>
        <p:txBody>
          <a:bodyPr vert="horz" lIns="91440" tIns="45720" rIns="91440" bIns="45720" rtlCol="0" anchor="ctr"/>
          <a:lstStyle>
            <a:defPPr>
              <a:defRPr lang="en-US"/>
            </a:defPPr>
            <a:lvl1pPr algn="ctr" defTabSz="457200" rtl="0" fontAlgn="auto">
              <a:spcBef>
                <a:spcPts val="0"/>
              </a:spcBef>
              <a:spcAft>
                <a:spcPts val="0"/>
              </a:spcAft>
              <a:defRPr sz="1200" kern="1200">
                <a:solidFill>
                  <a:schemeClr val="tx1">
                    <a:tint val="75000"/>
                  </a:schemeClr>
                </a:solidFill>
                <a:latin typeface="+mn-lt"/>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r>
              <a:rPr lang="en-US" dirty="0"/>
              <a:t>QI Brief 1.3: Released Summer 2017</a:t>
            </a:r>
          </a:p>
        </p:txBody>
      </p:sp>
    </p:spTree>
    <p:extLst>
      <p:ext uri="{BB962C8B-B14F-4D97-AF65-F5344CB8AC3E}">
        <p14:creationId xmlns:p14="http://schemas.microsoft.com/office/powerpoint/2010/main" val="34248610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1795347765"/>
              </p:ext>
            </p:extLst>
          </p:nvPr>
        </p:nvGraphicFramePr>
        <p:xfrm>
          <a:off x="449834" y="2007756"/>
          <a:ext cx="8540885" cy="3370948"/>
        </p:xfrm>
        <a:graphic>
          <a:graphicData uri="http://schemas.openxmlformats.org/drawingml/2006/table">
            <a:tbl>
              <a:tblPr firstRow="1" bandRow="1">
                <a:tableStyleId>{5C22544A-7EE6-4342-B048-85BDC9FD1C3A}</a:tableStyleId>
              </a:tblPr>
              <a:tblGrid>
                <a:gridCol w="1352143">
                  <a:extLst>
                    <a:ext uri="{9D8B030D-6E8A-4147-A177-3AD203B41FA5}">
                      <a16:colId xmlns:a16="http://schemas.microsoft.com/office/drawing/2014/main" val="20000"/>
                    </a:ext>
                  </a:extLst>
                </a:gridCol>
                <a:gridCol w="3805810">
                  <a:extLst>
                    <a:ext uri="{9D8B030D-6E8A-4147-A177-3AD203B41FA5}">
                      <a16:colId xmlns:a16="http://schemas.microsoft.com/office/drawing/2014/main" val="20001"/>
                    </a:ext>
                  </a:extLst>
                </a:gridCol>
                <a:gridCol w="3382932">
                  <a:extLst>
                    <a:ext uri="{9D8B030D-6E8A-4147-A177-3AD203B41FA5}">
                      <a16:colId xmlns:a16="http://schemas.microsoft.com/office/drawing/2014/main" val="20002"/>
                    </a:ext>
                  </a:extLst>
                </a:gridCol>
              </a:tblGrid>
              <a:tr h="968361">
                <a:tc>
                  <a:txBody>
                    <a:bodyPr/>
                    <a:lstStyle/>
                    <a:p>
                      <a:r>
                        <a:rPr lang="en-US" dirty="0">
                          <a:solidFill>
                            <a:schemeClr val="bg1"/>
                          </a:solidFill>
                        </a:rPr>
                        <a:t>Attribute</a:t>
                      </a:r>
                    </a:p>
                  </a:txBody>
                  <a:tcPr>
                    <a:lnR w="76200" cap="flat" cmpd="sng" algn="ctr">
                      <a:solidFill>
                        <a:schemeClr val="tx1"/>
                      </a:solidFill>
                      <a:prstDash val="solid"/>
                      <a:round/>
                      <a:headEnd type="none" w="med" len="med"/>
                      <a:tailEnd type="none" w="med" len="med"/>
                    </a:lnR>
                  </a:tcPr>
                </a:tc>
                <a:tc>
                  <a:txBody>
                    <a:bodyPr/>
                    <a:lstStyle/>
                    <a:p>
                      <a:r>
                        <a:rPr lang="en-US" dirty="0"/>
                        <a:t>Quality Improvement</a:t>
                      </a:r>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tcPr>
                </a:tc>
                <a:tc>
                  <a:txBody>
                    <a:bodyPr/>
                    <a:lstStyle/>
                    <a:p>
                      <a:r>
                        <a:rPr lang="en-US" dirty="0"/>
                        <a:t>Clinical</a:t>
                      </a:r>
                      <a:r>
                        <a:rPr lang="en-US" baseline="0" dirty="0"/>
                        <a:t> Research with Human Subjects</a:t>
                      </a:r>
                      <a:endParaRPr lang="en-US" dirty="0"/>
                    </a:p>
                  </a:txBody>
                  <a:tcPr>
                    <a:lnL w="762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0"/>
                  </a:ext>
                </a:extLst>
              </a:tr>
              <a:tr h="939547">
                <a:tc rowSpan="2">
                  <a:txBody>
                    <a:bodyPr/>
                    <a:lstStyle/>
                    <a:p>
                      <a:r>
                        <a:rPr lang="en-US" sz="2400" dirty="0">
                          <a:solidFill>
                            <a:schemeClr val="bg1"/>
                          </a:solidFill>
                        </a:rPr>
                        <a:t>Intent and Back-ground</a:t>
                      </a:r>
                    </a:p>
                  </a:txBody>
                  <a:tcPr>
                    <a:lnR w="76200" cap="flat" cmpd="sng" algn="ctr">
                      <a:solidFill>
                        <a:schemeClr val="tx1"/>
                      </a:solidFill>
                      <a:prstDash val="solid"/>
                      <a:round/>
                      <a:headEnd type="none" w="med" len="med"/>
                      <a:tailEnd type="none" w="med" len="med"/>
                    </a:lnR>
                    <a:solidFill>
                      <a:schemeClr val="accent1"/>
                    </a:solidFill>
                  </a:tcPr>
                </a:tc>
                <a:tc>
                  <a:txBody>
                    <a:bodyPr/>
                    <a:lstStyle/>
                    <a:p>
                      <a:r>
                        <a:rPr lang="en-US" b="1" dirty="0"/>
                        <a:t>□</a:t>
                      </a:r>
                      <a:r>
                        <a:rPr lang="en-US" dirty="0"/>
                        <a:t> Describes the nature</a:t>
                      </a:r>
                      <a:r>
                        <a:rPr lang="en-US" baseline="0" dirty="0"/>
                        <a:t> and severity of a specific local performance gap</a:t>
                      </a:r>
                      <a:endParaRPr lang="en-US" dirty="0"/>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a:t>□ </a:t>
                      </a:r>
                      <a:r>
                        <a:rPr lang="en-US" sz="1800" kern="1200" dirty="0">
                          <a:solidFill>
                            <a:schemeClr val="dk1"/>
                          </a:solidFill>
                          <a:effectLst/>
                          <a:latin typeface="+mn-lt"/>
                          <a:ea typeface="+mn-ea"/>
                          <a:cs typeface="+mn-cs"/>
                        </a:rPr>
                        <a:t>Identifies a specific deficit in scientific knowledge from the literature</a:t>
                      </a:r>
                    </a:p>
                  </a:txBody>
                  <a:tcPr>
                    <a:lnL w="762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1"/>
                  </a:ext>
                </a:extLst>
              </a:tr>
              <a:tr h="1218575">
                <a:tc vMerge="1">
                  <a:txBody>
                    <a:bodyPr/>
                    <a:lstStyle/>
                    <a:p>
                      <a:endParaRPr lang="en-US" dirty="0">
                        <a:solidFill>
                          <a:schemeClr val="bg1"/>
                        </a:solidFill>
                      </a:endParaRPr>
                    </a:p>
                  </a:txBody>
                  <a:tcPr>
                    <a:solidFill>
                      <a:schemeClr val="accent1"/>
                    </a:solidFill>
                  </a:tcPr>
                </a:tc>
                <a:tc>
                  <a:txBody>
                    <a:bodyPr/>
                    <a:lstStyle/>
                    <a:p>
                      <a:r>
                        <a:rPr lang="en-US" b="1" dirty="0"/>
                        <a:t>□ </a:t>
                      </a:r>
                      <a:r>
                        <a:rPr lang="en-US" sz="1800" kern="1200" dirty="0">
                          <a:solidFill>
                            <a:schemeClr val="dk1"/>
                          </a:solidFill>
                          <a:effectLst/>
                          <a:latin typeface="+mn-lt"/>
                          <a:ea typeface="+mn-ea"/>
                          <a:cs typeface="+mn-cs"/>
                        </a:rPr>
                        <a:t>Focus is to improve a specific aspect of health or health care delivery that is currently NOT consistently and appropriately being implemented at this time</a:t>
                      </a:r>
                      <a:endParaRPr lang="en-US" dirty="0"/>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r>
                        <a:rPr lang="en-US" b="1" dirty="0"/>
                        <a:t>□ </a:t>
                      </a:r>
                      <a:r>
                        <a:rPr lang="en-US" sz="1800" kern="1200" dirty="0">
                          <a:solidFill>
                            <a:schemeClr val="dk1"/>
                          </a:solidFill>
                          <a:effectLst/>
                          <a:latin typeface="+mn-lt"/>
                          <a:ea typeface="+mn-ea"/>
                          <a:cs typeface="+mn-cs"/>
                        </a:rPr>
                        <a:t>Proposes to address or identify specific hypotheses in order to develop new knowledge or advance existing knowledge</a:t>
                      </a:r>
                      <a:endParaRPr lang="en-US" dirty="0"/>
                    </a:p>
                  </a:txBody>
                  <a:tcPr>
                    <a:lnL w="762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2"/>
                  </a:ext>
                </a:extLst>
              </a:tr>
            </a:tbl>
          </a:graphicData>
        </a:graphic>
      </p:graphicFrame>
      <p:sp>
        <p:nvSpPr>
          <p:cNvPr id="4" name="Footer Placeholder 3"/>
          <p:cNvSpPr>
            <a:spLocks noGrp="1"/>
          </p:cNvSpPr>
          <p:nvPr>
            <p:ph type="ftr" sz="quarter" idx="3"/>
          </p:nvPr>
        </p:nvSpPr>
        <p:spPr>
          <a:xfrm>
            <a:off x="3486150" y="6452235"/>
            <a:ext cx="2686050" cy="365125"/>
          </a:xfrm>
        </p:spPr>
        <p:txBody>
          <a:bodyPr/>
          <a:lstStyle/>
          <a:p>
            <a:pPr>
              <a:defRPr/>
            </a:pPr>
            <a:r>
              <a:rPr lang="en-US" dirty="0"/>
              <a:t>dbingham@umaryland.edu</a:t>
            </a:r>
          </a:p>
        </p:txBody>
      </p:sp>
      <p:sp>
        <p:nvSpPr>
          <p:cNvPr id="5" name="Slide Number Placeholder 4"/>
          <p:cNvSpPr>
            <a:spLocks noGrp="1"/>
          </p:cNvSpPr>
          <p:nvPr>
            <p:ph type="sldNum" sz="quarter" idx="4"/>
          </p:nvPr>
        </p:nvSpPr>
        <p:spPr/>
        <p:txBody>
          <a:bodyPr/>
          <a:lstStyle/>
          <a:p>
            <a:pPr>
              <a:defRPr/>
            </a:pPr>
            <a:fld id="{3F360B98-5035-4E54-A076-EB906E00DDCF}" type="slidenum">
              <a:rPr lang="en-US" smtClean="0"/>
              <a:pPr>
                <a:defRPr/>
              </a:pPr>
              <a:t>9</a:t>
            </a:fld>
            <a:endParaRPr lang="en-US" dirty="0"/>
          </a:p>
        </p:txBody>
      </p:sp>
      <p:sp>
        <p:nvSpPr>
          <p:cNvPr id="7" name="Rectangle 6"/>
          <p:cNvSpPr/>
          <p:nvPr/>
        </p:nvSpPr>
        <p:spPr>
          <a:xfrm>
            <a:off x="642026" y="5677984"/>
            <a:ext cx="8156502" cy="628755"/>
          </a:xfrm>
          <a:prstGeom prst="rect">
            <a:avLst/>
          </a:prstGeom>
          <a:ln w="47625">
            <a:solidFill>
              <a:srgbClr val="FFCC66"/>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err="1">
                <a:solidFill>
                  <a:schemeClr val="tx1"/>
                </a:solidFill>
              </a:rPr>
              <a:t>Ogrinc</a:t>
            </a:r>
            <a:r>
              <a:rPr lang="en-US" sz="1600" dirty="0">
                <a:solidFill>
                  <a:schemeClr val="tx1"/>
                </a:solidFill>
              </a:rPr>
              <a:t>, G., Nelson, W.A., Adams, S.M., &amp; O’Hara, A.E. (2013). An instrument to differentiate between clinical research and quality improvement. </a:t>
            </a:r>
            <a:r>
              <a:rPr lang="en-US" sz="1600" i="1" dirty="0">
                <a:solidFill>
                  <a:schemeClr val="tx1"/>
                </a:solidFill>
              </a:rPr>
              <a:t>IRB Ethics &amp; Human Research </a:t>
            </a:r>
            <a:r>
              <a:rPr lang="en-US" sz="1600" dirty="0">
                <a:solidFill>
                  <a:schemeClr val="tx1"/>
                </a:solidFill>
              </a:rPr>
              <a:t>35(5), pp. 4-5. </a:t>
            </a:r>
          </a:p>
        </p:txBody>
      </p:sp>
      <p:sp>
        <p:nvSpPr>
          <p:cNvPr id="8" name="Title 7"/>
          <p:cNvSpPr>
            <a:spLocks noGrp="1"/>
          </p:cNvSpPr>
          <p:nvPr>
            <p:ph type="title"/>
          </p:nvPr>
        </p:nvSpPr>
        <p:spPr>
          <a:xfrm>
            <a:off x="2771775" y="960808"/>
            <a:ext cx="4848225" cy="1143000"/>
          </a:xfrm>
        </p:spPr>
        <p:txBody>
          <a:bodyPr/>
          <a:lstStyle/>
          <a:p>
            <a:r>
              <a:rPr lang="en-US" sz="2000" dirty="0" err="1"/>
              <a:t>Ogrinc</a:t>
            </a:r>
            <a:r>
              <a:rPr lang="en-US" sz="2000" dirty="0"/>
              <a:t> et al.’s Instrument to Assess the Differences between QI and Clinical Research with Human Subjects, cont.</a:t>
            </a:r>
          </a:p>
        </p:txBody>
      </p:sp>
      <p:sp>
        <p:nvSpPr>
          <p:cNvPr id="9" name="Footer Placeholder 3"/>
          <p:cNvSpPr txBox="1">
            <a:spLocks/>
          </p:cNvSpPr>
          <p:nvPr/>
        </p:nvSpPr>
        <p:spPr>
          <a:xfrm>
            <a:off x="582930" y="6452235"/>
            <a:ext cx="2691898" cy="365125"/>
          </a:xfrm>
          <a:prstGeom prst="rect">
            <a:avLst/>
          </a:prstGeom>
        </p:spPr>
        <p:txBody>
          <a:bodyPr vert="horz" lIns="91440" tIns="45720" rIns="91440" bIns="45720" rtlCol="0" anchor="ctr"/>
          <a:lstStyle>
            <a:defPPr>
              <a:defRPr lang="en-US"/>
            </a:defPPr>
            <a:lvl1pPr algn="ctr" defTabSz="457200" rtl="0" fontAlgn="auto">
              <a:spcBef>
                <a:spcPts val="0"/>
              </a:spcBef>
              <a:spcAft>
                <a:spcPts val="0"/>
              </a:spcAft>
              <a:defRPr sz="1200" kern="1200">
                <a:solidFill>
                  <a:schemeClr val="tx1">
                    <a:tint val="75000"/>
                  </a:schemeClr>
                </a:solidFill>
                <a:latin typeface="+mn-lt"/>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r>
              <a:rPr lang="en-US" dirty="0"/>
              <a:t>QI Brief 1.3: Released Summer 2017</a:t>
            </a:r>
          </a:p>
        </p:txBody>
      </p:sp>
    </p:spTree>
    <p:extLst>
      <p:ext uri="{BB962C8B-B14F-4D97-AF65-F5344CB8AC3E}">
        <p14:creationId xmlns:p14="http://schemas.microsoft.com/office/powerpoint/2010/main" val="878815124"/>
      </p:ext>
    </p:extLst>
  </p:cSld>
  <p:clrMapOvr>
    <a:masterClrMapping/>
  </p:clrMapOvr>
</p:sld>
</file>

<file path=ppt/theme/theme1.xml><?xml version="1.0" encoding="utf-8"?>
<a:theme xmlns:a="http://schemas.openxmlformats.org/drawingml/2006/main" name="Office Theme">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13679</TotalTime>
  <Words>3458</Words>
  <Application>Microsoft Office PowerPoint</Application>
  <PresentationFormat>On-screen Show (4:3)</PresentationFormat>
  <Paragraphs>257</Paragraphs>
  <Slides>15</Slides>
  <Notes>15</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15</vt:i4>
      </vt:variant>
    </vt:vector>
  </HeadingPairs>
  <TitlesOfParts>
    <vt:vector size="21" baseType="lpstr">
      <vt:lpstr>Arial</vt:lpstr>
      <vt:lpstr>Calibri</vt:lpstr>
      <vt:lpstr>Helvetica</vt:lpstr>
      <vt:lpstr>Office Theme</vt:lpstr>
      <vt:lpstr>1_Custom Design</vt:lpstr>
      <vt:lpstr>Custom Design</vt:lpstr>
      <vt:lpstr>The Relationship Between Quality Improvement and Research  Presented by: Debra Bingham, DrPH, RN, FAAN Associate Professor for Healthcare Quality and Safety Department of Partnerships, Professional Education, and Practice dbingham@umaryland.edu  </vt:lpstr>
      <vt:lpstr>Objectives</vt:lpstr>
      <vt:lpstr>Definition of Evidence-Based Practice</vt:lpstr>
      <vt:lpstr>Definition of Quality Improvement</vt:lpstr>
      <vt:lpstr>Quality Improvement is the Responsibility of Health Care Providers</vt:lpstr>
      <vt:lpstr>Definition of Human Subjects Research</vt:lpstr>
      <vt:lpstr>Bingham’s Evidence-Based Practice,  Quality Improvement,  Research, and Improvement Science Flow Chart</vt:lpstr>
      <vt:lpstr>Quality Improvement  and Research Have 3 Things in Common </vt:lpstr>
      <vt:lpstr>Ogrinc et al.’s Instrument to Assess the Differences between QI and Clinical Research with Human Subjects, cont.</vt:lpstr>
      <vt:lpstr>PowerPoint Presentation</vt:lpstr>
      <vt:lpstr>PowerPoint Presentation</vt:lpstr>
      <vt:lpstr>PowerPoint Presentation</vt:lpstr>
      <vt:lpstr>PowerPoint Presentation</vt:lpstr>
      <vt:lpstr>PowerPoint Presentation</vt:lpstr>
      <vt:lpstr>Questions?</vt:lpstr>
    </vt:vector>
  </TitlesOfParts>
  <Company>Univ of Maryland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Jenna Meol</dc:creator>
  <cp:lastModifiedBy>Renee Franquiz</cp:lastModifiedBy>
  <cp:revision>783</cp:revision>
  <cp:lastPrinted>2017-03-28T12:33:07Z</cp:lastPrinted>
  <dcterms:created xsi:type="dcterms:W3CDTF">2011-06-24T14:29:15Z</dcterms:created>
  <dcterms:modified xsi:type="dcterms:W3CDTF">2018-11-30T13:28:05Z</dcterms:modified>
</cp:coreProperties>
</file>