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handoutMasterIdLst>
    <p:handoutMasterId r:id="rId8"/>
  </p:handoutMasterIdLst>
  <p:sldIdLst>
    <p:sldId id="265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998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5BEB1-CE56-4B6E-BD9A-4193CCA6C1B6}" type="datetimeFigureOut">
              <a:rPr lang="en-US" smtClean="0"/>
              <a:pPr/>
              <a:t>10/2/2014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5DD3D-8D29-4EA5-B135-619268FD3E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0386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DC48BB-8349-4F5D-BFC6-1DF1291257E7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E4916F-9258-474F-A391-0C3B0C6BEAFE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325A24-BA83-4439-961A-394ACF8CAF06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6DED50-6D2D-4115-B261-398FDBC18D5D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FCA60C-3B39-4A5C-8E69-D75F65C634A1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0B9511-D21B-42E7-9EE8-25BF7E616CB9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6635B8-8580-4FB8-B6A9-4F1750934933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B0680C-F5D1-4ED8-ADD6-F14498C203ED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C67BA-6D81-4531-9059-DACE3CA9413B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347DDF-34F0-429A-9047-F1D9175F02C1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7238AB-068D-4E13-AE53-D9B42ED61508}" type="slidenum">
              <a:rPr lang="en-US" smtClean="0">
                <a:solidFill>
                  <a:srgbClr val="9999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9999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5A56402-9477-4298-B507-DA1726F4A918}" type="slidenum">
              <a:rPr lang="en-US" smtClean="0">
                <a:solidFill>
                  <a:srgbClr val="9999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9999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/>
          <a:lstStyle/>
          <a:p>
            <a:pPr algn="ctr"/>
            <a:r>
              <a:rPr lang="en-US" dirty="0" smtClean="0"/>
              <a:t>Health Inequities and </a:t>
            </a:r>
            <a:br>
              <a:rPr lang="en-US" dirty="0" smtClean="0"/>
            </a:br>
            <a:r>
              <a:rPr lang="en-US" dirty="0" smtClean="0"/>
              <a:t>the Social Class Gradient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104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Jeffrey V. Johnson, Ph.D.</a:t>
            </a:r>
          </a:p>
          <a:p>
            <a:r>
              <a:rPr lang="en-US" dirty="0">
                <a:solidFill>
                  <a:schemeClr val="tx1"/>
                </a:solidFill>
              </a:rPr>
              <a:t>Professor and Director, Office of Global Health, UMSON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NRSG </a:t>
            </a:r>
            <a:r>
              <a:rPr lang="en-US" dirty="0" smtClean="0">
                <a:solidFill>
                  <a:schemeClr val="tx1"/>
                </a:solidFill>
              </a:rPr>
              <a:t>780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45720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dirty="0"/>
              <a:t>Why Do Top People Live Longer?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200" dirty="0">
                <a:solidFill>
                  <a:srgbClr val="FFFFFF"/>
                </a:solidFill>
              </a:rPr>
              <a:t>“</a:t>
            </a:r>
            <a:r>
              <a:rPr lang="en-US" sz="3200" dirty="0"/>
              <a:t>I’ve been poor, and I’ve been rich. Rich is better.” -- Sophie Tucker</a:t>
            </a:r>
          </a:p>
          <a:p>
            <a:pPr marL="342900" indent="-342900" algn="ctr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3200" dirty="0"/>
          </a:p>
          <a:p>
            <a:pPr marL="228600" indent="-2286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2400" dirty="0"/>
              <a:t>We know poverty  is ‘bad for you.’</a:t>
            </a:r>
          </a:p>
          <a:p>
            <a:pPr marL="228600" indent="-2286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2400" dirty="0"/>
              <a:t>Yet, there are large differences in health status not just on the basis of poverty, but across </a:t>
            </a:r>
            <a:r>
              <a:rPr lang="en-US" sz="2400" dirty="0" smtClean="0"/>
              <a:t>the entire class gradient 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Example: The Whitehall Study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dirty="0"/>
              <a:t>Marmot and co-workers have followed ten thousand British civil servants for </a:t>
            </a:r>
            <a:r>
              <a:rPr lang="en-US" dirty="0" smtClean="0"/>
              <a:t>over 2 </a:t>
            </a:r>
            <a:r>
              <a:rPr lang="en-US" dirty="0"/>
              <a:t>decades.</a:t>
            </a:r>
          </a:p>
          <a:p>
            <a:r>
              <a:rPr lang="en-US" dirty="0"/>
              <a:t>Person specific and longitudinal data.</a:t>
            </a:r>
          </a:p>
          <a:p>
            <a:r>
              <a:rPr lang="en-US" dirty="0"/>
              <a:t>Unambiguous group characteristics: status</a:t>
            </a:r>
          </a:p>
          <a:p>
            <a:r>
              <a:rPr lang="en-US" dirty="0"/>
              <a:t>risk gradient from top to bottom of the occupational status hierarchy.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The British Whitehall Study </a:t>
            </a:r>
          </a:p>
        </p:txBody>
      </p:sp>
      <p:pic>
        <p:nvPicPr>
          <p:cNvPr id="66564" name="Picture 4" descr="Picture 00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57400" y="1447800"/>
            <a:ext cx="5156200" cy="4981575"/>
          </a:xfrm>
          <a:noFill/>
          <a:ln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47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65455"/>
            <a:ext cx="9144000" cy="5080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34950"/>
            <a:ext cx="8001000" cy="11366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Class Gradient also exists in developing countries </a:t>
            </a:r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107950"/>
            <a:ext cx="4419600" cy="664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132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Health Inequities and  the Social Class Gradient</vt:lpstr>
      <vt:lpstr>Slide 2</vt:lpstr>
      <vt:lpstr>Example: The Whitehall Study</vt:lpstr>
      <vt:lpstr>The British Whitehall Study </vt:lpstr>
      <vt:lpstr>Class Gradient also exists in developing countries 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Inequities and the Social Class Gradient</dc:title>
  <dc:creator>Jeffrey V. Johnson</dc:creator>
  <cp:lastModifiedBy>Reviewer</cp:lastModifiedBy>
  <cp:revision>7</cp:revision>
  <dcterms:created xsi:type="dcterms:W3CDTF">2014-09-24T02:21:22Z</dcterms:created>
  <dcterms:modified xsi:type="dcterms:W3CDTF">2014-10-02T06:44:30Z</dcterms:modified>
</cp:coreProperties>
</file>