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59" r:id="rId4"/>
    <p:sldId id="260" r:id="rId5"/>
    <p:sldId id="292" r:id="rId6"/>
    <p:sldId id="261" r:id="rId7"/>
    <p:sldId id="262" r:id="rId8"/>
    <p:sldId id="294" r:id="rId9"/>
    <p:sldId id="295" r:id="rId10"/>
    <p:sldId id="263" r:id="rId11"/>
    <p:sldId id="29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6" r:id="rId35"/>
    <p:sldId id="287" r:id="rId36"/>
    <p:sldId id="299" r:id="rId37"/>
    <p:sldId id="289" r:id="rId38"/>
    <p:sldId id="297" r:id="rId39"/>
    <p:sldId id="290" r:id="rId40"/>
    <p:sldId id="298" r:id="rId41"/>
    <p:sldId id="29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798" autoAdjust="0"/>
  </p:normalViewPr>
  <p:slideViewPr>
    <p:cSldViewPr>
      <p:cViewPr varScale="1">
        <p:scale>
          <a:sx n="72" d="100"/>
          <a:sy n="72" d="100"/>
        </p:scale>
        <p:origin x="-2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F5685-18F6-440F-97EC-6B4CB743FB54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7DD54-9F40-44B7-BCC7-9C1ABA197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25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FCCB5-A21C-4486-A4DD-80B98AE2F1C8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2242C-9F28-4921-A221-87A719AC2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B07193D-4178-4A8D-927C-EC5B3349269D}" type="slidenum">
              <a:rPr lang="en-US" altLang="en-US" sz="1200" smtClean="0"/>
              <a:pPr eaLnBrk="1" hangingPunct="1"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2242C-9F28-4921-A221-87A719AC2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8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2242C-9F28-4921-A221-87A719AC2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3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3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5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0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0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9509F-26B3-4CB5-B365-FF4F409C39E6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EC30-ED83-4F46-A028-F51575CDD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66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lonelyplanet.com/destinationRedirector?openMap=true&amp;ethylCobjId=888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Primary, Secondary and Tertiary Prevention:    Model Population-based Prevention Program</a:t>
            </a:r>
            <a:endParaRPr lang="en-US" alt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886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000" dirty="0"/>
              <a:t>Susan Wozenski, JD, MPH</a:t>
            </a:r>
          </a:p>
          <a:p>
            <a:pPr algn="ctr"/>
            <a:r>
              <a:rPr lang="en-US" altLang="en-US" sz="2000" dirty="0"/>
              <a:t>Vice Chair, Family and Community Health</a:t>
            </a:r>
          </a:p>
          <a:p>
            <a:pPr algn="ctr"/>
            <a:r>
              <a:rPr lang="en-US" altLang="en-US" sz="2000" dirty="0"/>
              <a:t>MS/MPH Program Director</a:t>
            </a:r>
          </a:p>
          <a:p>
            <a:pPr algn="ctr"/>
            <a:r>
              <a:rPr lang="en-US" altLang="en-US" sz="2000" dirty="0"/>
              <a:t>wozenski@son.umaryland.edu</a:t>
            </a:r>
          </a:p>
        </p:txBody>
      </p:sp>
    </p:spTree>
    <p:extLst>
      <p:ext uri="{BB962C8B-B14F-4D97-AF65-F5344CB8AC3E}">
        <p14:creationId xmlns:p14="http://schemas.microsoft.com/office/powerpoint/2010/main" val="221145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83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Key Components of the North Karelia Project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6938" y="1752600"/>
            <a:ext cx="6291262" cy="43434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itchFamily="34" charset="0"/>
              </a:rPr>
              <a:t>Informing the public</a:t>
            </a:r>
          </a:p>
          <a:p>
            <a:pPr eaLnBrk="1" hangingPunct="1"/>
            <a:r>
              <a:rPr lang="en-US" altLang="en-US" smtClean="0">
                <a:latin typeface="Tahoma" pitchFamily="34" charset="0"/>
              </a:rPr>
              <a:t>Reorganizing services</a:t>
            </a:r>
          </a:p>
          <a:p>
            <a:pPr eaLnBrk="1" hangingPunct="1"/>
            <a:r>
              <a:rPr lang="en-US" altLang="en-US" smtClean="0">
                <a:latin typeface="Tahoma" pitchFamily="34" charset="0"/>
              </a:rPr>
              <a:t>Training personnel</a:t>
            </a:r>
          </a:p>
          <a:p>
            <a:pPr eaLnBrk="1" hangingPunct="1"/>
            <a:r>
              <a:rPr lang="en-US" altLang="en-US" smtClean="0">
                <a:latin typeface="Tahoma" pitchFamily="34" charset="0"/>
              </a:rPr>
              <a:t>Environmental changes</a:t>
            </a:r>
          </a:p>
          <a:p>
            <a:pPr eaLnBrk="1" hangingPunct="1"/>
            <a:r>
              <a:rPr lang="en-US" altLang="en-US" smtClean="0">
                <a:latin typeface="Tahoma" pitchFamily="34" charset="0"/>
              </a:rPr>
              <a:t>Evaluation services</a:t>
            </a:r>
          </a:p>
          <a:p>
            <a:pPr eaLnBrk="1" hangingPunct="1"/>
            <a:endParaRPr lang="en-US" altLang="en-US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0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044" y="609600"/>
            <a:ext cx="7586756" cy="577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55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349250" y="762000"/>
          <a:ext cx="8358188" cy="554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Bitmap Image" r:id="rId3" imgW="11161905" imgH="7411485" progId="Paint.Picture">
                  <p:embed/>
                </p:oleObj>
              </mc:Choice>
              <mc:Fallback>
                <p:oleObj name="Bitmap Image" r:id="rId3" imgW="11161905" imgH="74114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762000"/>
                        <a:ext cx="8358188" cy="554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27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~1\shavas\LOCALS~1\Temp\~AUT00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42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~1\shavas\LOCALS~1\Temp\~AUT0006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938" y="0"/>
            <a:ext cx="440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03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881063" y="533400"/>
          <a:ext cx="7518400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Bitmap Image" r:id="rId3" imgW="11161905" imgH="7411485" progId="Paint.Picture">
                  <p:embed/>
                </p:oleObj>
              </mc:Choice>
              <mc:Fallback>
                <p:oleObj name="Bitmap Image" r:id="rId3" imgW="11161905" imgH="74114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533400"/>
                        <a:ext cx="7518400" cy="576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2186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69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Sydänmerk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7239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Sydänmerk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800600"/>
            <a:ext cx="5619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9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2601913" y="0"/>
          <a:ext cx="4533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Bitmap Image" r:id="rId3" imgW="7392432" imgH="11180952" progId="Paint.Picture">
                  <p:embed/>
                </p:oleObj>
              </mc:Choice>
              <mc:Fallback>
                <p:oleObj name="Bitmap Image" r:id="rId3" imgW="7392432" imgH="111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0"/>
                        <a:ext cx="45339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22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~1\shavas\LOCALS~1\Temp\~AUT000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10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166938" y="0"/>
          <a:ext cx="4470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Bitmap Image" r:id="rId3" imgW="12714286" imgH="18219048" progId="Paint.Picture">
                  <p:embed/>
                </p:oleObj>
              </mc:Choice>
              <mc:Fallback>
                <p:oleObj name="Bitmap Image" r:id="rId3" imgW="12714286" imgH="182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6938" y="0"/>
                        <a:ext cx="4470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33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ap of Finl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36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Prevalence of CHD Risk Factors in NK, </a:t>
            </a:r>
            <a:br>
              <a:rPr lang="en-US" alt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</a:br>
            <a:r>
              <a:rPr lang="en-US" alt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1972 vs. 1992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371600"/>
            <a:ext cx="7780337" cy="4724400"/>
          </a:xfrm>
        </p:spPr>
        <p:txBody>
          <a:bodyPr/>
          <a:lstStyle/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400" dirty="0" smtClean="0">
                <a:solidFill>
                  <a:srgbClr val="FF0000"/>
                </a:solidFill>
                <a:latin typeface="Arial" charset="0"/>
              </a:rPr>
              <a:t> 	</a:t>
            </a:r>
            <a:r>
              <a:rPr lang="en-US" altLang="en-US" sz="2300" dirty="0" smtClean="0">
                <a:solidFill>
                  <a:srgbClr val="FF0000"/>
                </a:solidFill>
                <a:latin typeface="Arial" charset="0"/>
              </a:rPr>
              <a:t>						</a:t>
            </a:r>
            <a:r>
              <a:rPr lang="en-US" altLang="en-US" sz="2300" b="1" dirty="0" smtClean="0">
                <a:solidFill>
                  <a:srgbClr val="FF0000"/>
                </a:solidFill>
                <a:latin typeface="Arial" charset="0"/>
              </a:rPr>
              <a:t>1972		 1992</a:t>
            </a:r>
            <a:endParaRPr lang="en-US" altLang="en-US" sz="2300" dirty="0" smtClean="0">
              <a:solidFill>
                <a:srgbClr val="FF0000"/>
              </a:solidFill>
              <a:latin typeface="Arial" charset="0"/>
            </a:endParaRP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rgbClr val="00FFFF"/>
                </a:solidFill>
                <a:latin typeface="Arial" charset="0"/>
              </a:rPr>
              <a:t>High cholesterol</a:t>
            </a:r>
            <a:endParaRPr lang="en-US" altLang="en-US" sz="2300" b="1" dirty="0" smtClean="0">
              <a:solidFill>
                <a:schemeClr val="bg1"/>
              </a:solidFill>
              <a:latin typeface="Arial" charset="0"/>
            </a:endParaRP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chemeClr val="bg1"/>
                </a:solidFill>
                <a:latin typeface="Arial" charset="0"/>
              </a:rPr>
              <a:t> 	</a:t>
            </a:r>
            <a:r>
              <a:rPr lang="en-US" altLang="en-US" sz="2300" b="1" dirty="0" smtClean="0">
                <a:latin typeface="Arial" charset="0"/>
              </a:rPr>
              <a:t>Men					 60%		  27%</a:t>
            </a: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latin typeface="Arial" charset="0"/>
              </a:rPr>
              <a:t> 	Women					 56%		  17%</a:t>
            </a: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rgbClr val="00FFFF"/>
                </a:solidFill>
                <a:latin typeface="Arial" charset="0"/>
              </a:rPr>
              <a:t>High blood pressure</a:t>
            </a:r>
            <a:endParaRPr lang="en-US" altLang="en-US" sz="2300" b="1" dirty="0" smtClean="0">
              <a:solidFill>
                <a:schemeClr val="bg1"/>
              </a:solidFill>
              <a:latin typeface="Arial" charset="0"/>
            </a:endParaRP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chemeClr val="bg1"/>
                </a:solidFill>
                <a:latin typeface="Arial" charset="0"/>
              </a:rPr>
              <a:t> 	</a:t>
            </a:r>
            <a:r>
              <a:rPr lang="en-US" altLang="en-US" sz="2300" b="1" dirty="0" smtClean="0">
                <a:latin typeface="Arial" charset="0"/>
              </a:rPr>
              <a:t>Men					 65%		  49%	</a:t>
            </a: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latin typeface="Arial" charset="0"/>
              </a:rPr>
              <a:t> 	Women					 65%		  39%</a:t>
            </a: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rgbClr val="00FFFF"/>
                </a:solidFill>
                <a:latin typeface="Arial" charset="0"/>
              </a:rPr>
              <a:t>Smoking</a:t>
            </a:r>
            <a:endParaRPr lang="en-US" altLang="en-US" sz="2300" b="1" dirty="0" smtClean="0">
              <a:solidFill>
                <a:schemeClr val="bg1"/>
              </a:solidFill>
              <a:latin typeface="Arial" charset="0"/>
            </a:endParaRP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n-US" altLang="en-US" sz="2300" b="1" dirty="0" smtClean="0">
                <a:latin typeface="Arial" charset="0"/>
              </a:rPr>
              <a:t>Men					 52%		  32%	</a:t>
            </a: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r>
              <a:rPr lang="en-US" altLang="en-US" sz="2300" b="1" dirty="0" smtClean="0">
                <a:latin typeface="Arial" charset="0"/>
              </a:rPr>
              <a:t> 	Women				 	10%		  17%</a:t>
            </a:r>
            <a:r>
              <a:rPr lang="en-US" altLang="en-US" sz="2400" dirty="0" smtClean="0">
                <a:solidFill>
                  <a:schemeClr val="bg1"/>
                </a:solidFill>
                <a:latin typeface="Arial" charset="0"/>
              </a:rPr>
              <a:t>				</a:t>
            </a:r>
            <a:endParaRPr lang="en-US" altLang="en-US" sz="2400" dirty="0" smtClean="0">
              <a:solidFill>
                <a:srgbClr val="FF0000"/>
              </a:solidFill>
              <a:latin typeface="Arial" charset="0"/>
            </a:endParaRPr>
          </a:p>
          <a:p>
            <a:pPr marL="457200" lvl="4" indent="0" defTabSz="685800" eaLnBrk="1" hangingPunct="1">
              <a:buFontTx/>
              <a:buChar char=" "/>
              <a:tabLst>
                <a:tab pos="971550" algn="l"/>
              </a:tabLst>
            </a:pPr>
            <a:endParaRPr lang="en-US" altLang="en-US" sz="24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981200" y="60960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9900"/>
                </a:solidFill>
                <a:latin typeface="Arial" charset="0"/>
              </a:rPr>
              <a:t>Vartiainen E et al.  </a:t>
            </a:r>
            <a:r>
              <a:rPr lang="en-US" altLang="en-US" sz="2000" b="0" i="1">
                <a:solidFill>
                  <a:srgbClr val="FF9900"/>
                </a:solidFill>
                <a:latin typeface="Arial" charset="0"/>
              </a:rPr>
              <a:t>Int J Epid</a:t>
            </a:r>
            <a:r>
              <a:rPr lang="en-US" altLang="en-US" sz="2000" b="0">
                <a:solidFill>
                  <a:srgbClr val="FF9900"/>
                </a:solidFill>
                <a:latin typeface="Arial" charset="0"/>
              </a:rPr>
              <a:t> 2000; 29:49-56.</a:t>
            </a: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1855091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0" y="914400"/>
          <a:ext cx="914400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Bitmap Image" r:id="rId3" imgW="11238095" imgH="4210638" progId="Paint.Picture">
                  <p:embed/>
                </p:oleObj>
              </mc:Choice>
              <mc:Fallback>
                <p:oleObj name="Bitmap Image" r:id="rId3" imgW="11238095" imgH="42106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4000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68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2370138" y="0"/>
          <a:ext cx="4659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Bitmap Image" r:id="rId3" imgW="9914286" imgH="14270442" progId="Paint.Picture">
                  <p:embed/>
                </p:oleObj>
              </mc:Choice>
              <mc:Fallback>
                <p:oleObj name="Bitmap Image" r:id="rId3" imgW="9914286" imgH="1427044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0"/>
                        <a:ext cx="46593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094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142875"/>
            <a:ext cx="9144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chemeClr val="tx2"/>
                </a:solidFill>
                <a:latin typeface="Tahoma" pitchFamily="34" charset="0"/>
              </a:rPr>
              <a:t>Declines in Mean Level of CHD Risk Factors of Finnish Men Aged 35-64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177800" y="744538"/>
          <a:ext cx="91440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hart" r:id="rId3" imgW="8743984" imgH="4114884" progId="MSGraph.Chart.8">
                  <p:embed followColorScheme="full"/>
                </p:oleObj>
              </mc:Choice>
              <mc:Fallback>
                <p:oleObj name="Chart" r:id="rId3" imgW="8743984" imgH="41148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744538"/>
                        <a:ext cx="91440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180263" y="4724400"/>
            <a:ext cx="1201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</a:rPr>
              <a:t>smoking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197725" y="1828800"/>
            <a:ext cx="163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blood pressure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7162800" y="2971800"/>
            <a:ext cx="1474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33"/>
                </a:solidFill>
                <a:latin typeface="Arial" charset="0"/>
              </a:rPr>
              <a:t>cholesterol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7615238" y="3843338"/>
            <a:ext cx="1233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FF"/>
                </a:solidFill>
                <a:latin typeface="Arial" charset="0"/>
              </a:rPr>
              <a:t>  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0" y="2220913"/>
            <a:ext cx="406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 e</a:t>
            </a:r>
            <a:endParaRPr lang="en-US" altLang="en-US" sz="2000" b="0">
              <a:latin typeface="Arial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133600" y="6400800"/>
            <a:ext cx="483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Vartiainen E et al, </a:t>
            </a:r>
            <a:r>
              <a:rPr lang="en-US" altLang="en-US" sz="1800" b="0" i="1">
                <a:solidFill>
                  <a:srgbClr val="FF66FF"/>
                </a:solidFill>
                <a:latin typeface="Arial" charset="0"/>
              </a:rPr>
              <a:t>BMJ</a:t>
            </a: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 1994; 309: 23-27.</a:t>
            </a:r>
            <a:endParaRPr lang="en-US" altLang="en-US" sz="20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06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142875"/>
            <a:ext cx="9144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Changes in Mean Level of CHD Risk Factors in Finnish Women Aged 35-64</a:t>
            </a:r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0" y="762000"/>
          <a:ext cx="91440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Chart" r:id="rId3" imgW="8743984" imgH="4114884" progId="MSGraph.Chart.8">
                  <p:embed followColorScheme="full"/>
                </p:oleObj>
              </mc:Choice>
              <mc:Fallback>
                <p:oleObj name="Chart" r:id="rId3" imgW="8743984" imgH="41148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162800" y="2362200"/>
            <a:ext cx="1227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</a:rPr>
              <a:t>smoking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162800" y="5029200"/>
            <a:ext cx="1666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blood pressure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33"/>
                </a:solidFill>
                <a:latin typeface="Arial" charset="0"/>
              </a:rPr>
              <a:t>cholesterol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7615238" y="3843338"/>
            <a:ext cx="1233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FF"/>
                </a:solidFill>
                <a:latin typeface="Arial" charset="0"/>
              </a:rPr>
              <a:t>  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0" y="2220913"/>
            <a:ext cx="406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Chang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0">
              <a:latin typeface="Arial" charset="0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362200" y="6324600"/>
            <a:ext cx="460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Vartiainen E et al, </a:t>
            </a:r>
            <a:r>
              <a:rPr lang="en-US" altLang="en-US" sz="1800" b="0" i="1">
                <a:solidFill>
                  <a:srgbClr val="FF66FF"/>
                </a:solidFill>
                <a:latin typeface="Arial" charset="0"/>
              </a:rPr>
              <a:t>BMJ</a:t>
            </a: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 1994; 309: 23-27.</a:t>
            </a:r>
            <a:endParaRPr lang="en-US" altLang="en-US" sz="20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0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304800" y="4572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Butter consumption per capita in Finland</a:t>
            </a:r>
            <a:endParaRPr lang="en-US" altLang="en-US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228600" y="5334000"/>
            <a:ext cx="891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latin typeface="Arial" charset="0"/>
                <a:cs typeface="Arial" charset="0"/>
              </a:rPr>
              <a:t>Puska, P. (2009) Fat and heart disease:  yes we can make a change—the case of North Karelia (Finland) . Annals of Nutrition and Metabolism 2009;54 (suppl 1) 33-38.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438" y="1524000"/>
            <a:ext cx="62023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27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1482725"/>
            <a:ext cx="5634037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524000"/>
          </a:xfrm>
        </p:spPr>
        <p:txBody>
          <a:bodyPr/>
          <a:lstStyle/>
          <a:p>
            <a:r>
              <a:rPr lang="en-US" alt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Serum Cholesterol in Men 30-59</a:t>
            </a:r>
            <a:br>
              <a:rPr lang="en-US" alt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</a:br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1972-2007</a:t>
            </a:r>
          </a:p>
        </p:txBody>
      </p:sp>
      <p:sp>
        <p:nvSpPr>
          <p:cNvPr id="88068" name="Content Placeholder 3"/>
          <p:cNvSpPr>
            <a:spLocks noGrp="1"/>
          </p:cNvSpPr>
          <p:nvPr>
            <p:ph idx="1"/>
          </p:nvPr>
        </p:nvSpPr>
        <p:spPr>
          <a:xfrm>
            <a:off x="2381" y="5791200"/>
            <a:ext cx="8686800" cy="8382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en-US" altLang="en-US" sz="1800" dirty="0" smtClean="0">
                <a:latin typeface="Arial" charset="0"/>
                <a:cs typeface="Arial" charset="0"/>
              </a:rPr>
              <a:t>      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Puska</a:t>
            </a:r>
            <a:r>
              <a:rPr lang="en-US" altLang="en-US" sz="1800" dirty="0" smtClean="0">
                <a:latin typeface="Arial" charset="0"/>
                <a:cs typeface="Arial" charset="0"/>
              </a:rPr>
              <a:t>, P. (2009) Fat and heart disease:  yes we can make a change—the case of North Karelia (Finland) . Annals of Nutrition and Metabolism 2009;54 (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suppl</a:t>
            </a:r>
            <a:r>
              <a:rPr lang="en-US" altLang="en-US" sz="1800" dirty="0" smtClean="0">
                <a:latin typeface="Arial" charset="0"/>
                <a:cs typeface="Arial" charset="0"/>
              </a:rPr>
              <a:t> 1) 33-38.</a:t>
            </a:r>
          </a:p>
        </p:txBody>
      </p:sp>
    </p:spTree>
    <p:extLst>
      <p:ext uri="{BB962C8B-B14F-4D97-AF65-F5344CB8AC3E}">
        <p14:creationId xmlns:p14="http://schemas.microsoft.com/office/powerpoint/2010/main" val="2691258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Arial" charset="0"/>
              </a:rPr>
              <a:t>Changes in Salt Intake in Finland, 1972-2002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663" y="1066800"/>
            <a:ext cx="5283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066800" y="6326188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Karpannen H and Mervaala E.  </a:t>
            </a:r>
            <a:r>
              <a:rPr lang="en-US" altLang="en-US" sz="1800" i="1">
                <a:latin typeface="Arial" charset="0"/>
              </a:rPr>
              <a:t>Prog Cardiov Dis </a:t>
            </a:r>
            <a:r>
              <a:rPr lang="en-US" altLang="en-US" sz="1800">
                <a:latin typeface="Arial" charset="0"/>
              </a:rPr>
              <a:t>2006; 49:59-75</a:t>
            </a:r>
            <a:r>
              <a:rPr lang="en-US" altLang="en-US" sz="200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125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0" y="1371600"/>
            <a:ext cx="54181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Arial" charset="0"/>
              </a:rPr>
              <a:t>Changes in Diastolic Blood Pressure in Finland, 1972-2002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914400" y="6324600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Karpannen H and Mervaala E.  </a:t>
            </a:r>
            <a:r>
              <a:rPr lang="en-US" altLang="en-US" sz="1800" i="1">
                <a:latin typeface="Arial" charset="0"/>
              </a:rPr>
              <a:t>Prog Cardiov Dis </a:t>
            </a:r>
            <a:r>
              <a:rPr lang="en-US" altLang="en-US" sz="1800">
                <a:latin typeface="Arial" charset="0"/>
              </a:rPr>
              <a:t>2006; 49:59-75</a:t>
            </a:r>
            <a:r>
              <a:rPr lang="en-US" altLang="en-US" sz="200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091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738" y="1295400"/>
            <a:ext cx="59610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69863" y="152400"/>
            <a:ext cx="8974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Arial" charset="0"/>
              </a:rPr>
              <a:t>Changes in Mortality from Stroke in Finland, 1968-2002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38200" y="6172200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Karpannen H and Mervaala E.  </a:t>
            </a:r>
            <a:r>
              <a:rPr lang="en-US" altLang="en-US" sz="1800" i="1">
                <a:latin typeface="Arial" charset="0"/>
              </a:rPr>
              <a:t>Prog Cardiov Dis </a:t>
            </a:r>
            <a:r>
              <a:rPr lang="en-US" altLang="en-US" sz="1800">
                <a:latin typeface="Arial" charset="0"/>
              </a:rPr>
              <a:t>2006; 49:59-75.</a:t>
            </a:r>
          </a:p>
        </p:txBody>
      </p:sp>
    </p:spTree>
    <p:extLst>
      <p:ext uri="{BB962C8B-B14F-4D97-AF65-F5344CB8AC3E}">
        <p14:creationId xmlns:p14="http://schemas.microsoft.com/office/powerpoint/2010/main" val="251715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6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/>
          <a:lstStyle/>
          <a:p>
            <a:pPr algn="just"/>
            <a:r>
              <a:rPr lang="en-US" alt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At the end of the 1960s, Finnish men, especially  men in North Karelia, had the highest international rates of coronary heart disease mortality. </a:t>
            </a:r>
          </a:p>
        </p:txBody>
      </p:sp>
      <p:sp>
        <p:nvSpPr>
          <p:cNvPr id="68611" name="Text Placeholder 5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7772400" cy="1066800"/>
          </a:xfrm>
        </p:spPr>
        <p:txBody>
          <a:bodyPr/>
          <a:lstStyle/>
          <a:p>
            <a:pPr algn="just"/>
            <a:r>
              <a:rPr lang="en-US" altLang="en-US" sz="1600" smtClean="0">
                <a:latin typeface="Arial" charset="0"/>
                <a:cs typeface="Arial" charset="0"/>
              </a:rPr>
              <a:t>Vartiainen, E., et.al. Thirty-five-year trends in cardiovascular risk factors in Finland. International Journal of Epidemiology 2010; 39:504-518 citing Thom, T, et. Al., Total mortality and  mortality from heart disease, cancer and stroke from 1950 to 1987 in 27 countries:  National Institutes of Health; 1992. Report No.: 92-3088</a:t>
            </a:r>
          </a:p>
        </p:txBody>
      </p:sp>
    </p:spTree>
    <p:extLst>
      <p:ext uri="{BB962C8B-B14F-4D97-AF65-F5344CB8AC3E}">
        <p14:creationId xmlns:p14="http://schemas.microsoft.com/office/powerpoint/2010/main" val="240240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273175"/>
            <a:ext cx="51054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altLang="en-US" sz="2800" smtClean="0">
                <a:latin typeface="Arial" charset="0"/>
                <a:cs typeface="Arial" charset="0"/>
              </a:rPr>
              <a:t>Observed and Predicted Decline in CHD Mortality in Men 1972-2007</a:t>
            </a:r>
            <a:br>
              <a:rPr lang="en-US" altLang="en-US" sz="2800" smtClean="0">
                <a:latin typeface="Arial" charset="0"/>
                <a:cs typeface="Arial" charset="0"/>
              </a:rPr>
            </a:br>
            <a:endParaRPr lang="en-US" altLang="en-US" sz="2800" smtClean="0">
              <a:latin typeface="Arial" charset="0"/>
              <a:cs typeface="Arial" charset="0"/>
            </a:endParaRPr>
          </a:p>
        </p:txBody>
      </p:sp>
      <p:sp>
        <p:nvSpPr>
          <p:cNvPr id="92164" name="Text Placeholder 7"/>
          <p:cNvSpPr>
            <a:spLocks noGrp="1"/>
          </p:cNvSpPr>
          <p:nvPr>
            <p:ph idx="1"/>
          </p:nvPr>
        </p:nvSpPr>
        <p:spPr>
          <a:xfrm>
            <a:off x="457200" y="5791200"/>
            <a:ext cx="8001000" cy="381000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sz="1600" smtClean="0">
                <a:latin typeface="Arial" charset="0"/>
                <a:cs typeface="Arial" charset="0"/>
              </a:rPr>
              <a:t>Vartiainen, E., et.al. (2010) Thirty-five-year trends in cardiovascular risk factors in Finland</a:t>
            </a:r>
          </a:p>
        </p:txBody>
      </p: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6172200"/>
            <a:ext cx="319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07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20650" y="142875"/>
            <a:ext cx="8928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Decline in CHD Risks and Mortality, Finnish Men Aged 35-64</a:t>
            </a:r>
          </a:p>
        </p:txBody>
      </p:sp>
      <p:graphicFrame>
        <p:nvGraphicFramePr>
          <p:cNvPr id="931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018401"/>
              </p:ext>
            </p:extLst>
          </p:nvPr>
        </p:nvGraphicFramePr>
        <p:xfrm>
          <a:off x="228600" y="792956"/>
          <a:ext cx="89154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Chart" r:id="rId3" imgW="8743984" imgH="4114884" progId="MSGraph.Chart.8">
                  <p:embed followColorScheme="full"/>
                </p:oleObj>
              </mc:Choice>
              <mc:Fallback>
                <p:oleObj name="Chart" r:id="rId3" imgW="8743984" imgH="41148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92956"/>
                        <a:ext cx="89154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586663" y="1752600"/>
            <a:ext cx="12525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FF0000"/>
                </a:solidFill>
                <a:latin typeface="Arial" charset="0"/>
              </a:rPr>
              <a:t>smoking</a:t>
            </a:r>
            <a:endParaRPr lang="en-US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7197725" y="2590800"/>
            <a:ext cx="16319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FFFF00"/>
                </a:solidFill>
                <a:latin typeface="Arial" charset="0"/>
              </a:rPr>
              <a:t> blood pressure</a:t>
            </a:r>
            <a:endParaRPr lang="en-US" alt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7586663" y="3352800"/>
            <a:ext cx="15573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33CC33"/>
                </a:solidFill>
                <a:latin typeface="Arial" charset="0"/>
              </a:rPr>
              <a:t>cholesterol</a:t>
            </a:r>
            <a:endParaRPr lang="en-US" altLang="en-US" sz="1800">
              <a:solidFill>
                <a:srgbClr val="33CC33"/>
              </a:solidFill>
              <a:latin typeface="Arial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7518400" y="3886200"/>
            <a:ext cx="1233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FF"/>
                </a:solidFill>
                <a:latin typeface="Arial" charset="0"/>
              </a:rPr>
              <a:t>  </a:t>
            </a:r>
            <a:r>
              <a:rPr lang="en-US" altLang="en-US" sz="1700">
                <a:solidFill>
                  <a:srgbClr val="00FFFF"/>
                </a:solidFill>
                <a:latin typeface="Arial" charset="0"/>
              </a:rPr>
              <a:t>predicted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7586663" y="4648200"/>
            <a:ext cx="15573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FF6600"/>
                </a:solidFill>
                <a:latin typeface="Arial" charset="0"/>
              </a:rPr>
              <a:t> observed </a:t>
            </a:r>
            <a:endParaRPr lang="en-US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203200" y="2220913"/>
            <a:ext cx="203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e</a:t>
            </a:r>
            <a:endParaRPr lang="en-US" altLang="en-US" sz="2000" b="0">
              <a:latin typeface="Arial" charset="0"/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2514600" y="64008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Vartiainen E et al, </a:t>
            </a:r>
            <a:r>
              <a:rPr lang="en-US" altLang="en-US" sz="1800" b="0" i="1">
                <a:solidFill>
                  <a:srgbClr val="FF66FF"/>
                </a:solidFill>
                <a:latin typeface="Arial" charset="0"/>
              </a:rPr>
              <a:t>BMJ</a:t>
            </a: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 1994; 309: 23-27.</a:t>
            </a:r>
            <a:endParaRPr lang="en-US" altLang="en-US" sz="20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93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Changes in CHD Risks &amp; Mortality, Finnish Women Aged 35-64</a:t>
            </a: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203200" y="1371600"/>
          <a:ext cx="89408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Chart" r:id="rId3" imgW="8743984" imgH="4114884" progId="MSGraph.Chart.8">
                  <p:embed followColorScheme="full"/>
                </p:oleObj>
              </mc:Choice>
              <mc:Fallback>
                <p:oleObj name="Chart" r:id="rId3" imgW="8743984" imgH="41148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371600"/>
                        <a:ext cx="89408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7513638" y="1600200"/>
            <a:ext cx="12430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FF0000"/>
                </a:solidFill>
                <a:latin typeface="Arial" charset="0"/>
              </a:rPr>
              <a:t>smoking</a:t>
            </a:r>
            <a:endParaRPr lang="en-US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7383463" y="3048000"/>
            <a:ext cx="2222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en-US" sz="1700">
                <a:solidFill>
                  <a:srgbClr val="FFFF00"/>
                </a:solidFill>
                <a:latin typeface="Arial" charset="0"/>
              </a:rPr>
              <a:t>blood pressure</a:t>
            </a:r>
            <a:endParaRPr lang="en-US" alt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7315200" y="3733800"/>
            <a:ext cx="161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33"/>
                </a:solidFill>
                <a:latin typeface="Arial" charset="0"/>
              </a:rPr>
              <a:t>  </a:t>
            </a:r>
            <a:r>
              <a:rPr lang="en-US" altLang="en-US" sz="1700">
                <a:solidFill>
                  <a:srgbClr val="33CC33"/>
                </a:solidFill>
                <a:latin typeface="Arial" charset="0"/>
              </a:rPr>
              <a:t>cholesterol</a:t>
            </a:r>
            <a:endParaRPr lang="en-US" altLang="en-US" sz="1800">
              <a:solidFill>
                <a:srgbClr val="33CC33"/>
              </a:solidFill>
              <a:latin typeface="Arial" charset="0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7250113" y="4419600"/>
            <a:ext cx="1893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FF"/>
                </a:solidFill>
                <a:latin typeface="Arial" charset="0"/>
              </a:rPr>
              <a:t>   </a:t>
            </a:r>
            <a:r>
              <a:rPr lang="en-US" altLang="en-US" sz="1700">
                <a:solidFill>
                  <a:srgbClr val="00FFFF"/>
                </a:solidFill>
                <a:latin typeface="Arial" charset="0"/>
              </a:rPr>
              <a:t>predicted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7246938" y="5334000"/>
            <a:ext cx="1614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6600"/>
                </a:solidFill>
                <a:latin typeface="Arial" charset="0"/>
              </a:rPr>
              <a:t>  </a:t>
            </a:r>
            <a:r>
              <a:rPr lang="en-US" altLang="en-US" sz="1700">
                <a:solidFill>
                  <a:srgbClr val="FF6600"/>
                </a:solidFill>
                <a:latin typeface="Arial" charset="0"/>
              </a:rPr>
              <a:t> observed </a:t>
            </a:r>
            <a:endParaRPr lang="en-US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203200" y="2220913"/>
            <a:ext cx="406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9900"/>
                </a:solidFill>
                <a:latin typeface="Arial" charset="0"/>
              </a:rPr>
              <a:t>e</a:t>
            </a:r>
            <a:endParaRPr lang="en-US" altLang="en-US" sz="2000" b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2514600" y="6400800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Vartiainen E et al, </a:t>
            </a:r>
            <a:r>
              <a:rPr lang="en-US" altLang="en-US" sz="1800" b="0" i="1">
                <a:solidFill>
                  <a:srgbClr val="FF66FF"/>
                </a:solidFill>
                <a:latin typeface="Arial" charset="0"/>
              </a:rPr>
              <a:t>BMJ</a:t>
            </a:r>
            <a:r>
              <a:rPr lang="en-US" altLang="en-US" sz="1800" b="0">
                <a:solidFill>
                  <a:srgbClr val="FF66FF"/>
                </a:solidFill>
                <a:latin typeface="Arial" charset="0"/>
              </a:rPr>
              <a:t> 1994; 309: 23-27.</a:t>
            </a:r>
            <a:endParaRPr lang="en-US" altLang="en-US" sz="2000" b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42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938" y="1066800"/>
            <a:ext cx="6232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Arial" charset="0"/>
              </a:rPr>
              <a:t>Changes in Mortality from CHD in Finland,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Arial" charset="0"/>
              </a:rPr>
              <a:t>1968-2002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066800" y="6491288"/>
            <a:ext cx="786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Karpannen H and Mervaala E.  </a:t>
            </a:r>
            <a:r>
              <a:rPr lang="en-US" altLang="en-US" sz="1800" i="1">
                <a:latin typeface="Arial" charset="0"/>
              </a:rPr>
              <a:t>Prog Cardiov Dis </a:t>
            </a:r>
            <a:r>
              <a:rPr lang="en-US" altLang="en-US" sz="1800">
                <a:latin typeface="Arial" charset="0"/>
              </a:rPr>
              <a:t>2006; 49:59-75.</a:t>
            </a:r>
          </a:p>
        </p:txBody>
      </p:sp>
    </p:spTree>
    <p:extLst>
      <p:ext uri="{BB962C8B-B14F-4D97-AF65-F5344CB8AC3E}">
        <p14:creationId xmlns:p14="http://schemas.microsoft.com/office/powerpoint/2010/main" val="3697015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29509"/>
            <a:ext cx="7848600" cy="60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88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7912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>
                <a:latin typeface="Arial" charset="0"/>
                <a:cs typeface="Arial" charset="0"/>
              </a:rPr>
              <a:t>Finnish Mortality Rate per 100,000</a:t>
            </a:r>
            <a:br>
              <a:rPr lang="en-US" altLang="en-US" sz="3600" smtClean="0">
                <a:latin typeface="Arial" charset="0"/>
                <a:cs typeface="Arial" charset="0"/>
              </a:rPr>
            </a:br>
            <a:r>
              <a:rPr lang="en-US" altLang="en-US" sz="3600" smtClean="0">
                <a:latin typeface="Arial" charset="0"/>
                <a:cs typeface="Arial" charset="0"/>
              </a:rPr>
              <a:t>1969-2005</a:t>
            </a:r>
          </a:p>
        </p:txBody>
      </p:sp>
      <p:sp>
        <p:nvSpPr>
          <p:cNvPr id="97284" name="Content Placeholder 3"/>
          <p:cNvSpPr>
            <a:spLocks noGrp="1"/>
          </p:cNvSpPr>
          <p:nvPr>
            <p:ph idx="1"/>
          </p:nvPr>
        </p:nvSpPr>
        <p:spPr>
          <a:xfrm>
            <a:off x="0" y="6172200"/>
            <a:ext cx="8839200" cy="533400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en-US" altLang="en-US" sz="1600" smtClean="0">
                <a:latin typeface="Arial" charset="0"/>
                <a:cs typeface="Arial" charset="0"/>
              </a:rPr>
              <a:t>      Puska, P. (2009) Fat and heart disease:  yes we can make a change—the case of North Karelia (Finland) . Annals of Nutrition and Metabolism 2009;54 (suppl 1) 33-38.</a:t>
            </a:r>
            <a:endParaRPr lang="en-US" altLang="en-US" sz="1600" smtClean="0"/>
          </a:p>
        </p:txBody>
      </p:sp>
    </p:spTree>
    <p:extLst>
      <p:ext uri="{BB962C8B-B14F-4D97-AF65-F5344CB8AC3E}">
        <p14:creationId xmlns:p14="http://schemas.microsoft.com/office/powerpoint/2010/main" val="1737932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202862"/>
            <a:ext cx="7083982" cy="650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altLang="en-US" sz="3600" smtClean="0">
                <a:latin typeface="Arial" charset="0"/>
                <a:cs typeface="Arial" charset="0"/>
              </a:rPr>
              <a:t>Theory and Action for Effective Programs and Policies</a:t>
            </a:r>
          </a:p>
        </p:txBody>
      </p:sp>
      <p:pic>
        <p:nvPicPr>
          <p:cNvPr id="993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486400" cy="3994150"/>
          </a:xfrm>
          <a:noFill/>
        </p:spPr>
      </p:pic>
      <p:sp>
        <p:nvSpPr>
          <p:cNvPr id="99332" name="Rectangle 7"/>
          <p:cNvSpPr>
            <a:spLocks noChangeArrowheads="1"/>
          </p:cNvSpPr>
          <p:nvPr/>
        </p:nvSpPr>
        <p:spPr bwMode="auto">
          <a:xfrm>
            <a:off x="152400" y="56388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latin typeface="Arial" charset="0"/>
                <a:cs typeface="Arial" charset="0"/>
              </a:rPr>
              <a:t>Puska, P. (2009) Fat and heart disease:  yes we can make a change—the case of North Karelia (Finland) . Annals of Nutrition and Metabolism 2009;54 (suppl 1) 33-38.</a:t>
            </a:r>
          </a:p>
        </p:txBody>
      </p:sp>
    </p:spTree>
    <p:extLst>
      <p:ext uri="{BB962C8B-B14F-4D97-AF65-F5344CB8AC3E}">
        <p14:creationId xmlns:p14="http://schemas.microsoft.com/office/powerpoint/2010/main" val="231659571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18993"/>
            <a:ext cx="7743379" cy="58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009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947738" y="533400"/>
          <a:ext cx="7451725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Bitmap Image" r:id="rId3" imgW="5866667" imgH="3847619" progId="Paint.Picture">
                  <p:embed/>
                </p:oleObj>
              </mc:Choice>
              <mc:Fallback>
                <p:oleObj name="Bitmap Image" r:id="rId3" imgW="5866667" imgH="3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533400"/>
                        <a:ext cx="7451725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741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North Karelian Petition to the </a:t>
            </a:r>
            <a:b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</a:br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Finnish Government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057400"/>
            <a:ext cx="8255000" cy="4038600"/>
          </a:xfrm>
        </p:spPr>
        <p:txBody>
          <a:bodyPr/>
          <a:lstStyle/>
          <a:p>
            <a:pPr marL="0" indent="0" algn="just" eaLnBrk="1" hangingPunct="1">
              <a:buFontTx/>
              <a:buChar char=" "/>
            </a:pPr>
            <a:r>
              <a:rPr lang="en-US" altLang="en-US" sz="2800" dirty="0" smtClean="0">
                <a:latin typeface="Tahoma" pitchFamily="34" charset="0"/>
              </a:rPr>
              <a:t>The petition stated that national authorities and organizations “should urgently undertake efficient action to plan and implement a program which would organize and finance general health information to the public, necessary basic research, and individual health education to reduce this greatest public health problem of the country.” </a:t>
            </a:r>
          </a:p>
        </p:txBody>
      </p:sp>
    </p:spTree>
    <p:extLst>
      <p:ext uri="{BB962C8B-B14F-4D97-AF65-F5344CB8AC3E}">
        <p14:creationId xmlns:p14="http://schemas.microsoft.com/office/powerpoint/2010/main" val="258089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74" y="457199"/>
            <a:ext cx="7584125" cy="585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81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</a:rPr>
              <a:t>Summary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latin typeface="Tahoma" pitchFamily="34" charset="0"/>
              </a:rPr>
              <a:t>Think upstream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latin typeface="Tahoma" pitchFamily="34" charset="0"/>
              </a:rPr>
              <a:t>Recognize the importance of primary, secondary and tertiary prevention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latin typeface="Tahoma" pitchFamily="34" charset="0"/>
              </a:rPr>
              <a:t>Become familiar with clinical guidelines for clinical and population-based practice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latin typeface="Tahoma" pitchFamily="34" charset="0"/>
              </a:rPr>
              <a:t>Apply this in your practice and in developing population-based programs</a:t>
            </a:r>
          </a:p>
        </p:txBody>
      </p:sp>
    </p:spTree>
    <p:extLst>
      <p:ext uri="{BB962C8B-B14F-4D97-AF65-F5344CB8AC3E}">
        <p14:creationId xmlns:p14="http://schemas.microsoft.com/office/powerpoint/2010/main" val="276793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889000"/>
            <a:ext cx="6743307" cy="500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imagenk1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463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16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~1\shavas\LOCALS~1\Temp\~AUT000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1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95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4834" b="-1191605"/>
          <a:stretch/>
        </p:blipFill>
        <p:spPr bwMode="auto">
          <a:xfrm>
            <a:off x="-12668518" y="7096258"/>
            <a:ext cx="15579143" cy="745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" y="564979"/>
            <a:ext cx="7543800" cy="576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195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694</Words>
  <Application>Microsoft Office PowerPoint</Application>
  <PresentationFormat>On-screen Show (4:3)</PresentationFormat>
  <Paragraphs>103</Paragraphs>
  <Slides>41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Bitmap Image</vt:lpstr>
      <vt:lpstr>Chart</vt:lpstr>
      <vt:lpstr>Primary, Secondary and Tertiary Prevention:    Model Population-based Prevention Program</vt:lpstr>
      <vt:lpstr>PowerPoint Presentation</vt:lpstr>
      <vt:lpstr>At the end of the 1960s, Finnish men, especially  men in North Karelia, had the highest international rates of coronary heart disease mortality. </vt:lpstr>
      <vt:lpstr>North Karelian Petition to the  Finnish Government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Components of the North Karelia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Prevalence of CHD Risk Factors in NK,  1972 vs. 1992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Serum Cholesterol in Men 30-59 1972-2007</vt:lpstr>
      <vt:lpstr>PowerPoint Presentation</vt:lpstr>
      <vt:lpstr>PowerPoint Presentation</vt:lpstr>
      <vt:lpstr>PowerPoint Presentation</vt:lpstr>
      <vt:lpstr>Observed and Predicted Decline in CHD Mortality in Men 1972-2007 </vt:lpstr>
      <vt:lpstr>PowerPoint Presentation</vt:lpstr>
      <vt:lpstr>PowerPoint Presentation</vt:lpstr>
      <vt:lpstr>PowerPoint Presentation</vt:lpstr>
      <vt:lpstr>PowerPoint Presentation</vt:lpstr>
      <vt:lpstr>Finnish Mortality Rate per 100,000 1969-2005</vt:lpstr>
      <vt:lpstr>PowerPoint Presentation</vt:lpstr>
      <vt:lpstr>Theory and Action for Effective Programs and Policies</vt:lpstr>
      <vt:lpstr>PowerPoint Presentation</vt:lpstr>
      <vt:lpstr>PowerPoint Presentation</vt:lpstr>
      <vt:lpstr>PowerPoint Presentation</vt:lpstr>
      <vt:lpstr>Summary</vt:lpstr>
    </vt:vector>
  </TitlesOfParts>
  <Company>UMSON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Wozenski, Susan M.</dc:creator>
  <cp:lastModifiedBy>Pinna, Joanne</cp:lastModifiedBy>
  <cp:revision>11</cp:revision>
  <cp:lastPrinted>2014-09-16T21:23:41Z</cp:lastPrinted>
  <dcterms:created xsi:type="dcterms:W3CDTF">2014-09-16T18:49:13Z</dcterms:created>
  <dcterms:modified xsi:type="dcterms:W3CDTF">2014-09-22T15:32:25Z</dcterms:modified>
</cp:coreProperties>
</file>