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79"/>
  </p:notesMasterIdLst>
  <p:sldIdLst>
    <p:sldId id="339" r:id="rId2"/>
    <p:sldId id="269" r:id="rId3"/>
    <p:sldId id="413" r:id="rId4"/>
    <p:sldId id="412" r:id="rId5"/>
    <p:sldId id="401" r:id="rId6"/>
    <p:sldId id="415" r:id="rId7"/>
    <p:sldId id="416" r:id="rId8"/>
    <p:sldId id="449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50" r:id="rId17"/>
    <p:sldId id="424" r:id="rId18"/>
    <p:sldId id="369" r:id="rId19"/>
    <p:sldId id="404" r:id="rId20"/>
    <p:sldId id="371" r:id="rId21"/>
    <p:sldId id="372" r:id="rId22"/>
    <p:sldId id="381" r:id="rId23"/>
    <p:sldId id="380" r:id="rId24"/>
    <p:sldId id="441" r:id="rId25"/>
    <p:sldId id="448" r:id="rId26"/>
    <p:sldId id="445" r:id="rId27"/>
    <p:sldId id="373" r:id="rId28"/>
    <p:sldId id="439" r:id="rId29"/>
    <p:sldId id="387" r:id="rId30"/>
    <p:sldId id="388" r:id="rId31"/>
    <p:sldId id="382" r:id="rId32"/>
    <p:sldId id="383" r:id="rId33"/>
    <p:sldId id="384" r:id="rId34"/>
    <p:sldId id="385" r:id="rId35"/>
    <p:sldId id="442" r:id="rId36"/>
    <p:sldId id="447" r:id="rId37"/>
    <p:sldId id="374" r:id="rId38"/>
    <p:sldId id="375" r:id="rId39"/>
    <p:sldId id="376" r:id="rId40"/>
    <p:sldId id="405" r:id="rId41"/>
    <p:sldId id="406" r:id="rId42"/>
    <p:sldId id="452" r:id="rId43"/>
    <p:sldId id="460" r:id="rId44"/>
    <p:sldId id="454" r:id="rId45"/>
    <p:sldId id="455" r:id="rId46"/>
    <p:sldId id="456" r:id="rId47"/>
    <p:sldId id="457" r:id="rId48"/>
    <p:sldId id="458" r:id="rId49"/>
    <p:sldId id="459" r:id="rId50"/>
    <p:sldId id="462" r:id="rId51"/>
    <p:sldId id="463" r:id="rId52"/>
    <p:sldId id="377" r:id="rId53"/>
    <p:sldId id="397" r:id="rId54"/>
    <p:sldId id="453" r:id="rId55"/>
    <p:sldId id="398" r:id="rId56"/>
    <p:sldId id="443" r:id="rId57"/>
    <p:sldId id="446" r:id="rId58"/>
    <p:sldId id="408" r:id="rId59"/>
    <p:sldId id="409" r:id="rId60"/>
    <p:sldId id="461" r:id="rId61"/>
    <p:sldId id="274" r:id="rId62"/>
    <p:sldId id="451" r:id="rId63"/>
    <p:sldId id="366" r:id="rId64"/>
    <p:sldId id="407" r:id="rId65"/>
    <p:sldId id="304" r:id="rId66"/>
    <p:sldId id="427" r:id="rId67"/>
    <p:sldId id="428" r:id="rId68"/>
    <p:sldId id="429" r:id="rId69"/>
    <p:sldId id="430" r:id="rId70"/>
    <p:sldId id="426" r:id="rId71"/>
    <p:sldId id="431" r:id="rId72"/>
    <p:sldId id="433" r:id="rId73"/>
    <p:sldId id="434" r:id="rId74"/>
    <p:sldId id="432" r:id="rId75"/>
    <p:sldId id="437" r:id="rId76"/>
    <p:sldId id="435" r:id="rId77"/>
    <p:sldId id="438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45FBF-C3F1-4B5B-90B3-B542A89DE47B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C124-17CC-4700-9046-D87D754B4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3C352-226C-48D9-BC5A-DFF1B333E8D1}" type="slidenum">
              <a:rPr lang="en-US"/>
              <a:pPr/>
              <a:t>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FAF35-B1A0-43BB-95F9-A30953122753}" type="slidenum">
              <a:rPr lang="en-US">
                <a:latin typeface="Times New Roman" pitchFamily="18" charset="0"/>
              </a:rPr>
              <a:pPr/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0E65-648E-4A75-9C27-99DA7733991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Caffeine intake</a:t>
            </a:r>
          </a:p>
          <a:p>
            <a:r>
              <a:rPr lang="en-US" dirty="0" smtClean="0"/>
              <a:t>She is post-menopausal.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0E65-648E-4A75-9C27-99DA7733991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Onset, location, duration, associated/aggravating,</a:t>
            </a:r>
            <a:r>
              <a:rPr lang="en-US" baseline="0" dirty="0" smtClean="0"/>
              <a:t> relieving, treatments, characteristics/course</a:t>
            </a:r>
          </a:p>
          <a:p>
            <a:r>
              <a:rPr lang="en-US" baseline="0" dirty="0" smtClean="0"/>
              <a:t>Ask about history of allergies/asthma, family history of asthma, allergies, occupation triggers,  smoking, etc habits</a:t>
            </a:r>
          </a:p>
          <a:p>
            <a:r>
              <a:rPr lang="en-US" dirty="0" smtClean="0"/>
              <a:t>Medications, allergies, LMP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Leukocoria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means white pupil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Epstein pearl  80% of newborns—whitish/yellow</a:t>
            </a:r>
          </a:p>
          <a:p>
            <a:r>
              <a:rPr lang="en-US" dirty="0" smtClean="0"/>
              <a:t>Disappears</a:t>
            </a:r>
            <a:r>
              <a:rPr lang="en-US" baseline="0" dirty="0" smtClean="0"/>
              <a:t> in 1-2 weeks. Can be on gums.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124-17CC-4700-9046-D87D754B4D0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1960B-583C-4382-ABD6-0EA56EFC5B4E}" type="slidenum">
              <a:rPr lang="en-US">
                <a:latin typeface="Times New Roman" pitchFamily="18" charset="0"/>
              </a:rPr>
              <a:pPr/>
              <a:t>58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611313"/>
            <a:ext cx="8524875" cy="388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346325"/>
            <a:ext cx="8613775" cy="3686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6679D9-FEC1-4EF9-83A5-3B2FCB564116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EEC4DD-2BE3-4F9F-87A5-A04F1BF6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stjude.org/multimedia/disease_summaries/retinoblastoma/spotlight_retinoblastoma_0602.sw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survey, HEENT, Neck, Cranial Nerves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Episodic Case--Susan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She admits to occasional chills and sweats but has not taken her temperature </a:t>
            </a:r>
            <a:r>
              <a:rPr lang="en-US" sz="2800" b="1" dirty="0" smtClean="0"/>
              <a:t>(associated symptoms)</a:t>
            </a:r>
          </a:p>
          <a:p>
            <a:r>
              <a:rPr lang="en-US" sz="2800" dirty="0" smtClean="0"/>
              <a:t>She denies pain in her teeth and has obtained minimal relief from over-the-counter decongestants </a:t>
            </a:r>
            <a:r>
              <a:rPr lang="en-US" sz="2800" b="1" dirty="0" smtClean="0"/>
              <a:t>(relieving/treatment).</a:t>
            </a:r>
          </a:p>
          <a:p>
            <a:r>
              <a:rPr lang="en-US" sz="2800" dirty="0" smtClean="0"/>
              <a:t>She denies using decongestant nose sprays.  </a:t>
            </a:r>
          </a:p>
          <a:p>
            <a:r>
              <a:rPr lang="en-US" sz="2800" dirty="0" smtClean="0"/>
              <a:t>She says she has at least one or two “sinus infections” every year, and she cannot seem to get over them unless she takes an antibiotic.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Susan--History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Past Medical History</a:t>
            </a:r>
          </a:p>
          <a:p>
            <a:r>
              <a:rPr lang="en-US" sz="2800" dirty="0" smtClean="0"/>
              <a:t>Susan has had two vaginal deliveries but no other hospitalizations.  LMP: 2 weeks ago. She denies any history of serious illnesses or surgery.</a:t>
            </a:r>
          </a:p>
          <a:p>
            <a:r>
              <a:rPr lang="en-US" sz="2800" dirty="0" smtClean="0"/>
              <a:t>She has no history of asthma or hay fever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Allergies</a:t>
            </a:r>
            <a:r>
              <a:rPr lang="en-US" sz="2800" dirty="0" smtClean="0"/>
              <a:t>: no history of drug, food, or seasonal allergies.</a:t>
            </a:r>
          </a:p>
          <a:p>
            <a:pPr>
              <a:buNone/>
            </a:pPr>
            <a:r>
              <a:rPr lang="en-US" sz="2800" b="1" dirty="0" smtClean="0"/>
              <a:t>Medications</a:t>
            </a:r>
            <a:r>
              <a:rPr lang="en-US" sz="2800" dirty="0" smtClean="0"/>
              <a:t>: oral contraceptive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Susan--history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Family History</a:t>
            </a:r>
          </a:p>
          <a:p>
            <a:r>
              <a:rPr lang="en-US" dirty="0" smtClean="0"/>
              <a:t>There is no history of hay fever or asthma in the family.  </a:t>
            </a:r>
          </a:p>
          <a:p>
            <a:r>
              <a:rPr lang="en-US" dirty="0" smtClean="0"/>
              <a:t>Father: HTN and elevated cholesterol.  Mother: osteoarthritis.  Her only sibling, an older brother, is alive and well.  No grandparent history available.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Social History</a:t>
            </a:r>
          </a:p>
          <a:p>
            <a:r>
              <a:rPr lang="en-US" dirty="0" smtClean="0"/>
              <a:t>Nonsmoker</a:t>
            </a:r>
          </a:p>
          <a:p>
            <a:r>
              <a:rPr lang="en-US" dirty="0" smtClean="0"/>
              <a:t>Alcohol 1-2 drinks/week (wine). </a:t>
            </a:r>
          </a:p>
          <a:p>
            <a:r>
              <a:rPr lang="en-US" dirty="0" smtClean="0"/>
              <a:t>Sexually active &amp; monogamous</a:t>
            </a:r>
          </a:p>
          <a:p>
            <a:r>
              <a:rPr lang="en-US" dirty="0" smtClean="0"/>
              <a:t>Denies illicit drug use.  </a:t>
            </a:r>
          </a:p>
          <a:p>
            <a:r>
              <a:rPr lang="en-US" dirty="0" smtClean="0"/>
              <a:t>Works on an electronics assembly line and helps her husband on the farm during the “busy season.”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ROS questions</a:t>
            </a:r>
            <a:r>
              <a:rPr lang="en-US" dirty="0" smtClean="0"/>
              <a:t> need to be asked?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Cover HEENT, Neck, CV, </a:t>
            </a:r>
            <a:r>
              <a:rPr lang="en-US" dirty="0" err="1" smtClean="0">
                <a:solidFill>
                  <a:srgbClr val="0070C0"/>
                </a:solidFill>
              </a:rPr>
              <a:t>Resp</a:t>
            </a:r>
            <a:r>
              <a:rPr lang="en-US" dirty="0" smtClean="0">
                <a:solidFill>
                  <a:srgbClr val="0070C0"/>
                </a:solidFill>
              </a:rPr>
              <a:t>, GI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systems need to be examined </a:t>
            </a:r>
            <a:r>
              <a:rPr lang="en-US" dirty="0" smtClean="0"/>
              <a:t>for this episodic/focused exam?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HEENT, Neck, CV, </a:t>
            </a:r>
            <a:r>
              <a:rPr lang="en-US" dirty="0" err="1" smtClean="0">
                <a:solidFill>
                  <a:srgbClr val="0070C0"/>
                </a:solidFill>
              </a:rPr>
              <a:t>Resp</a:t>
            </a:r>
            <a:r>
              <a:rPr lang="en-US" dirty="0" smtClean="0">
                <a:solidFill>
                  <a:srgbClr val="0070C0"/>
                </a:solidFill>
              </a:rPr>
              <a:t>, GI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system must be examined on every episodic </a:t>
            </a:r>
            <a:r>
              <a:rPr lang="en-US" dirty="0" smtClean="0"/>
              <a:t>case?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Skin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/>
          <a:lstStyle/>
          <a:p>
            <a:r>
              <a:rPr lang="en-US" dirty="0" smtClean="0"/>
              <a:t>Review of Symptoms-Susan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095488" cy="4953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000" dirty="0" smtClean="0"/>
              <a:t>	</a:t>
            </a:r>
            <a:r>
              <a:rPr lang="en-US" sz="9600" b="1" dirty="0" smtClean="0"/>
              <a:t>General:  </a:t>
            </a:r>
            <a:r>
              <a:rPr lang="en-US" sz="9600" dirty="0" smtClean="0"/>
              <a:t>As in HPI. No weight loss</a:t>
            </a:r>
          </a:p>
          <a:p>
            <a:pPr lvl="1">
              <a:buNone/>
            </a:pPr>
            <a:r>
              <a:rPr lang="en-US" sz="9600" b="1" dirty="0" smtClean="0"/>
              <a:t>Head</a:t>
            </a:r>
            <a:r>
              <a:rPr lang="en-US" sz="9600" dirty="0" smtClean="0"/>
              <a:t>:  Pain in frontal/maxillary sinus area, no dizziness, some lightheadedness</a:t>
            </a:r>
          </a:p>
          <a:p>
            <a:pPr lvl="1">
              <a:buNone/>
            </a:pPr>
            <a:r>
              <a:rPr lang="en-US" sz="9600" b="1" dirty="0" smtClean="0"/>
              <a:t>Skin:</a:t>
            </a:r>
            <a:r>
              <a:rPr lang="en-US" sz="9600" dirty="0" smtClean="0"/>
              <a:t> no rashes, lumps or sores</a:t>
            </a:r>
          </a:p>
          <a:p>
            <a:pPr lvl="1">
              <a:buNone/>
            </a:pPr>
            <a:r>
              <a:rPr lang="en-US" sz="9600" b="1" dirty="0" smtClean="0"/>
              <a:t>Eyes:</a:t>
            </a:r>
            <a:r>
              <a:rPr lang="en-US" sz="9600" dirty="0" smtClean="0"/>
              <a:t> no pain, redness, or excessive tearing, no vision changes</a:t>
            </a:r>
          </a:p>
          <a:p>
            <a:pPr lvl="1">
              <a:buNone/>
            </a:pPr>
            <a:r>
              <a:rPr lang="en-US" sz="9600" b="1" dirty="0" smtClean="0"/>
              <a:t>Ears:</a:t>
            </a:r>
            <a:r>
              <a:rPr lang="en-US" sz="9600" dirty="0" smtClean="0"/>
              <a:t> no pain, no discharge, no change in hearing</a:t>
            </a:r>
          </a:p>
          <a:p>
            <a:pPr lvl="1">
              <a:buNone/>
            </a:pPr>
            <a:r>
              <a:rPr lang="en-US" sz="9600" b="1" dirty="0" smtClean="0"/>
              <a:t>Nose:</a:t>
            </a:r>
            <a:r>
              <a:rPr lang="en-US" sz="9600" dirty="0" smtClean="0"/>
              <a:t> clear to green discharge noted, no nosebleeds, sinus infections 1-2 per year</a:t>
            </a:r>
          </a:p>
          <a:p>
            <a:pPr lvl="1">
              <a:buNone/>
            </a:pPr>
            <a:r>
              <a:rPr lang="en-US" sz="9600" b="1" dirty="0" smtClean="0"/>
              <a:t>Throat:</a:t>
            </a:r>
            <a:r>
              <a:rPr lang="en-US" sz="9600" dirty="0" smtClean="0"/>
              <a:t> no bleeding gums, no sore throat, or hoarseness</a:t>
            </a:r>
          </a:p>
          <a:p>
            <a:pPr lvl="1">
              <a:buNone/>
            </a:pPr>
            <a:r>
              <a:rPr lang="en-US" sz="9600" b="1" dirty="0" smtClean="0"/>
              <a:t>Oral: </a:t>
            </a:r>
            <a:r>
              <a:rPr lang="en-US" sz="9600" dirty="0" smtClean="0"/>
              <a:t>No painful teeth, no recent dental work</a:t>
            </a:r>
          </a:p>
          <a:p>
            <a:pPr lvl="1">
              <a:buNone/>
            </a:pPr>
            <a:r>
              <a:rPr lang="en-US" sz="9600" b="1" dirty="0" smtClean="0"/>
              <a:t>Neck:</a:t>
            </a:r>
            <a:r>
              <a:rPr lang="en-US" sz="9600" dirty="0" smtClean="0"/>
              <a:t> no swollen glands, pain or stiffness of neck</a:t>
            </a:r>
          </a:p>
          <a:p>
            <a:pPr lvl="1">
              <a:buNone/>
            </a:pPr>
            <a:r>
              <a:rPr lang="en-US" sz="9600" b="1" dirty="0" smtClean="0"/>
              <a:t>Respiratory:</a:t>
            </a:r>
            <a:r>
              <a:rPr lang="en-US" sz="9600" dirty="0" smtClean="0"/>
              <a:t> nonproductive cough, no shortness of breath or wheezing</a:t>
            </a:r>
          </a:p>
          <a:p>
            <a:pPr lvl="1">
              <a:buNone/>
            </a:pPr>
            <a:r>
              <a:rPr lang="en-US" sz="9600" b="1" dirty="0" smtClean="0"/>
              <a:t>Cardiovascular:</a:t>
            </a:r>
            <a:r>
              <a:rPr lang="en-US" sz="9600" dirty="0" smtClean="0"/>
              <a:t> no chest pain, palpitations, or paroxysmal nocturnal </a:t>
            </a:r>
            <a:r>
              <a:rPr lang="en-US" sz="9600" dirty="0" err="1" smtClean="0"/>
              <a:t>dyspnea</a:t>
            </a:r>
            <a:endParaRPr lang="en-US" sz="9600" dirty="0" smtClean="0"/>
          </a:p>
          <a:p>
            <a:pPr lvl="1">
              <a:buNone/>
            </a:pPr>
            <a:r>
              <a:rPr lang="en-US" sz="9600" b="1" dirty="0" smtClean="0"/>
              <a:t>GI:  </a:t>
            </a:r>
            <a:r>
              <a:rPr lang="en-US" sz="9600" dirty="0" smtClean="0"/>
              <a:t>no nausea, vomiting, constipation or diarrhea</a:t>
            </a:r>
          </a:p>
          <a:p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Exam--Susan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Survey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Skin</a:t>
            </a:r>
          </a:p>
          <a:p>
            <a:r>
              <a:rPr lang="en-US" dirty="0" smtClean="0"/>
              <a:t>HEENT, Neck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Cardiovascular</a:t>
            </a:r>
          </a:p>
          <a:p>
            <a:r>
              <a:rPr lang="en-US" dirty="0" smtClean="0"/>
              <a:t>Abdomen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Findings: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Normal: regular text</a:t>
            </a:r>
          </a:p>
          <a:p>
            <a:r>
              <a:rPr lang="en-US" dirty="0" smtClean="0"/>
              <a:t>Abnormal: bold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r>
              <a:rPr lang="en-US" dirty="0" smtClean="0"/>
              <a:t>Exam Findings: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20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General Survey</a:t>
            </a:r>
            <a:r>
              <a:rPr lang="en-US" sz="2000" dirty="0" smtClean="0"/>
              <a:t>: Alert, WD, WN white woman with NAD, A &amp; O x 3</a:t>
            </a:r>
          </a:p>
          <a:p>
            <a:pPr>
              <a:buNone/>
            </a:pPr>
            <a:r>
              <a:rPr lang="en-US" sz="2000" b="1" dirty="0" smtClean="0"/>
              <a:t>VS</a:t>
            </a:r>
            <a:r>
              <a:rPr lang="en-US" sz="2000" dirty="0" smtClean="0"/>
              <a:t>:  BP 110/70 mm Hg. HR 80, RR 20, T 98.8F</a:t>
            </a:r>
          </a:p>
          <a:p>
            <a:pPr>
              <a:buNone/>
            </a:pPr>
            <a:r>
              <a:rPr lang="en-US" sz="2000" b="1" dirty="0" smtClean="0"/>
              <a:t>Skin</a:t>
            </a:r>
            <a:r>
              <a:rPr lang="en-US" sz="2000" dirty="0" smtClean="0"/>
              <a:t>: no rash</a:t>
            </a:r>
          </a:p>
          <a:p>
            <a:pPr>
              <a:buNone/>
            </a:pPr>
            <a:r>
              <a:rPr lang="en-US" sz="2000" b="1" dirty="0" smtClean="0"/>
              <a:t>HEENT</a:t>
            </a:r>
            <a:r>
              <a:rPr lang="en-US" sz="2000" dirty="0" smtClean="0"/>
              <a:t>: Normocephalic, </a:t>
            </a:r>
            <a:r>
              <a:rPr lang="en-US" sz="2000" dirty="0" err="1" smtClean="0"/>
              <a:t>atraumatic</a:t>
            </a:r>
            <a:r>
              <a:rPr lang="en-US" sz="2000" dirty="0" smtClean="0"/>
              <a:t>; PERRLAC, disc margins sharp; </a:t>
            </a:r>
            <a:r>
              <a:rPr lang="en-US" sz="2000" dirty="0" err="1" smtClean="0"/>
              <a:t>fundi</a:t>
            </a:r>
            <a:r>
              <a:rPr lang="en-US" sz="2000" dirty="0" smtClean="0"/>
              <a:t> without hemorrhages or exudates;  External ear canals patent; </a:t>
            </a:r>
            <a:r>
              <a:rPr lang="en-US" sz="2000" b="1" dirty="0" smtClean="0"/>
              <a:t>TMs with serous fluid bilaterally</a:t>
            </a:r>
            <a:r>
              <a:rPr lang="en-US" sz="2000" dirty="0" smtClean="0"/>
              <a:t>. </a:t>
            </a:r>
            <a:r>
              <a:rPr lang="en-US" sz="2000" b="1" dirty="0" smtClean="0"/>
              <a:t>Tenderness with palpation over maxillary sinuses. Nasal mucosa pink with clear discharge noted. Nasal patency decreased bilaterally</a:t>
            </a:r>
            <a:r>
              <a:rPr lang="en-US" sz="2000" dirty="0" smtClean="0"/>
              <a:t>. Oral mucosa; </a:t>
            </a:r>
            <a:r>
              <a:rPr lang="en-US" sz="2000" b="1" dirty="0" smtClean="0"/>
              <a:t>pharynx slight erythema, post-nasal drip, </a:t>
            </a:r>
            <a:r>
              <a:rPr lang="en-US" sz="2000" dirty="0" smtClean="0"/>
              <a:t>tonsils</a:t>
            </a:r>
            <a:r>
              <a:rPr lang="en-US" sz="2000" b="1" dirty="0" smtClean="0"/>
              <a:t> </a:t>
            </a:r>
            <a:r>
              <a:rPr lang="en-US" sz="2000" dirty="0" smtClean="0"/>
              <a:t>2 +,without exudates.</a:t>
            </a:r>
          </a:p>
          <a:p>
            <a:pPr>
              <a:buNone/>
            </a:pPr>
            <a:r>
              <a:rPr lang="en-US" sz="2000" b="1" dirty="0" smtClean="0"/>
              <a:t>Neck</a:t>
            </a:r>
            <a:r>
              <a:rPr lang="en-US" sz="2000" dirty="0" smtClean="0"/>
              <a:t>: supple, without lymphadenopathy</a:t>
            </a:r>
          </a:p>
          <a:p>
            <a:pPr>
              <a:buNone/>
            </a:pPr>
            <a:r>
              <a:rPr lang="en-US" sz="2000" b="1" dirty="0" smtClean="0"/>
              <a:t>Respiratory</a:t>
            </a:r>
            <a:r>
              <a:rPr lang="en-US" sz="2000" dirty="0" smtClean="0"/>
              <a:t>: Thorax symmetric with good expansion; lungs resonant; breath sounds vesicular</a:t>
            </a:r>
          </a:p>
          <a:p>
            <a:pPr>
              <a:buNone/>
            </a:pPr>
            <a:r>
              <a:rPr lang="en-US" sz="2000" b="1" dirty="0" smtClean="0"/>
              <a:t>CV: </a:t>
            </a:r>
            <a:r>
              <a:rPr lang="en-US" sz="2000" dirty="0" smtClean="0"/>
              <a:t>rate regular,  S1, S2 without S3 or S4; no murmurs, rubs or clicks</a:t>
            </a:r>
          </a:p>
          <a:p>
            <a:pPr>
              <a:buNone/>
            </a:pPr>
            <a:r>
              <a:rPr lang="en-US" sz="2000" b="1" dirty="0" smtClean="0"/>
              <a:t>GI:</a:t>
            </a:r>
            <a:r>
              <a:rPr lang="en-US" sz="2000" dirty="0" smtClean="0"/>
              <a:t>  Bowel sounds present., </a:t>
            </a:r>
            <a:r>
              <a:rPr lang="en-US" sz="2000" dirty="0" err="1" smtClean="0"/>
              <a:t>abd</a:t>
            </a:r>
            <a:r>
              <a:rPr lang="en-US" sz="2000" dirty="0" smtClean="0"/>
              <a:t> soft, non tender to light </a:t>
            </a:r>
            <a:r>
              <a:rPr lang="en-US" sz="2000" dirty="0"/>
              <a:t>&amp;</a:t>
            </a:r>
            <a:r>
              <a:rPr lang="en-US" sz="2000" dirty="0" smtClean="0"/>
              <a:t> deep palpation. No masses noted.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406640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Pediatric Considerations &amp; Focused Exam for HEENT, Neck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Approach a Child for Exam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different from examining an adult?</a:t>
            </a:r>
          </a:p>
          <a:p>
            <a:pPr lvl="1"/>
            <a:r>
              <a:rPr lang="en-US" dirty="0" smtClean="0"/>
              <a:t>Infant</a:t>
            </a:r>
          </a:p>
          <a:p>
            <a:pPr lvl="1"/>
            <a:r>
              <a:rPr lang="en-US" dirty="0" smtClean="0"/>
              <a:t>Toddler/preschool</a:t>
            </a:r>
          </a:p>
          <a:p>
            <a:pPr lvl="1"/>
            <a:r>
              <a:rPr lang="en-US" dirty="0" smtClean="0"/>
              <a:t>School age</a:t>
            </a:r>
          </a:p>
          <a:p>
            <a:pPr lvl="1"/>
            <a:r>
              <a:rPr lang="en-US" dirty="0" smtClean="0"/>
              <a:t>Adolescent</a:t>
            </a:r>
          </a:p>
          <a:p>
            <a:r>
              <a:rPr lang="en-US" dirty="0" smtClean="0"/>
              <a:t>Sequencing for HEENT and Neck—depends on age of child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HEENT, Neck and CNs: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Demonstrate normal exam components for adult</a:t>
            </a:r>
          </a:p>
          <a:p>
            <a:pPr lvl="0"/>
            <a:r>
              <a:rPr lang="en-US" dirty="0" smtClean="0"/>
              <a:t>State normal exam components for pediatric patient</a:t>
            </a:r>
          </a:p>
          <a:p>
            <a:pPr lvl="0"/>
            <a:r>
              <a:rPr lang="en-US" dirty="0" smtClean="0"/>
              <a:t>Identify abnormal findings and tests</a:t>
            </a:r>
          </a:p>
          <a:p>
            <a:pPr lvl="0"/>
            <a:r>
              <a:rPr lang="en-US" dirty="0" smtClean="0"/>
              <a:t>Explain rationales for focused exam</a:t>
            </a:r>
          </a:p>
          <a:p>
            <a:r>
              <a:rPr lang="en-US" dirty="0" smtClean="0"/>
              <a:t>Document accurate findings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Head Exam: Key Points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Head Circumference: Frontal to Occipital</a:t>
            </a:r>
          </a:p>
          <a:p>
            <a:r>
              <a:rPr lang="en-US" dirty="0" smtClean="0"/>
              <a:t>Fontanels/sutures: </a:t>
            </a:r>
          </a:p>
          <a:p>
            <a:pPr lvl="1"/>
            <a:r>
              <a:rPr lang="en-US" dirty="0" smtClean="0"/>
              <a:t>Anterior closes at 10-18 months, posterior by 2 months</a:t>
            </a:r>
          </a:p>
          <a:p>
            <a:r>
              <a:rPr lang="en-US" dirty="0" smtClean="0"/>
              <a:t>Symmetry &amp; shape: Face &amp; skull</a:t>
            </a:r>
          </a:p>
          <a:p>
            <a:r>
              <a:rPr lang="en-US" dirty="0"/>
              <a:t>Facial expression: Sadness, signs of abuse, allergy, fatigue</a:t>
            </a:r>
          </a:p>
          <a:p>
            <a:r>
              <a:rPr lang="en-US" dirty="0"/>
              <a:t>Abnormal </a:t>
            </a:r>
            <a:r>
              <a:rPr lang="en-US" dirty="0" err="1"/>
              <a:t>facies</a:t>
            </a:r>
            <a:r>
              <a:rPr lang="en-US" dirty="0"/>
              <a:t>: “Diagnostic </a:t>
            </a:r>
            <a:r>
              <a:rPr lang="en-US" dirty="0" err="1"/>
              <a:t>facies</a:t>
            </a:r>
            <a:r>
              <a:rPr lang="en-US" dirty="0"/>
              <a:t>” of common syndromes or illnesses</a:t>
            </a:r>
          </a:p>
          <a:p>
            <a:r>
              <a:rPr lang="en-US" dirty="0" smtClean="0"/>
              <a:t>Temporal bruits—can be normal up to age 5</a:t>
            </a:r>
          </a:p>
          <a:p>
            <a:r>
              <a:rPr lang="en-US" dirty="0" smtClean="0"/>
              <a:t>Hair: Patterns, loss, hygiene, </a:t>
            </a:r>
            <a:r>
              <a:rPr lang="en-US" dirty="0" err="1" smtClean="0"/>
              <a:t>pediculosis</a:t>
            </a:r>
            <a:r>
              <a:rPr lang="en-US" dirty="0" smtClean="0"/>
              <a:t> in school aged child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 Exam: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Always </a:t>
            </a:r>
            <a:r>
              <a:rPr lang="en-US" dirty="0"/>
              <a:t>check red reflex</a:t>
            </a:r>
          </a:p>
          <a:p>
            <a:r>
              <a:rPr lang="en-US" b="1" dirty="0" smtClean="0"/>
              <a:t>Strabismus</a:t>
            </a:r>
            <a:r>
              <a:rPr lang="en-US" b="1" dirty="0"/>
              <a:t> </a:t>
            </a:r>
            <a:r>
              <a:rPr lang="en-US" b="1" dirty="0" smtClean="0"/>
              <a:t>and Amblyopia </a:t>
            </a:r>
            <a:r>
              <a:rPr lang="en-US" dirty="0" smtClean="0"/>
              <a:t>(preschool child (cover/uncover test, corneal light)</a:t>
            </a:r>
          </a:p>
          <a:p>
            <a:r>
              <a:rPr lang="en-US" dirty="0" smtClean="0"/>
              <a:t>Tumbling “E”, Allen, Snellen charts for older children (visual acuity)</a:t>
            </a:r>
          </a:p>
          <a:p>
            <a:r>
              <a:rPr lang="en-US" dirty="0" smtClean="0"/>
              <a:t>PERRLA</a:t>
            </a:r>
          </a:p>
          <a:p>
            <a:r>
              <a:rPr lang="en-US" dirty="0" smtClean="0"/>
              <a:t>EOMs: tracking 6 fields of vision </a:t>
            </a:r>
          </a:p>
          <a:p>
            <a:r>
              <a:rPr lang="en-US" dirty="0" smtClean="0"/>
              <a:t>Fundoscopic exam of internal eye &amp; retina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www.stjude.org/retinoblastoma</a:t>
            </a:r>
            <a:endParaRPr lang="en-US" dirty="0"/>
          </a:p>
        </p:txBody>
      </p:sp>
      <p:pic>
        <p:nvPicPr>
          <p:cNvPr id="4" name="Content Placeholder 3" descr="misc-retinoblastoma-06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4254500" cy="2971800"/>
          </a:xfrm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For more information: http://s.stjude.org/multimedia/disease_summaries/retinoblastoma/spotlight_retinoblastoma_0602.swf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lasereyesurgeons.net</a:t>
            </a:r>
            <a:r>
              <a:rPr lang="en-US" dirty="0" smtClean="0"/>
              <a:t>/strabismus</a:t>
            </a:r>
            <a:endParaRPr lang="en-US" dirty="0"/>
          </a:p>
        </p:txBody>
      </p:sp>
      <p:pic>
        <p:nvPicPr>
          <p:cNvPr id="5" name="Content Placeholder 4" descr="Strabism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82140" cy="4679855"/>
          </a:xfrm>
        </p:spPr>
      </p:pic>
    </p:spTree>
    <p:extLst>
      <p:ext uri="{BB962C8B-B14F-4D97-AF65-F5344CB8AC3E}">
        <p14:creationId xmlns:p14="http://schemas.microsoft.com/office/powerpoint/2010/main" val="17107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56959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 --Eyes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981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		Typical Variations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dru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495799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Drusen</a:t>
            </a:r>
            <a:r>
              <a:rPr lang="en-US" dirty="0" smtClean="0"/>
              <a:t> bodies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252663"/>
            <a:ext cx="5572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Pregnancy--Eyes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953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spindle-shaped, vertical deposit of chocolate-brown </a:t>
            </a:r>
            <a:r>
              <a:rPr lang="en-US" dirty="0" err="1" smtClean="0"/>
              <a:t>coloured</a:t>
            </a:r>
            <a:r>
              <a:rPr lang="en-US" dirty="0" smtClean="0"/>
              <a:t> pigment in the cornea of the eye, created by flakes of pigment rubbed off the back of the iris.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Ears Exam: Key Points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Examine last in younger children</a:t>
            </a:r>
            <a:r>
              <a:rPr lang="en-US" dirty="0" smtClean="0"/>
              <a:t>, hold young children in lap, head braced against parent’s chest</a:t>
            </a:r>
          </a:p>
          <a:p>
            <a:r>
              <a:rPr lang="en-US" b="1" dirty="0" smtClean="0"/>
              <a:t>Hearing</a:t>
            </a:r>
            <a:r>
              <a:rPr lang="en-US" dirty="0" smtClean="0"/>
              <a:t>: language delay or frequent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r>
              <a:rPr lang="en-US" b="1" dirty="0" err="1" smtClean="0"/>
              <a:t>Otoscope</a:t>
            </a:r>
            <a:r>
              <a:rPr lang="en-US" b="1" dirty="0" smtClean="0"/>
              <a:t> exam: </a:t>
            </a:r>
          </a:p>
          <a:p>
            <a:pPr lvl="1"/>
            <a:r>
              <a:rPr lang="en-US" b="1" dirty="0" smtClean="0"/>
              <a:t>Pull auricle down &amp; back for infants, toddlers, preschoolers</a:t>
            </a:r>
          </a:p>
          <a:p>
            <a:pPr lvl="1"/>
            <a:r>
              <a:rPr lang="en-US" b="1" dirty="0" smtClean="0"/>
              <a:t>Pull auricle up &amp; back for school aged &amp; adolescents</a:t>
            </a:r>
          </a:p>
          <a:p>
            <a:r>
              <a:rPr lang="en-US" dirty="0" err="1" smtClean="0"/>
              <a:t>Cerumen</a:t>
            </a:r>
            <a:r>
              <a:rPr lang="en-US" dirty="0" smtClean="0"/>
              <a:t> removal may be necessary</a:t>
            </a:r>
          </a:p>
          <a:p>
            <a:r>
              <a:rPr lang="en-US" dirty="0" smtClean="0"/>
              <a:t>Use pneumatic otoscopy</a:t>
            </a:r>
          </a:p>
          <a:p>
            <a:r>
              <a:rPr lang="en-US" dirty="0" smtClean="0"/>
              <a:t>Tuning fork: </a:t>
            </a:r>
          </a:p>
          <a:p>
            <a:pPr lvl="1"/>
            <a:r>
              <a:rPr lang="en-US" dirty="0" smtClean="0"/>
              <a:t>Weber &amp; </a:t>
            </a:r>
            <a:r>
              <a:rPr lang="en-US" dirty="0" err="1" smtClean="0"/>
              <a:t>Rinne</a:t>
            </a:r>
            <a:r>
              <a:rPr lang="en-US" dirty="0" smtClean="0"/>
              <a:t> tests to differentiate conductive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sensorineural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Conductive vs. </a:t>
            </a:r>
            <a:r>
              <a:rPr lang="en-US" dirty="0" err="1" smtClean="0"/>
              <a:t>Sensorineural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Conductive hearing loss = external/middle ear dysfunction</a:t>
            </a:r>
          </a:p>
          <a:p>
            <a:pPr lvl="1"/>
            <a:r>
              <a:rPr lang="en-US" dirty="0" smtClean="0"/>
              <a:t>(noisy environment helps)</a:t>
            </a:r>
          </a:p>
          <a:p>
            <a:endParaRPr lang="en-US" dirty="0" smtClean="0"/>
          </a:p>
          <a:p>
            <a:r>
              <a:rPr lang="en-US" dirty="0" err="1" smtClean="0"/>
              <a:t>Sensorineural</a:t>
            </a:r>
            <a:r>
              <a:rPr lang="en-US" dirty="0" smtClean="0"/>
              <a:t> hearing loss =  inner ear</a:t>
            </a:r>
          </a:p>
          <a:p>
            <a:r>
              <a:rPr lang="en-US" dirty="0" smtClean="0"/>
              <a:t> (sounds like people are mumbling,  noisy environment worse)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Ear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(See posted videos within module)</a:t>
            </a:r>
          </a:p>
          <a:p>
            <a:pPr>
              <a:buNone/>
            </a:pPr>
            <a:r>
              <a:rPr lang="en-US" b="1" dirty="0" smtClean="0"/>
              <a:t>Weber and </a:t>
            </a:r>
            <a:r>
              <a:rPr lang="en-US" b="1" dirty="0" err="1" smtClean="0"/>
              <a:t>Rinne</a:t>
            </a:r>
            <a:r>
              <a:rPr lang="en-US" b="1" dirty="0" smtClean="0"/>
              <a:t> </a:t>
            </a:r>
            <a:r>
              <a:rPr lang="en-US" dirty="0" smtClean="0"/>
              <a:t>are quick office screenings. If you or your patient has any concern with their hearing , you refer to audiologist for diagnostic testing.</a:t>
            </a:r>
          </a:p>
          <a:p>
            <a:pPr>
              <a:buNone/>
            </a:pPr>
            <a:r>
              <a:rPr lang="en-US" b="1" dirty="0" smtClean="0"/>
              <a:t>Pneumatic </a:t>
            </a:r>
            <a:r>
              <a:rPr lang="en-US" b="1" dirty="0" err="1" smtClean="0"/>
              <a:t>otoscopy</a:t>
            </a:r>
            <a:r>
              <a:rPr lang="en-US" b="1" dirty="0" smtClean="0"/>
              <a:t> </a:t>
            </a:r>
            <a:r>
              <a:rPr lang="en-US" dirty="0" smtClean="0"/>
              <a:t>is quite tricky. Don’t get discouraged!</a:t>
            </a:r>
          </a:p>
          <a:p>
            <a:pPr>
              <a:buNone/>
            </a:pPr>
            <a:r>
              <a:rPr lang="en-US" b="1" dirty="0" err="1" smtClean="0"/>
              <a:t>Typanonometry</a:t>
            </a:r>
            <a:r>
              <a:rPr lang="en-US" dirty="0" smtClean="0"/>
              <a:t>- sensitive and specific for inner ear fluid, many office have these devices</a:t>
            </a:r>
          </a:p>
          <a:p>
            <a:pPr>
              <a:buNone/>
            </a:pPr>
            <a:r>
              <a:rPr lang="en-US" dirty="0" smtClean="0"/>
              <a:t>Have a low threshold for referring  young children to audiologist- speech and language development is heavily impacted by even short periods of hearing impairment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512888"/>
            <a:ext cx="8524875" cy="38417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Common or Concerning Symptoms</a:t>
            </a:r>
          </a:p>
        </p:txBody>
      </p:sp>
      <p:graphicFrame>
        <p:nvGraphicFramePr>
          <p:cNvPr id="184401" name="Group 81"/>
          <p:cNvGraphicFramePr>
            <a:graphicFrameLocks noGrp="1"/>
          </p:cNvGraphicFramePr>
          <p:nvPr>
            <p:ph type="tbl" idx="1"/>
          </p:nvPr>
        </p:nvGraphicFramePr>
        <p:xfrm>
          <a:off x="1219200" y="2263775"/>
          <a:ext cx="7721600" cy="4348988"/>
        </p:xfrm>
        <a:graphic>
          <a:graphicData uri="http://schemas.openxmlformats.org/drawingml/2006/table">
            <a:tbl>
              <a:tblPr/>
              <a:tblGrid>
                <a:gridCol w="1905000"/>
                <a:gridCol w="58166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Headache, history of head injury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Visual disturbances, spots (scotomas), flashing lights, use of corrective lenses, pain, redness, excessive tearing, double vision (diplopia)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Hearing loss, ringing (tinnitus), vertigo, pain, discharge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Drainage (rhinorrhea), congestion, sneezing, nose bleeds 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epistaxis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Oropharynx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Sore throat, gum bleeding, hoarseness,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Swollen glands, goiter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C66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Ears: Abnormal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Weber: </a:t>
            </a:r>
          </a:p>
          <a:p>
            <a:pPr lvl="1"/>
            <a:r>
              <a:rPr lang="en-US" dirty="0" smtClean="0"/>
              <a:t>Unilateral </a:t>
            </a:r>
            <a:r>
              <a:rPr lang="en-US" b="1" dirty="0" smtClean="0"/>
              <a:t>conductive</a:t>
            </a:r>
            <a:r>
              <a:rPr lang="en-US" dirty="0" smtClean="0"/>
              <a:t> hearing loss= sound heard in </a:t>
            </a:r>
            <a:r>
              <a:rPr lang="en-US" b="1" dirty="0" smtClean="0"/>
              <a:t>impaired ear</a:t>
            </a:r>
          </a:p>
          <a:p>
            <a:pPr lvl="1"/>
            <a:r>
              <a:rPr lang="en-US" dirty="0" smtClean="0"/>
              <a:t>Unilateral </a:t>
            </a:r>
            <a:r>
              <a:rPr lang="en-US" b="1" dirty="0" err="1" smtClean="0"/>
              <a:t>sensorineural</a:t>
            </a:r>
            <a:r>
              <a:rPr lang="en-US" dirty="0" smtClean="0"/>
              <a:t> hearing loss=sound is heard in </a:t>
            </a:r>
            <a:r>
              <a:rPr lang="en-US" b="1" dirty="0" smtClean="0"/>
              <a:t>good ear</a:t>
            </a:r>
          </a:p>
          <a:p>
            <a:r>
              <a:rPr lang="en-US" dirty="0" err="1" smtClean="0"/>
              <a:t>Rinne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Conductive: heard through </a:t>
            </a:r>
            <a:r>
              <a:rPr lang="en-US" b="1" dirty="0" smtClean="0"/>
              <a:t>bone</a:t>
            </a:r>
            <a:r>
              <a:rPr lang="en-US" dirty="0" smtClean="0"/>
              <a:t> as long or longer than air</a:t>
            </a:r>
          </a:p>
          <a:p>
            <a:pPr lvl="1"/>
            <a:r>
              <a:rPr lang="en-US" dirty="0" err="1" smtClean="0"/>
              <a:t>Sensorineural</a:t>
            </a:r>
            <a:r>
              <a:rPr lang="en-US" dirty="0" smtClean="0"/>
              <a:t>: sound is heard longer through air (normal pattern prevails)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1304330"/>
            <a:ext cx="7543800" cy="4258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3810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http://www.kids-ent.com/website/pediatric_ent/ear_infections/index.html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1128712"/>
            <a:ext cx="9105900" cy="4600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304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http://www.kids-ent.com/website/pediatric_ent/ear_infections/index.html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Tympanic Tube</a:t>
            </a:r>
            <a:endParaRPr lang="en-US" dirty="0"/>
          </a:p>
        </p:txBody>
      </p:sp>
      <p:pic>
        <p:nvPicPr>
          <p:cNvPr id="4" name="Content Placeholder 3" descr="myringotomy tub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19" y="1447800"/>
            <a:ext cx="5029200" cy="4267200"/>
          </a:xfrm>
        </p:spPr>
      </p:pic>
    </p:spTree>
    <p:extLst>
      <p:ext uri="{BB962C8B-B14F-4D97-AF65-F5344CB8AC3E}">
        <p14:creationId xmlns:p14="http://schemas.microsoft.com/office/powerpoint/2010/main" val="1229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Visitors found in the ear</a:t>
            </a:r>
            <a:endParaRPr lang="en-US" dirty="0"/>
          </a:p>
        </p:txBody>
      </p:sp>
      <p:pic>
        <p:nvPicPr>
          <p:cNvPr id="4" name="Content Placeholder 3" descr="foreigh bod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915098" cy="4347369"/>
          </a:xfrm>
        </p:spPr>
      </p:pic>
    </p:spTree>
    <p:extLst>
      <p:ext uri="{BB962C8B-B14F-4D97-AF65-F5344CB8AC3E}">
        <p14:creationId xmlns:p14="http://schemas.microsoft.com/office/powerpoint/2010/main" val="25318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486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Geriatric--Ears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28750"/>
            <a:ext cx="7086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Pregnancy--ENT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95488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Nose/ Mouth Exam:  Pediatric</a:t>
            </a:r>
            <a:br>
              <a:rPr lang="en-US" b="1" dirty="0" smtClean="0"/>
            </a:br>
            <a:r>
              <a:rPr lang="en-US" b="1" dirty="0" smtClean="0"/>
              <a:t>Key Points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 nose &amp; mouth after ears (after crying from ear exam)</a:t>
            </a:r>
          </a:p>
          <a:p>
            <a:r>
              <a:rPr lang="en-US" dirty="0" smtClean="0"/>
              <a:t>Observe shape &amp; structural deviations</a:t>
            </a:r>
          </a:p>
          <a:p>
            <a:r>
              <a:rPr lang="en-US" dirty="0" smtClean="0"/>
              <a:t>Nares: (check patency, mucous membranes, discharge, inferior </a:t>
            </a:r>
            <a:r>
              <a:rPr lang="en-US" dirty="0" err="1" smtClean="0"/>
              <a:t>turbinates</a:t>
            </a:r>
            <a:r>
              <a:rPr lang="en-US" dirty="0" smtClean="0"/>
              <a:t>, bleeding, foreign bodies)</a:t>
            </a:r>
          </a:p>
          <a:p>
            <a:r>
              <a:rPr lang="en-US" dirty="0" smtClean="0"/>
              <a:t>Septum: (check for deviation)</a:t>
            </a:r>
          </a:p>
          <a:p>
            <a:r>
              <a:rPr lang="en-US" dirty="0" smtClean="0"/>
              <a:t>Infants are obligate nose breathers</a:t>
            </a:r>
          </a:p>
          <a:p>
            <a:r>
              <a:rPr lang="en-US" dirty="0" smtClean="0"/>
              <a:t>Nasal flaring is associated with respiratory distress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Sinuses Exam: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Palpate maxillary &amp; frontal sinus areas for tenderness of sinusitis in older children</a:t>
            </a:r>
          </a:p>
          <a:p>
            <a:r>
              <a:rPr lang="en-US" dirty="0" smtClean="0"/>
              <a:t>Age of Development</a:t>
            </a:r>
          </a:p>
          <a:p>
            <a:pPr lvl="1"/>
            <a:r>
              <a:rPr lang="en-US" dirty="0" smtClean="0"/>
              <a:t>Maxillary cheek &amp; upper teeth present @ birth</a:t>
            </a:r>
          </a:p>
          <a:p>
            <a:pPr lvl="1"/>
            <a:r>
              <a:rPr lang="en-US" dirty="0" err="1" smtClean="0"/>
              <a:t>Ethmoid</a:t>
            </a:r>
            <a:r>
              <a:rPr lang="en-US" dirty="0" smtClean="0"/>
              <a:t> medial &amp; deep to eye present @ birth</a:t>
            </a:r>
          </a:p>
          <a:p>
            <a:pPr lvl="1"/>
            <a:r>
              <a:rPr lang="en-US" dirty="0" smtClean="0"/>
              <a:t>Frontal forehead &amp; above eyebrow approximately 7 years</a:t>
            </a:r>
          </a:p>
          <a:p>
            <a:pPr lvl="1"/>
            <a:r>
              <a:rPr lang="en-US" dirty="0" smtClean="0"/>
              <a:t>Sphenoid deep behind eye in </a:t>
            </a:r>
            <a:r>
              <a:rPr lang="en-US" dirty="0" err="1" smtClean="0"/>
              <a:t>occiput</a:t>
            </a:r>
            <a:r>
              <a:rPr lang="en-US" dirty="0" smtClean="0"/>
              <a:t> adolescence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Mouth &amp; Pharynx Exam: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864291"/>
          </a:xfrm>
        </p:spPr>
        <p:txBody>
          <a:bodyPr>
            <a:normAutofit/>
          </a:bodyPr>
          <a:lstStyle/>
          <a:p>
            <a:r>
              <a:rPr lang="en-US" dirty="0" smtClean="0"/>
              <a:t>Inspect uvula for symmetrical movement</a:t>
            </a:r>
          </a:p>
          <a:p>
            <a:r>
              <a:rPr lang="en-US" dirty="0" smtClean="0"/>
              <a:t>Observe for quality of voice</a:t>
            </a:r>
          </a:p>
          <a:p>
            <a:r>
              <a:rPr lang="en-US" dirty="0" smtClean="0"/>
              <a:t>Observe infants for rooting and sucking reflexes</a:t>
            </a:r>
          </a:p>
          <a:p>
            <a:r>
              <a:rPr lang="en-US" dirty="0" smtClean="0"/>
              <a:t>Observe breath for halitosis</a:t>
            </a:r>
          </a:p>
          <a:p>
            <a:r>
              <a:rPr lang="en-US" dirty="0" smtClean="0"/>
              <a:t>Grade Tonsils</a:t>
            </a:r>
          </a:p>
          <a:p>
            <a:r>
              <a:rPr lang="en-US" dirty="0" err="1" smtClean="0"/>
              <a:t>Malampati</a:t>
            </a:r>
            <a:r>
              <a:rPr lang="en-US" dirty="0" smtClean="0"/>
              <a:t> Score (</a:t>
            </a:r>
            <a:r>
              <a:rPr lang="en-US" dirty="0" err="1" smtClean="0"/>
              <a:t>Aacute</a:t>
            </a:r>
            <a:r>
              <a:rPr lang="en-US" dirty="0" smtClean="0"/>
              <a:t> care and Anesthesia)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Focused Exam-Adults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HEENT &amp; Neck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stein pea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90587"/>
            <a:ext cx="7124700" cy="507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Epstein Pearl: normal in newborn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7259104" cy="419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715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Thrush--abnormal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of Tonsils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4950"/>
            <a:ext cx="6400799" cy="5048250"/>
          </a:xfrm>
        </p:spPr>
      </p:pic>
    </p:spTree>
    <p:extLst>
      <p:ext uri="{BB962C8B-B14F-4D97-AF65-F5344CB8AC3E}">
        <p14:creationId xmlns:p14="http://schemas.microsoft.com/office/powerpoint/2010/main" val="1816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Mallempoti</a:t>
            </a:r>
            <a:r>
              <a:rPr lang="en-US" dirty="0" smtClean="0"/>
              <a:t> Score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6248400" cy="4953000"/>
          </a:xfrm>
        </p:spPr>
      </p:pic>
    </p:spTree>
    <p:extLst>
      <p:ext uri="{BB962C8B-B14F-4D97-AF65-F5344CB8AC3E}">
        <p14:creationId xmlns:p14="http://schemas.microsoft.com/office/powerpoint/2010/main" val="26209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52688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Oral Exam: Teeth, Gums, Buccal Mucosa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Must use tongue blade or gloved finger to properly inspect mouth</a:t>
            </a:r>
          </a:p>
          <a:p>
            <a:r>
              <a:rPr lang="en-US" dirty="0" smtClean="0"/>
              <a:t>Inspect  Teeth for caries, fractures, missing restorative elements</a:t>
            </a:r>
          </a:p>
          <a:p>
            <a:r>
              <a:rPr lang="en-US" dirty="0" smtClean="0"/>
              <a:t>Inspect Gums for sores, pustules, erosion around teeth</a:t>
            </a:r>
          </a:p>
          <a:p>
            <a:r>
              <a:rPr lang="en-US" dirty="0" smtClean="0"/>
              <a:t>Inspect Buccal mucosa for lesions</a:t>
            </a:r>
          </a:p>
          <a:p>
            <a:r>
              <a:rPr lang="en-US" dirty="0"/>
              <a:t>Count teeth &amp; inspect for caries, malocclusion and loose teeth.</a:t>
            </a:r>
          </a:p>
          <a:p>
            <a:pPr lvl="1"/>
            <a:r>
              <a:rPr lang="en-US" dirty="0"/>
              <a:t>20 deciduous teeth, begin eruption at 6 months &amp; continue adding approximately 1/month</a:t>
            </a:r>
          </a:p>
          <a:p>
            <a:pPr lvl="1"/>
            <a:r>
              <a:rPr lang="en-US" dirty="0"/>
              <a:t>32 permanent teeth, erupt from 6 to 25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Health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553200" cy="4267200"/>
          </a:xfrm>
        </p:spPr>
      </p:pic>
    </p:spTree>
    <p:extLst>
      <p:ext uri="{BB962C8B-B14F-4D97-AF65-F5344CB8AC3E}">
        <p14:creationId xmlns:p14="http://schemas.microsoft.com/office/powerpoint/2010/main" val="11914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Decay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096000" cy="4648199"/>
          </a:xfrm>
        </p:spPr>
      </p:pic>
    </p:spTree>
    <p:extLst>
      <p:ext uri="{BB962C8B-B14F-4D97-AF65-F5344CB8AC3E}">
        <p14:creationId xmlns:p14="http://schemas.microsoft.com/office/powerpoint/2010/main" val="12448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disease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5334000" cy="4114799"/>
          </a:xfrm>
        </p:spPr>
      </p:pic>
    </p:spTree>
    <p:extLst>
      <p:ext uri="{BB962C8B-B14F-4D97-AF65-F5344CB8AC3E}">
        <p14:creationId xmlns:p14="http://schemas.microsoft.com/office/powerpoint/2010/main" val="35434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Cancer Screening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6324600" cy="4191000"/>
          </a:xfrm>
        </p:spPr>
      </p:pic>
    </p:spTree>
    <p:extLst>
      <p:ext uri="{BB962C8B-B14F-4D97-AF65-F5344CB8AC3E}">
        <p14:creationId xmlns:p14="http://schemas.microsoft.com/office/powerpoint/2010/main" val="14978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Lesion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5638799" cy="3733800"/>
          </a:xfrm>
        </p:spPr>
      </p:pic>
    </p:spTree>
    <p:extLst>
      <p:ext uri="{BB962C8B-B14F-4D97-AF65-F5344CB8AC3E}">
        <p14:creationId xmlns:p14="http://schemas.microsoft.com/office/powerpoint/2010/main" val="6897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Adults—Exam Techniques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examine….Head</a:t>
            </a:r>
          </a:p>
          <a:p>
            <a:r>
              <a:rPr lang="en-US" dirty="0" smtClean="0"/>
              <a:t>Ophthalmoscope exam</a:t>
            </a:r>
          </a:p>
          <a:p>
            <a:r>
              <a:rPr lang="en-US" dirty="0" smtClean="0"/>
              <a:t>Position to examine inner ear</a:t>
            </a:r>
          </a:p>
          <a:p>
            <a:r>
              <a:rPr lang="en-US" dirty="0" smtClean="0"/>
              <a:t>How to examine </a:t>
            </a:r>
            <a:r>
              <a:rPr lang="en-US" dirty="0" err="1" smtClean="0"/>
              <a:t>nares</a:t>
            </a:r>
            <a:endParaRPr lang="en-US" dirty="0" smtClean="0"/>
          </a:p>
          <a:p>
            <a:r>
              <a:rPr lang="en-US" dirty="0" smtClean="0"/>
              <a:t>Mouth/tongue</a:t>
            </a:r>
          </a:p>
          <a:p>
            <a:r>
              <a:rPr lang="en-US" dirty="0" smtClean="0"/>
              <a:t>Oral Exam</a:t>
            </a:r>
          </a:p>
          <a:p>
            <a:r>
              <a:rPr lang="en-US" dirty="0" smtClean="0"/>
              <a:t>Cranial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Abscess :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333999" cy="3505200"/>
          </a:xfrm>
        </p:spPr>
      </p:pic>
      <p:sp>
        <p:nvSpPr>
          <p:cNvPr id="8" name="Down Arrow 7"/>
          <p:cNvSpPr/>
          <p:nvPr/>
        </p:nvSpPr>
        <p:spPr>
          <a:xfrm>
            <a:off x="3962400" y="213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24600" y="3505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Abscess Pediatric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6172200" cy="3581400"/>
          </a:xfrm>
        </p:spPr>
      </p:pic>
    </p:spTree>
    <p:extLst>
      <p:ext uri="{BB962C8B-B14F-4D97-AF65-F5344CB8AC3E}">
        <p14:creationId xmlns:p14="http://schemas.microsoft.com/office/powerpoint/2010/main" val="29191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Neck Exam: Key Points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Check for position, lymph nodes, masses, cysts or fistulas/clefts</a:t>
            </a:r>
          </a:p>
          <a:p>
            <a:r>
              <a:rPr lang="en-US" dirty="0" smtClean="0"/>
              <a:t>Check clavicle in newborn</a:t>
            </a:r>
          </a:p>
          <a:p>
            <a:r>
              <a:rPr lang="en-US" dirty="0" smtClean="0"/>
              <a:t>Head control in infant</a:t>
            </a:r>
          </a:p>
          <a:p>
            <a:r>
              <a:rPr lang="en-US" dirty="0" smtClean="0"/>
              <a:t>Trachea &amp; thyroid in midline ( more on Thyroid in endocrine)</a:t>
            </a:r>
          </a:p>
          <a:p>
            <a:r>
              <a:rPr lang="en-US" dirty="0" smtClean="0"/>
              <a:t>Carotid arteries (bruits)</a:t>
            </a:r>
          </a:p>
          <a:p>
            <a:r>
              <a:rPr lang="en-US" dirty="0" smtClean="0"/>
              <a:t>Nuchal </a:t>
            </a:r>
            <a:r>
              <a:rPr lang="en-US" dirty="0" err="1" smtClean="0"/>
              <a:t>ridigity</a:t>
            </a:r>
            <a:r>
              <a:rPr lang="en-US" dirty="0" smtClean="0"/>
              <a:t>—test for meningitis</a:t>
            </a:r>
          </a:p>
          <a:p>
            <a:pPr lvl="1"/>
            <a:r>
              <a:rPr lang="en-US" dirty="0" smtClean="0"/>
              <a:t>Patient cannot flex neck to place chin on chest</a:t>
            </a:r>
          </a:p>
          <a:p>
            <a:pPr lvl="1"/>
            <a:r>
              <a:rPr lang="en-US" dirty="0" smtClean="0"/>
              <a:t>Unreliable in age under 18 months due to underdeveloped neck musculature</a:t>
            </a:r>
          </a:p>
          <a:p>
            <a:r>
              <a:rPr lang="en-US" dirty="0" smtClean="0"/>
              <a:t>Suppleness &amp; Range of Motion (ROM)</a:t>
            </a:r>
          </a:p>
          <a:p>
            <a:r>
              <a:rPr lang="en-US" dirty="0" smtClean="0"/>
              <a:t>Child may be hyper extending neck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ticol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7543800" cy="603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533400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Torticollis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Torticollis in Newborn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81800" cy="4724400"/>
          </a:xfrm>
        </p:spPr>
      </p:pic>
    </p:spTree>
    <p:extLst>
      <p:ext uri="{BB962C8B-B14F-4D97-AF65-F5344CB8AC3E}">
        <p14:creationId xmlns:p14="http://schemas.microsoft.com/office/powerpoint/2010/main" val="22026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bed ne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566183" cy="5954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2484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Webbed neck Turner’s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Geriatric--Neck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47800"/>
          </a:xfrm>
        </p:spPr>
        <p:txBody>
          <a:bodyPr/>
          <a:lstStyle/>
          <a:p>
            <a:r>
              <a:rPr lang="en-US" dirty="0" smtClean="0"/>
              <a:t>Thyroid more fibrotic and nodular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2605088"/>
            <a:ext cx="6338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Pregnancy—Head and Neck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33" name="Rectangle 117"/>
          <p:cNvSpPr>
            <a:spLocks noGrp="1" noChangeArrowheads="1"/>
          </p:cNvSpPr>
          <p:nvPr>
            <p:ph type="title"/>
          </p:nvPr>
        </p:nvSpPr>
        <p:spPr>
          <a:xfrm>
            <a:off x="315913" y="381001"/>
            <a:ext cx="8524875" cy="7619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Examination — Cranial Nerves (CN)</a:t>
            </a:r>
          </a:p>
        </p:txBody>
      </p:sp>
      <p:graphicFrame>
        <p:nvGraphicFramePr>
          <p:cNvPr id="1129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08767"/>
              </p:ext>
            </p:extLst>
          </p:nvPr>
        </p:nvGraphicFramePr>
        <p:xfrm>
          <a:off x="990599" y="1295401"/>
          <a:ext cx="7843838" cy="5075237"/>
        </p:xfrm>
        <a:graphic>
          <a:graphicData uri="http://schemas.openxmlformats.org/drawingml/2006/table">
            <a:tbl>
              <a:tblPr/>
              <a:tblGrid>
                <a:gridCol w="2247900"/>
                <a:gridCol w="5595938"/>
              </a:tblGrid>
              <a:tr h="990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Olfactory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Occlude each nostril and test different smells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II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Test visual acuity with Snellen eye chart or hand-held card; inspect fundi; screen visual fields by confrontation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II-III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Optic, Oculomotor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Inspect size and shape of pupils; test reactions to light and near response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III, IV, VI 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Oculomotor Trochlear, Abducens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Test extraocular movements in 6 cardinal directions of gaze; lid elevation; check convergence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V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Trigeminal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Palpate temporal and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masseter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muscles while patient clenches teeth; test forehead, each cheek, and jaw on each side for sharp or dull sensation; test corneal reflex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1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88403"/>
              </p:ext>
            </p:extLst>
          </p:nvPr>
        </p:nvGraphicFramePr>
        <p:xfrm>
          <a:off x="1066799" y="1371601"/>
          <a:ext cx="7843838" cy="4836992"/>
        </p:xfrm>
        <a:graphic>
          <a:graphicData uri="http://schemas.openxmlformats.org/drawingml/2006/table">
            <a:tbl>
              <a:tblPr/>
              <a:tblGrid>
                <a:gridCol w="2473325"/>
                <a:gridCol w="5370513"/>
              </a:tblGrid>
              <a:tr h="137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VII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Assess face for asymmetry, tics, abnormal movements. Ask patient to raise eyebrows, frown, close eyes tightly, show teeth (grimace), smile, puff both cheeks.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VIII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Acoustic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Test hearing, lateralization, and air and bone conduction.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IX and 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Glossopharyngeal, Vagus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Assess if voice is hoarse; assess swallowing. Inspect movement of palate as patient says “ah.” Test gag reflex, warning patient first.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XI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Spinal Accessory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Assess strength as patient shrugs shoulders up against your hands. Note contraction of opposite sternocleidomastoid, and force as patient turns head against your hands.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CN XII 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Hypoglossal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Ask patient to protrude tongue and move it side to side. Assess for symmetry, atrophy.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86E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13" y="304801"/>
            <a:ext cx="8639175" cy="9143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Examination: Cranial Nerves (CN)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Exam—Adult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Chief complaint: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Susan J. is a 33-year-old married factory worker who presents with a 6-day history of nasal congestion and rhinorrhea.</a:t>
            </a:r>
          </a:p>
          <a:p>
            <a:endParaRPr lang="en-US" sz="2000" dirty="0" smtClean="0"/>
          </a:p>
          <a:p>
            <a:r>
              <a:rPr lang="en-US" sz="3200" dirty="0" smtClean="0"/>
              <a:t>How would you document Chief Complaint?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Answer: In quotes, the patient’s own words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 err="1" smtClean="0"/>
              <a:t>CAses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HEENT Case--Henry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8 year old Henry presents to the clinic with moderately severe left eye pain 6 hours after riding his bicycle through some low hanging leaves from a tree. He didn't notice the tree branches until a few leaves hit him in the face. He has no bleeding wounds. </a:t>
            </a:r>
          </a:p>
          <a:p>
            <a:endParaRPr lang="en-US" dirty="0" smtClean="0"/>
          </a:p>
          <a:p>
            <a:r>
              <a:rPr lang="en-US" dirty="0" smtClean="0"/>
              <a:t>What are the HPI components addressed in this case? Is anything missing?</a:t>
            </a:r>
          </a:p>
          <a:p>
            <a:r>
              <a:rPr lang="en-US" dirty="0" smtClean="0"/>
              <a:t>How do you approach this patient for the exam?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HPI components addressed in this case?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Onset, location, severity(quality), timing,</a:t>
            </a:r>
          </a:p>
          <a:p>
            <a:r>
              <a:rPr lang="en-US" dirty="0" smtClean="0"/>
              <a:t>Is anything missing?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Aggravating/relieving</a:t>
            </a:r>
          </a:p>
          <a:p>
            <a:r>
              <a:rPr lang="en-US" dirty="0" smtClean="0"/>
              <a:t>How do you approach this patient for the exam?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He will be upset and in pain. Explain process in appropriate language. Examine good eye first.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Henry-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are normal. He does not want to open his left eye because of discomfort.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you conduct your exam?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See next slide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anesthetic eye drops are instilled into his left eye. He complains that this burns a lot and he begins to cry. </a:t>
            </a:r>
          </a:p>
          <a:p>
            <a:r>
              <a:rPr lang="en-US" dirty="0" smtClean="0"/>
              <a:t>After 10 minutes, he is able to open his eye. </a:t>
            </a:r>
          </a:p>
          <a:p>
            <a:r>
              <a:rPr lang="en-US" dirty="0" smtClean="0"/>
              <a:t>His visual acuity was 20/20 in the right eye and 20/30 in the left eye. </a:t>
            </a:r>
          </a:p>
          <a:p>
            <a:r>
              <a:rPr lang="en-US" dirty="0" smtClean="0"/>
              <a:t>His pupils are equal and reactive. His conjunctiva is slightly injected. A drop of saline is placed on a </a:t>
            </a:r>
            <a:r>
              <a:rPr lang="en-US" dirty="0" err="1" smtClean="0"/>
              <a:t>fluorescien</a:t>
            </a:r>
            <a:r>
              <a:rPr lang="en-US" dirty="0" smtClean="0"/>
              <a:t> paper strip. This drop is then touched to his lower eyelid so fluorescein dye flows over the surface of his eye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nealAbra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74168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04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this?—Corneal abrasion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 Case HEENT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69-year-old </a:t>
            </a:r>
            <a:r>
              <a:rPr lang="en-US" dirty="0"/>
              <a:t>woman </a:t>
            </a:r>
            <a:endParaRPr lang="en-US" dirty="0" smtClean="0"/>
          </a:p>
          <a:p>
            <a:r>
              <a:rPr lang="en-US" dirty="0" smtClean="0"/>
              <a:t>Chief Complaint: “My vision is blurry”</a:t>
            </a:r>
          </a:p>
          <a:p>
            <a:r>
              <a:rPr lang="en-US" dirty="0" smtClean="0"/>
              <a:t>HPI—What questions do you ask?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Gradual onset, cloudy blurry vision like a “film”, denies pain, complains of decrease in vision in both eyes for 2 years. Unable to carry out daily activities. Not recognize people unless close. Watching TV and reading increased difficulty.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 Case HEENT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PMH: Hypertension </a:t>
            </a:r>
          </a:p>
          <a:p>
            <a:r>
              <a:rPr lang="en-US" dirty="0" smtClean="0"/>
              <a:t>Medications: HCTZ  12.5 mg daily</a:t>
            </a:r>
          </a:p>
          <a:p>
            <a:r>
              <a:rPr lang="en-US" dirty="0" smtClean="0"/>
              <a:t>Allergies: Sulfa---rash</a:t>
            </a:r>
          </a:p>
          <a:p>
            <a:r>
              <a:rPr lang="en-US" dirty="0" smtClean="0"/>
              <a:t>FH: no history of glaucoma, macular degeneration</a:t>
            </a:r>
          </a:p>
          <a:p>
            <a:r>
              <a:rPr lang="en-US" dirty="0" smtClean="0"/>
              <a:t>SH: She quit smoking approximately 4 years ago, but prior to that, she smoked 1 pack of cigarettes per day for 32 years. , 1 gin and tonic/night, denies illicit drug 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other information needs to be obtained?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Caffeine intake, menstrual status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ROS?---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Focus on HEENT, Neck, CV, Resp.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 Case HEENT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Exam: </a:t>
            </a:r>
          </a:p>
          <a:p>
            <a:pPr lvl="1"/>
            <a:r>
              <a:rPr lang="en-US" dirty="0" smtClean="0"/>
              <a:t>General:  A + O x 3 in NAD</a:t>
            </a:r>
          </a:p>
          <a:p>
            <a:pPr lvl="1"/>
            <a:r>
              <a:rPr lang="en-US" dirty="0" smtClean="0"/>
              <a:t>VS: T 97 F, P 85, R 22 BP 142/87</a:t>
            </a:r>
          </a:p>
          <a:p>
            <a:pPr lvl="1"/>
            <a:r>
              <a:rPr lang="en-US" dirty="0" smtClean="0"/>
              <a:t>Skin: No rashes or lesions noted.</a:t>
            </a:r>
          </a:p>
          <a:p>
            <a:pPr lvl="1"/>
            <a:r>
              <a:rPr lang="en-US" dirty="0" smtClean="0"/>
              <a:t>Visual acuity: Right 20/60, left 20/40</a:t>
            </a:r>
          </a:p>
          <a:p>
            <a:pPr lvl="1"/>
            <a:r>
              <a:rPr lang="en-US" dirty="0" smtClean="0"/>
              <a:t>PERRLA</a:t>
            </a:r>
          </a:p>
          <a:p>
            <a:pPr lvl="1"/>
            <a:r>
              <a:rPr lang="en-US" dirty="0" smtClean="0"/>
              <a:t>EOM intact</a:t>
            </a:r>
          </a:p>
          <a:p>
            <a:pPr lvl="1"/>
            <a:r>
              <a:rPr lang="en-US" dirty="0" smtClean="0"/>
              <a:t>When conducting fundoscopic exam…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550430-Elderly_woman_s_eye_showing_cataract-S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523999"/>
            <a:ext cx="5593164" cy="3841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57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HPI components?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OLDCART</a:t>
            </a:r>
          </a:p>
          <a:p>
            <a:r>
              <a:rPr lang="en-US" dirty="0" smtClean="0"/>
              <a:t>Based on chief complaint, what HEENT history needs to be asked?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PMH, FH, SH</a:t>
            </a:r>
          </a:p>
          <a:p>
            <a:r>
              <a:rPr lang="en-US" dirty="0" smtClean="0"/>
              <a:t>What information must be asked for every episodic?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1.Medication Allergies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2. Medications </a:t>
            </a:r>
          </a:p>
          <a:p>
            <a:r>
              <a:rPr lang="en-US" dirty="0" smtClean="0"/>
              <a:t>What information must be asked for every childbearing woman?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LMP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Case-HEENT, CNs, 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 </a:t>
            </a:r>
            <a:r>
              <a:rPr lang="en-US" dirty="0" err="1" smtClean="0"/>
              <a:t>y.o</a:t>
            </a:r>
            <a:r>
              <a:rPr lang="en-US" dirty="0" smtClean="0"/>
              <a:t>. woman who is 30 weeks pregnant G2 P1 </a:t>
            </a:r>
          </a:p>
          <a:p>
            <a:r>
              <a:rPr lang="en-US" dirty="0" smtClean="0"/>
              <a:t>Chief complaint </a:t>
            </a:r>
          </a:p>
          <a:p>
            <a:pPr lvl="1"/>
            <a:r>
              <a:rPr lang="en-US" dirty="0" smtClean="0"/>
              <a:t>“I have a throbbing and stabbing headache”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Episodic---HPI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Began 2 days ago, unilateral, temporal and retro-orbital pain—described as throbbing and stabbing. Exacerbated by head movement. Pain rated 8 out of 10.  Nausea and some vomiting. Intense sensitivity to light. Took acetaminophen once with no relief.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information do you need to know about her history?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Does she have a history of headaches?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she have a history of HAs or is this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migraines without aura</a:t>
            </a:r>
          </a:p>
          <a:p>
            <a:pPr lvl="1"/>
            <a:r>
              <a:rPr lang="en-US" dirty="0" smtClean="0"/>
              <a:t>Unilateral temporal and retro-orbital pain</a:t>
            </a:r>
          </a:p>
          <a:p>
            <a:pPr lvl="1"/>
            <a:r>
              <a:rPr lang="en-US" dirty="0" smtClean="0"/>
              <a:t>Quality “throbbing and stabbing”</a:t>
            </a:r>
          </a:p>
          <a:p>
            <a:pPr lvl="1"/>
            <a:r>
              <a:rPr lang="en-US" dirty="0" smtClean="0"/>
              <a:t>+ photophobia</a:t>
            </a:r>
          </a:p>
          <a:p>
            <a:pPr lvl="1"/>
            <a:r>
              <a:rPr lang="en-US" dirty="0" smtClean="0"/>
              <a:t>+ </a:t>
            </a:r>
            <a:r>
              <a:rPr lang="en-US" dirty="0" err="1" smtClean="0"/>
              <a:t>phonophobia</a:t>
            </a:r>
            <a:endParaRPr lang="en-US" dirty="0" smtClean="0"/>
          </a:p>
          <a:p>
            <a:pPr lvl="1"/>
            <a:r>
              <a:rPr lang="en-US" dirty="0" smtClean="0"/>
              <a:t>Mild nausea</a:t>
            </a:r>
          </a:p>
          <a:p>
            <a:pPr lvl="1"/>
            <a:r>
              <a:rPr lang="en-US" dirty="0" smtClean="0"/>
              <a:t>Maximum intensity within 2-3 hours, lasts 5-6 hours</a:t>
            </a:r>
          </a:p>
          <a:p>
            <a:pPr lvl="1"/>
            <a:r>
              <a:rPr lang="en-US" dirty="0" smtClean="0"/>
              <a:t>Pain 8 out of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Childhood: no childhood headaches</a:t>
            </a:r>
          </a:p>
          <a:p>
            <a:r>
              <a:rPr lang="en-US" dirty="0" smtClean="0"/>
              <a:t>Teens/20s: 1-2 migraines/ month clustering around her menses</a:t>
            </a:r>
          </a:p>
          <a:p>
            <a:r>
              <a:rPr lang="en-US" dirty="0" smtClean="0"/>
              <a:t>In her 30s, increase migraine to one/week</a:t>
            </a:r>
          </a:p>
          <a:p>
            <a:r>
              <a:rPr lang="en-US" dirty="0" smtClean="0"/>
              <a:t>First pregnancy: very few migraines, returned after stopped breastfeeding</a:t>
            </a:r>
          </a:p>
          <a:p>
            <a:r>
              <a:rPr lang="en-US" dirty="0" smtClean="0"/>
              <a:t>This pregnancy, only one migraine to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PMH: mild persistent asthma, migraines</a:t>
            </a:r>
          </a:p>
          <a:p>
            <a:r>
              <a:rPr lang="en-US" dirty="0" smtClean="0"/>
              <a:t>FH: + migraines in sister and mother</a:t>
            </a:r>
          </a:p>
          <a:p>
            <a:r>
              <a:rPr lang="en-US" dirty="0" smtClean="0"/>
              <a:t>SH:  married with one daughter, no tobacco, ETOH, illicit drugs, increased stress due to work schedule</a:t>
            </a:r>
          </a:p>
          <a:p>
            <a:r>
              <a:rPr lang="en-US" dirty="0" smtClean="0"/>
              <a:t>Medications: Prenatal vitamins</a:t>
            </a:r>
          </a:p>
          <a:p>
            <a:pPr lvl="1"/>
            <a:r>
              <a:rPr lang="en-US" dirty="0" smtClean="0"/>
              <a:t>Fluticasone/</a:t>
            </a:r>
            <a:r>
              <a:rPr lang="en-US" dirty="0" err="1" smtClean="0"/>
              <a:t>salmetrol</a:t>
            </a:r>
            <a:r>
              <a:rPr lang="en-US" dirty="0" smtClean="0"/>
              <a:t> inhaler, albuterol</a:t>
            </a:r>
          </a:p>
          <a:p>
            <a:r>
              <a:rPr lang="en-US" dirty="0" smtClean="0"/>
              <a:t>NKDA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b="1" dirty="0" smtClean="0"/>
              <a:t>General</a:t>
            </a:r>
            <a:r>
              <a:rPr lang="en-US" dirty="0" smtClean="0"/>
              <a:t>: no fever or chills, no URI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b="1" dirty="0" smtClean="0"/>
              <a:t>Head</a:t>
            </a:r>
            <a:r>
              <a:rPr lang="en-US" dirty="0" smtClean="0"/>
              <a:t>: per HPI</a:t>
            </a:r>
          </a:p>
          <a:p>
            <a:pPr lvl="1"/>
            <a:r>
              <a:rPr lang="en-US" b="1" dirty="0" smtClean="0"/>
              <a:t>Eyes</a:t>
            </a:r>
            <a:r>
              <a:rPr lang="en-US" dirty="0" smtClean="0"/>
              <a:t>: no vision changes, intense sensitivity to light</a:t>
            </a:r>
          </a:p>
          <a:p>
            <a:pPr lvl="1"/>
            <a:r>
              <a:rPr lang="en-US" b="1" dirty="0" smtClean="0"/>
              <a:t>Ears: </a:t>
            </a:r>
            <a:r>
              <a:rPr lang="en-US" dirty="0" smtClean="0"/>
              <a:t>no ear pain or drainage, no vertigo</a:t>
            </a:r>
          </a:p>
          <a:p>
            <a:pPr lvl="1"/>
            <a:r>
              <a:rPr lang="en-US" b="1" dirty="0" smtClean="0"/>
              <a:t>Nose:</a:t>
            </a:r>
            <a:r>
              <a:rPr lang="en-US" dirty="0" smtClean="0"/>
              <a:t>  No discharge, some nasal congestion</a:t>
            </a:r>
          </a:p>
          <a:p>
            <a:pPr lvl="1"/>
            <a:r>
              <a:rPr lang="en-US" b="1" dirty="0" smtClean="0"/>
              <a:t>Mouth</a:t>
            </a:r>
            <a:r>
              <a:rPr lang="en-US" dirty="0" smtClean="0"/>
              <a:t>: no hoarseness, no sore throat</a:t>
            </a:r>
          </a:p>
          <a:p>
            <a:pPr lvl="1"/>
            <a:r>
              <a:rPr lang="en-US" b="1" dirty="0" smtClean="0"/>
              <a:t>Neck</a:t>
            </a:r>
            <a:r>
              <a:rPr lang="en-US" dirty="0" smtClean="0"/>
              <a:t>: no swelling or lumps</a:t>
            </a:r>
          </a:p>
          <a:p>
            <a:pPr lvl="1"/>
            <a:r>
              <a:rPr lang="en-US" b="1" dirty="0" smtClean="0"/>
              <a:t>Respiratory:</a:t>
            </a:r>
            <a:r>
              <a:rPr lang="en-US" dirty="0" smtClean="0"/>
              <a:t> no cough, slight SOB with exertion, no wheeze</a:t>
            </a:r>
          </a:p>
          <a:p>
            <a:pPr lvl="1"/>
            <a:r>
              <a:rPr lang="en-US" b="1" dirty="0" smtClean="0"/>
              <a:t>CV:</a:t>
            </a:r>
            <a:r>
              <a:rPr lang="en-US" dirty="0" smtClean="0"/>
              <a:t> no chest pain</a:t>
            </a:r>
          </a:p>
          <a:p>
            <a:pPr lvl="1"/>
            <a:r>
              <a:rPr lang="en-US" b="1" dirty="0" err="1" smtClean="0"/>
              <a:t>Neuro</a:t>
            </a:r>
            <a:r>
              <a:rPr lang="en-US" dirty="0" smtClean="0"/>
              <a:t>: no altered mental status changes, no weakness, no numbness, no gait disturbances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General: WN pregnant female</a:t>
            </a:r>
          </a:p>
          <a:p>
            <a:r>
              <a:rPr lang="en-US" dirty="0" smtClean="0"/>
              <a:t>VS: afebrile, P 94 and regular, 128/82 (baseline 110/70)</a:t>
            </a:r>
          </a:p>
          <a:p>
            <a:r>
              <a:rPr lang="en-US" dirty="0" smtClean="0"/>
              <a:t>Head:  Normocephalic, no TMJ tenderness or click</a:t>
            </a:r>
          </a:p>
          <a:p>
            <a:r>
              <a:rPr lang="en-US" dirty="0" smtClean="0"/>
              <a:t>Eyes: EOM intact without </a:t>
            </a:r>
            <a:r>
              <a:rPr lang="en-US" dirty="0" err="1" smtClean="0"/>
              <a:t>nystagmus</a:t>
            </a:r>
            <a:r>
              <a:rPr lang="en-US" dirty="0" smtClean="0"/>
              <a:t>, visual fields full bilaterally, PERRLA, optic discs sharp bilaterally</a:t>
            </a:r>
          </a:p>
          <a:p>
            <a:r>
              <a:rPr lang="en-US" dirty="0" smtClean="0"/>
              <a:t>Ears: TMs pearly grey, good cone of light</a:t>
            </a:r>
          </a:p>
          <a:p>
            <a:r>
              <a:rPr lang="en-US" dirty="0" smtClean="0"/>
              <a:t>Nose: nares slight swelling, bilaterally pale, no sinus tenderness bilaterally</a:t>
            </a:r>
          </a:p>
          <a:p>
            <a:r>
              <a:rPr lang="en-US" dirty="0" smtClean="0"/>
              <a:t>Mouth: pharynx pink. No exudates noted</a:t>
            </a:r>
          </a:p>
          <a:p>
            <a:r>
              <a:rPr lang="en-US" b="1" dirty="0" smtClean="0"/>
              <a:t>What’s abnormal?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BP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otherwise normal changes noted in pregnancy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Neck: No </a:t>
            </a:r>
            <a:r>
              <a:rPr lang="en-US" dirty="0" err="1" smtClean="0"/>
              <a:t>adenopathy</a:t>
            </a:r>
            <a:r>
              <a:rPr lang="en-US" dirty="0" smtClean="0"/>
              <a:t>, Thyroid palpable, no nodules palpated</a:t>
            </a:r>
          </a:p>
          <a:p>
            <a:r>
              <a:rPr lang="en-US" dirty="0" err="1" smtClean="0"/>
              <a:t>Neuro</a:t>
            </a:r>
            <a:r>
              <a:rPr lang="en-US" dirty="0" smtClean="0"/>
              <a:t>: CN II to XII intact</a:t>
            </a:r>
          </a:p>
          <a:p>
            <a:pPr lvl="1"/>
            <a:r>
              <a:rPr lang="en-US" dirty="0" smtClean="0"/>
              <a:t>Reflexes 2+ throughout,  normal gait, finger to nose coordination intact</a:t>
            </a:r>
          </a:p>
          <a:p>
            <a:r>
              <a:rPr lang="en-US" dirty="0" smtClean="0"/>
              <a:t>Respiratory: lungs clear bilaterally to auscultation. No wheezes noted.</a:t>
            </a:r>
          </a:p>
          <a:p>
            <a:r>
              <a:rPr lang="en-US" dirty="0" smtClean="0"/>
              <a:t>CV: S1, S2. No extra sounds. No murmurs, rubs, or thrills noted.</a:t>
            </a:r>
          </a:p>
          <a:p>
            <a:r>
              <a:rPr lang="en-US" b="1" dirty="0" smtClean="0"/>
              <a:t>What’s abnormal?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Nothing, normal changes in pregnancy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HPI: Onset, location, duration, associated/aggravating, relieving, treatments, characteristics/course</a:t>
            </a:r>
          </a:p>
          <a:p>
            <a:r>
              <a:rPr lang="en-US" dirty="0" smtClean="0"/>
              <a:t>PMH, FH, SH: Ask about history of allergies/asthma, family history of asthma, allergies, occupation triggers, smoking, habits</a:t>
            </a:r>
          </a:p>
          <a:p>
            <a:r>
              <a:rPr lang="en-US" dirty="0" smtClean="0"/>
              <a:t>All episodic visits: Medications, allergies</a:t>
            </a:r>
          </a:p>
          <a:p>
            <a:r>
              <a:rPr lang="en-US" dirty="0" smtClean="0"/>
              <a:t>All childbearing women: LMP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Episodic Case: Susan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b="1" dirty="0" smtClean="0"/>
              <a:t>History of Present Illness</a:t>
            </a:r>
          </a:p>
          <a:p>
            <a:r>
              <a:rPr lang="en-US" sz="5100" dirty="0" smtClean="0"/>
              <a:t>She was well until 6 days ago when she developed nasal congestion, a nonproductive cough, and clear rhinorrhea </a:t>
            </a:r>
            <a:r>
              <a:rPr lang="en-US" sz="5100" b="1" dirty="0" smtClean="0"/>
              <a:t>(onset, location, timing)  </a:t>
            </a:r>
          </a:p>
          <a:p>
            <a:pPr>
              <a:buNone/>
            </a:pPr>
            <a:endParaRPr lang="en-US" sz="5100" b="1" dirty="0" smtClean="0"/>
          </a:p>
          <a:p>
            <a:r>
              <a:rPr lang="en-US" sz="5100" dirty="0" smtClean="0"/>
              <a:t>Her nasal discharge became greenish yellow on the day of her visit, and she now asks for antibiotics for what she believes is a sinus infection </a:t>
            </a:r>
            <a:r>
              <a:rPr lang="en-US" sz="5100" b="1" dirty="0" smtClean="0"/>
              <a:t>(quality/perception).  </a:t>
            </a:r>
          </a:p>
          <a:p>
            <a:pPr>
              <a:buNone/>
            </a:pPr>
            <a:endParaRPr lang="en-US" sz="5100" dirty="0" smtClean="0"/>
          </a:p>
          <a:p>
            <a:r>
              <a:rPr lang="en-US" sz="5100" dirty="0" smtClean="0"/>
              <a:t>She complains of a constant generalized headache and pain in her nose and cheeks when she bends forward </a:t>
            </a:r>
            <a:r>
              <a:rPr lang="en-US" sz="5100" b="1" dirty="0" smtClean="0"/>
              <a:t>(severity/quality/aggravating/setting) </a:t>
            </a:r>
            <a:r>
              <a:rPr lang="en-US" sz="5100" dirty="0" smtClean="0"/>
              <a:t>.  </a:t>
            </a:r>
          </a:p>
          <a:p>
            <a:pPr>
              <a:buNone/>
            </a:pPr>
            <a:endParaRPr lang="en-US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3846</TotalTime>
  <Words>2990</Words>
  <Application>Microsoft Office PowerPoint</Application>
  <PresentationFormat>On-screen Show (4:3)</PresentationFormat>
  <Paragraphs>404</Paragraphs>
  <Slides>77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Solstice</vt:lpstr>
      <vt:lpstr>General survey, HEENT, Neck, Cranial Nerves</vt:lpstr>
      <vt:lpstr>Objectives HEENT, Neck and CNs:</vt:lpstr>
      <vt:lpstr>Common or Concerning Symptoms</vt:lpstr>
      <vt:lpstr>Focused Exam-Adults</vt:lpstr>
      <vt:lpstr>Adults—Exam Techniques</vt:lpstr>
      <vt:lpstr>Focused Exam—Adult Case</vt:lpstr>
      <vt:lpstr>History Questions</vt:lpstr>
      <vt:lpstr>History Answers</vt:lpstr>
      <vt:lpstr>Adult Episodic Case: Susan</vt:lpstr>
      <vt:lpstr>Adult Episodic Case--Susan</vt:lpstr>
      <vt:lpstr>Susan--History</vt:lpstr>
      <vt:lpstr>Susan--history</vt:lpstr>
      <vt:lpstr>Questions</vt:lpstr>
      <vt:lpstr>Review of Symptoms-Susan</vt:lpstr>
      <vt:lpstr>Focused Exam--Susan</vt:lpstr>
      <vt:lpstr>Exam Findings: Documentation</vt:lpstr>
      <vt:lpstr>Exam Findings: Documentation</vt:lpstr>
      <vt:lpstr>Pediatric Considerations &amp; Focused Exam for HEENT, Neck</vt:lpstr>
      <vt:lpstr>How to Approach a Child for Exam</vt:lpstr>
      <vt:lpstr>Head Exam: Key Points </vt:lpstr>
      <vt:lpstr>Eyes Exam: Key Points</vt:lpstr>
      <vt:lpstr>www.stjude.org/retinoblastoma</vt:lpstr>
      <vt:lpstr>http://lasereyesurgeons.net/strabismus</vt:lpstr>
      <vt:lpstr>Geriatric --Eyes</vt:lpstr>
      <vt:lpstr>PowerPoint Presentation</vt:lpstr>
      <vt:lpstr>Pregnancy--Eyes</vt:lpstr>
      <vt:lpstr>Ears Exam: Key Points </vt:lpstr>
      <vt:lpstr>Conductive vs. Sensorineural</vt:lpstr>
      <vt:lpstr>Special Ear Tests</vt:lpstr>
      <vt:lpstr>Ears: Abnormal Tests</vt:lpstr>
      <vt:lpstr>PowerPoint Presentation</vt:lpstr>
      <vt:lpstr>PowerPoint Presentation</vt:lpstr>
      <vt:lpstr>Tympanic Tube</vt:lpstr>
      <vt:lpstr>Visitors found in the ear</vt:lpstr>
      <vt:lpstr>Geriatric--Ears</vt:lpstr>
      <vt:lpstr>Pregnancy--ENT</vt:lpstr>
      <vt:lpstr> Nose/ Mouth Exam:  Pediatric Key Points </vt:lpstr>
      <vt:lpstr>Sinuses Exam: Key Points</vt:lpstr>
      <vt:lpstr>Mouth &amp; Pharynx Exam: Key Points</vt:lpstr>
      <vt:lpstr>PowerPoint Presentation</vt:lpstr>
      <vt:lpstr>PowerPoint Presentation</vt:lpstr>
      <vt:lpstr>Grading of Tonsils</vt:lpstr>
      <vt:lpstr>Mallempoti Score</vt:lpstr>
      <vt:lpstr>Oral Exam: Teeth, Gums, Buccal Mucosa</vt:lpstr>
      <vt:lpstr>Oral Health</vt:lpstr>
      <vt:lpstr>Dental Decay</vt:lpstr>
      <vt:lpstr>Periodontal disease</vt:lpstr>
      <vt:lpstr>Oral Cancer Screening</vt:lpstr>
      <vt:lpstr>Tongue Lesion</vt:lpstr>
      <vt:lpstr>Dental Abscess : Adult</vt:lpstr>
      <vt:lpstr>Dental Abscess Pediatric</vt:lpstr>
      <vt:lpstr>Neck Exam: Key Points </vt:lpstr>
      <vt:lpstr>PowerPoint Presentation</vt:lpstr>
      <vt:lpstr>Torticollis in Newborn</vt:lpstr>
      <vt:lpstr>PowerPoint Presentation</vt:lpstr>
      <vt:lpstr>Geriatric--Neck</vt:lpstr>
      <vt:lpstr>Pregnancy—Head and Neck</vt:lpstr>
      <vt:lpstr>Examination — Cranial Nerves (CN)</vt:lpstr>
      <vt:lpstr>Examination: Cranial Nerves (CN) </vt:lpstr>
      <vt:lpstr>Practice CAses</vt:lpstr>
      <vt:lpstr>Pediatric HEENT Case--Henry</vt:lpstr>
      <vt:lpstr>Answers</vt:lpstr>
      <vt:lpstr>Henry-con’t</vt:lpstr>
      <vt:lpstr>What Happened…</vt:lpstr>
      <vt:lpstr>PowerPoint Presentation</vt:lpstr>
      <vt:lpstr>Geriatric Case HEENT</vt:lpstr>
      <vt:lpstr>Geriatric Case HEENT</vt:lpstr>
      <vt:lpstr>Geriatric Case HEENT</vt:lpstr>
      <vt:lpstr>PowerPoint Presentation</vt:lpstr>
      <vt:lpstr>Pregnancy Case-HEENT, CNs, Neck</vt:lpstr>
      <vt:lpstr>Pregnancy Episodic---HPI</vt:lpstr>
      <vt:lpstr>Does she have a history of HAs or is this new?</vt:lpstr>
      <vt:lpstr>Migraine History</vt:lpstr>
      <vt:lpstr>History</vt:lpstr>
      <vt:lpstr>Review of Symptoms</vt:lpstr>
      <vt:lpstr>Physical Exam</vt:lpstr>
      <vt:lpstr>Physical Exam</vt:lpstr>
    </vt:vector>
  </TitlesOfParts>
  <Company>University of Maryland School of Nursing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HEENT, Neck, CNs abnormals</dc:title>
  <dc:creator>Scrandis, Debra</dc:creator>
  <cp:lastModifiedBy>Pinna, Joanne</cp:lastModifiedBy>
  <cp:revision>139</cp:revision>
  <dcterms:created xsi:type="dcterms:W3CDTF">2012-06-04T17:34:37Z</dcterms:created>
  <dcterms:modified xsi:type="dcterms:W3CDTF">2016-09-14T14:01:44Z</dcterms:modified>
</cp:coreProperties>
</file>