
<file path=[Content_Types].xml><?xml version="1.0" encoding="utf-8"?>
<Types xmlns="http://schemas.openxmlformats.org/package/2006/content-types">
  <Default Extension="emf" ContentType="image/x-emf"/>
  <Default Extension="jpeg" ContentType="image/jpeg"/>
  <Default Extension="png" ContentType="image/png"/>
  <Default Extension="png&amp;ehk=jY7KMw24ANspIlX8kpAZUg&amp;r=0&amp;pid=OfficeInsert"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4.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5.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6.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 id="2147483746" r:id="rId2"/>
    <p:sldMasterId id="2147483742" r:id="rId3"/>
    <p:sldMasterId id="2147483762" r:id="rId4"/>
    <p:sldMasterId id="2147483766" r:id="rId5"/>
    <p:sldMasterId id="2147483778" r:id="rId6"/>
    <p:sldMasterId id="2147483782" r:id="rId7"/>
  </p:sldMasterIdLst>
  <p:notesMasterIdLst>
    <p:notesMasterId r:id="rId20"/>
  </p:notesMasterIdLst>
  <p:handoutMasterIdLst>
    <p:handoutMasterId r:id="rId21"/>
  </p:handoutMasterIdLst>
  <p:sldIdLst>
    <p:sldId id="537" r:id="rId8"/>
    <p:sldId id="514" r:id="rId9"/>
    <p:sldId id="535" r:id="rId10"/>
    <p:sldId id="516" r:id="rId11"/>
    <p:sldId id="530" r:id="rId12"/>
    <p:sldId id="532" r:id="rId13"/>
    <p:sldId id="527" r:id="rId14"/>
    <p:sldId id="533" r:id="rId15"/>
    <p:sldId id="534" r:id="rId16"/>
    <p:sldId id="536" r:id="rId17"/>
    <p:sldId id="529" r:id="rId18"/>
    <p:sldId id="519" r:id="rId19"/>
  </p:sldIdLst>
  <p:sldSz cx="9144000" cy="6858000" type="screen4x3"/>
  <p:notesSz cx="7102475" cy="9388475"/>
  <p:defaultTextStyle>
    <a:defPPr>
      <a:defRPr lang="en-US"/>
    </a:defPPr>
    <a:lvl1pPr algn="l" defTabSz="457200" rtl="0" fontAlgn="base">
      <a:spcBef>
        <a:spcPct val="0"/>
      </a:spcBef>
      <a:spcAft>
        <a:spcPct val="0"/>
      </a:spcAft>
      <a:defRPr kern="1200">
        <a:solidFill>
          <a:schemeClr val="tx1"/>
        </a:solidFill>
        <a:latin typeface="Arial" charset="0"/>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52" userDrawn="1">
          <p15:clr>
            <a:srgbClr val="A4A3A4"/>
          </p15:clr>
        </p15:guide>
        <p15:guide id="2" pos="2183" userDrawn="1">
          <p15:clr>
            <a:srgbClr val="A4A3A4"/>
          </p15:clr>
        </p15:guide>
        <p15:guide id="3" orient="horz" pos="2957" userDrawn="1">
          <p15:clr>
            <a:srgbClr val="A4A3A4"/>
          </p15:clr>
        </p15:guide>
        <p15:guide id="4" pos="22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wn" initials="D" lastIdx="2" clrIdx="0"/>
  <p:cmAuthor id="1" name="Bingham, Debra" initials="BD" lastIdx="1" clrIdx="1">
    <p:extLst>
      <p:ext uri="{19B8F6BF-5375-455C-9EA6-DF929625EA0E}">
        <p15:presenceInfo xmlns:p15="http://schemas.microsoft.com/office/powerpoint/2012/main" userId="S-1-5-21-57468623-3645874306-2879012173-34483" providerId="AD"/>
      </p:ext>
    </p:extLst>
  </p:cmAuthor>
  <p:cmAuthor id="2" name="Martin, Jeffrey" initials="MJ" lastIdx="1" clrIdx="2">
    <p:extLst>
      <p:ext uri="{19B8F6BF-5375-455C-9EA6-DF929625EA0E}">
        <p15:presenceInfo xmlns:p15="http://schemas.microsoft.com/office/powerpoint/2012/main" userId="S-1-5-21-57468623-3645874306-2879012173-340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66"/>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59D18B-8CAD-4A9A-B76C-6EF5E01CA1F9}" v="19" dt="2018-07-31T18:25:58.457"/>
    <p1510:client id="{BCFA614A-40CA-14B6-6D52-9636DB50BB0C}" v="3" dt="2018-07-31T18:28:54.93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83386" autoAdjust="0"/>
  </p:normalViewPr>
  <p:slideViewPr>
    <p:cSldViewPr snapToGrid="0">
      <p:cViewPr varScale="1">
        <p:scale>
          <a:sx n="91" d="100"/>
          <a:sy n="91" d="100"/>
        </p:scale>
        <p:origin x="2240" y="176"/>
      </p:cViewPr>
      <p:guideLst>
        <p:guide orient="horz" pos="2160"/>
        <p:guide pos="2880"/>
      </p:guideLst>
    </p:cSldViewPr>
  </p:slideViewPr>
  <p:notesTextViewPr>
    <p:cViewPr>
      <p:scale>
        <a:sx n="1" d="1"/>
        <a:sy n="1" d="1"/>
      </p:scale>
      <p:origin x="0" y="0"/>
    </p:cViewPr>
  </p:notesTextViewPr>
  <p:sorterViewPr>
    <p:cViewPr>
      <p:scale>
        <a:sx n="100" d="100"/>
        <a:sy n="100" d="100"/>
      </p:scale>
      <p:origin x="0" y="-1860"/>
    </p:cViewPr>
  </p:sorterViewPr>
  <p:notesViewPr>
    <p:cSldViewPr snapToGrid="0">
      <p:cViewPr>
        <p:scale>
          <a:sx n="1" d="2"/>
          <a:sy n="1" d="2"/>
        </p:scale>
        <p:origin x="0" y="0"/>
      </p:cViewPr>
      <p:guideLst>
        <p:guide orient="horz" pos="2952"/>
        <p:guide pos="2183"/>
        <p:guide orient="horz" pos="2957"/>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handoutMaster" Target="handoutMasters/handoutMaster1.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commentAuthors" Target="commentAuthors.xml"/><Relationship Id="rId27" Type="http://schemas.microsoft.com/office/2015/10/relationships/revisionInfo" Target="revisionInfo.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18-12-12T11:41:30.015" idx="1">
    <p:pos x="657" y="1749"/>
    <p:text>Maybe these objectives are more accurate:  1. Understand when to use run charts 
2. Learn the basic elements of constructing a run chart. 3. Techniques in the analysis of run chart information</p:text>
    <p:extLst>
      <p:ext uri="{C676402C-5697-4E1C-873F-D02D1690AC5C}">
        <p15:threadingInfo xmlns:p15="http://schemas.microsoft.com/office/powerpoint/2012/main" timeZoneBias="30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394482-2E27-4E62-BF08-E1A24086AF97}"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8740B89E-4DF8-4A4C-8078-B01E9C3179EB}">
      <dgm:prSet phldrT="[Text]"/>
      <dgm:spPr/>
      <dgm:t>
        <a:bodyPr/>
        <a:lstStyle/>
        <a:p>
          <a:r>
            <a:rPr lang="en-US"/>
            <a:t>Mobilize	</a:t>
          </a:r>
        </a:p>
      </dgm:t>
    </dgm:pt>
    <dgm:pt modelId="{9FCE82B1-3756-4C35-A52D-7995EE0E97EE}" type="parTrans" cxnId="{CB546CC7-C0FC-46F8-AFB7-3AA17402E682}">
      <dgm:prSet/>
      <dgm:spPr/>
      <dgm:t>
        <a:bodyPr/>
        <a:lstStyle/>
        <a:p>
          <a:endParaRPr lang="en-US"/>
        </a:p>
      </dgm:t>
    </dgm:pt>
    <dgm:pt modelId="{50C9632E-F001-48DA-A90F-55D39877D2EE}" type="sibTrans" cxnId="{CB546CC7-C0FC-46F8-AFB7-3AA17402E682}">
      <dgm:prSet/>
      <dgm:spPr/>
      <dgm:t>
        <a:bodyPr/>
        <a:lstStyle/>
        <a:p>
          <a:endParaRPr lang="en-US"/>
        </a:p>
      </dgm:t>
    </dgm:pt>
    <dgm:pt modelId="{40563DCF-D122-456E-9DAD-BA657E519D32}">
      <dgm:prSet phldrT="[Text]"/>
      <dgm:spPr/>
      <dgm:t>
        <a:bodyPr/>
        <a:lstStyle/>
        <a:p>
          <a:r>
            <a:rPr lang="en-US"/>
            <a:t>Assess</a:t>
          </a:r>
        </a:p>
      </dgm:t>
    </dgm:pt>
    <dgm:pt modelId="{42F54ACE-8347-4D3B-94DA-A45ACD70A571}" type="parTrans" cxnId="{EA899A6C-7BCC-4D56-889E-550BFB7D96AF}">
      <dgm:prSet/>
      <dgm:spPr/>
      <dgm:t>
        <a:bodyPr/>
        <a:lstStyle/>
        <a:p>
          <a:endParaRPr lang="en-US"/>
        </a:p>
      </dgm:t>
    </dgm:pt>
    <dgm:pt modelId="{643FA992-2F0A-443F-BBB1-873C813B6A5E}" type="sibTrans" cxnId="{EA899A6C-7BCC-4D56-889E-550BFB7D96AF}">
      <dgm:prSet/>
      <dgm:spPr/>
      <dgm:t>
        <a:bodyPr/>
        <a:lstStyle/>
        <a:p>
          <a:endParaRPr lang="en-US"/>
        </a:p>
      </dgm:t>
    </dgm:pt>
    <dgm:pt modelId="{FDCAD23B-FFC5-4404-92CC-C3B65D7926E0}">
      <dgm:prSet phldrT="[Text]"/>
      <dgm:spPr/>
      <dgm:t>
        <a:bodyPr/>
        <a:lstStyle/>
        <a:p>
          <a:r>
            <a:rPr lang="en-US"/>
            <a:t>Plan</a:t>
          </a:r>
        </a:p>
      </dgm:t>
    </dgm:pt>
    <dgm:pt modelId="{6762D0AF-58B3-4F47-B39F-40A4D94CCD3A}" type="parTrans" cxnId="{1D8125C8-BA86-4D72-A2FC-8E202EBE2187}">
      <dgm:prSet/>
      <dgm:spPr/>
      <dgm:t>
        <a:bodyPr/>
        <a:lstStyle/>
        <a:p>
          <a:endParaRPr lang="en-US"/>
        </a:p>
      </dgm:t>
    </dgm:pt>
    <dgm:pt modelId="{A3C2DE2F-8DFA-453C-8C4C-3F3A773F01E9}" type="sibTrans" cxnId="{1D8125C8-BA86-4D72-A2FC-8E202EBE2187}">
      <dgm:prSet/>
      <dgm:spPr/>
      <dgm:t>
        <a:bodyPr/>
        <a:lstStyle/>
        <a:p>
          <a:endParaRPr lang="en-US"/>
        </a:p>
      </dgm:t>
    </dgm:pt>
    <dgm:pt modelId="{54F41C1B-8386-4E07-94E2-888116BD484D}">
      <dgm:prSet phldrT="[Text]"/>
      <dgm:spPr/>
      <dgm:t>
        <a:bodyPr/>
        <a:lstStyle/>
        <a:p>
          <a:r>
            <a:rPr lang="en-US"/>
            <a:t>Implement</a:t>
          </a:r>
        </a:p>
      </dgm:t>
    </dgm:pt>
    <dgm:pt modelId="{1AE59953-B49B-4F72-B2F2-563CCFA7E19D}" type="parTrans" cxnId="{DA998EA7-6988-4178-9FC7-90BA7B7D4146}">
      <dgm:prSet/>
      <dgm:spPr/>
      <dgm:t>
        <a:bodyPr/>
        <a:lstStyle/>
        <a:p>
          <a:endParaRPr lang="en-US"/>
        </a:p>
      </dgm:t>
    </dgm:pt>
    <dgm:pt modelId="{1F535AF8-440B-4720-901C-9DA09EBFEBCF}" type="sibTrans" cxnId="{DA998EA7-6988-4178-9FC7-90BA7B7D4146}">
      <dgm:prSet/>
      <dgm:spPr/>
      <dgm:t>
        <a:bodyPr/>
        <a:lstStyle/>
        <a:p>
          <a:endParaRPr lang="en-US"/>
        </a:p>
      </dgm:t>
    </dgm:pt>
    <dgm:pt modelId="{A9959217-FBC7-462E-A432-C77017AC0E59}">
      <dgm:prSet phldrT="[Text]"/>
      <dgm:spPr/>
      <dgm:t>
        <a:bodyPr/>
        <a:lstStyle/>
        <a:p>
          <a:r>
            <a:rPr lang="en-US"/>
            <a:t>Track</a:t>
          </a:r>
        </a:p>
      </dgm:t>
    </dgm:pt>
    <dgm:pt modelId="{519CF187-68D0-425F-866E-9EDD7E47AB00}" type="parTrans" cxnId="{2678AE10-D7C4-4B52-B5C8-F58625165DCF}">
      <dgm:prSet/>
      <dgm:spPr/>
      <dgm:t>
        <a:bodyPr/>
        <a:lstStyle/>
        <a:p>
          <a:endParaRPr lang="en-US"/>
        </a:p>
      </dgm:t>
    </dgm:pt>
    <dgm:pt modelId="{038011A2-1AD8-44F8-B87F-88253562FED2}" type="sibTrans" cxnId="{2678AE10-D7C4-4B52-B5C8-F58625165DCF}">
      <dgm:prSet/>
      <dgm:spPr/>
      <dgm:t>
        <a:bodyPr/>
        <a:lstStyle/>
        <a:p>
          <a:endParaRPr lang="en-US"/>
        </a:p>
      </dgm:t>
    </dgm:pt>
    <dgm:pt modelId="{CA1CC8BF-016B-4CF6-8FE4-26C9842FEF0B}" type="pres">
      <dgm:prSet presAssocID="{BE394482-2E27-4E62-BF08-E1A24086AF97}" presName="Name0" presStyleCnt="0">
        <dgm:presLayoutVars>
          <dgm:dir/>
          <dgm:resizeHandles val="exact"/>
        </dgm:presLayoutVars>
      </dgm:prSet>
      <dgm:spPr/>
    </dgm:pt>
    <dgm:pt modelId="{47C7EA55-785F-4661-9ED8-B4BFCE5416CB}" type="pres">
      <dgm:prSet presAssocID="{BE394482-2E27-4E62-BF08-E1A24086AF97}" presName="cycle" presStyleCnt="0"/>
      <dgm:spPr/>
    </dgm:pt>
    <dgm:pt modelId="{5303D9DA-3E00-43A6-B2DC-8AB60E174BF5}" type="pres">
      <dgm:prSet presAssocID="{8740B89E-4DF8-4A4C-8078-B01E9C3179EB}" presName="nodeFirstNode" presStyleLbl="node1" presStyleIdx="0" presStyleCnt="5" custRadScaleRad="101494">
        <dgm:presLayoutVars>
          <dgm:bulletEnabled val="1"/>
        </dgm:presLayoutVars>
      </dgm:prSet>
      <dgm:spPr/>
    </dgm:pt>
    <dgm:pt modelId="{6A722C2D-F393-4B67-848A-4EEDDB45AD1A}" type="pres">
      <dgm:prSet presAssocID="{50C9632E-F001-48DA-A90F-55D39877D2EE}" presName="sibTransFirstNode" presStyleLbl="bgShp" presStyleIdx="0" presStyleCnt="1"/>
      <dgm:spPr/>
    </dgm:pt>
    <dgm:pt modelId="{A80912DE-7EB8-433E-9AB7-B16263E31BCA}" type="pres">
      <dgm:prSet presAssocID="{40563DCF-D122-456E-9DAD-BA657E519D32}" presName="nodeFollowingNodes" presStyleLbl="node1" presStyleIdx="1" presStyleCnt="5">
        <dgm:presLayoutVars>
          <dgm:bulletEnabled val="1"/>
        </dgm:presLayoutVars>
      </dgm:prSet>
      <dgm:spPr/>
    </dgm:pt>
    <dgm:pt modelId="{A1509E25-E616-44B7-939F-29BA97E1D48A}" type="pres">
      <dgm:prSet presAssocID="{FDCAD23B-FFC5-4404-92CC-C3B65D7926E0}" presName="nodeFollowingNodes" presStyleLbl="node1" presStyleIdx="2" presStyleCnt="5">
        <dgm:presLayoutVars>
          <dgm:bulletEnabled val="1"/>
        </dgm:presLayoutVars>
      </dgm:prSet>
      <dgm:spPr/>
    </dgm:pt>
    <dgm:pt modelId="{8AB4B59A-F88D-4923-9A05-0B0E2F229802}" type="pres">
      <dgm:prSet presAssocID="{54F41C1B-8386-4E07-94E2-888116BD484D}" presName="nodeFollowingNodes" presStyleLbl="node1" presStyleIdx="3" presStyleCnt="5" custRadScaleRad="99399" custRadScaleInc="4902">
        <dgm:presLayoutVars>
          <dgm:bulletEnabled val="1"/>
        </dgm:presLayoutVars>
      </dgm:prSet>
      <dgm:spPr/>
    </dgm:pt>
    <dgm:pt modelId="{A03921BF-1898-41AD-9D90-F4E8A63848DB}" type="pres">
      <dgm:prSet presAssocID="{A9959217-FBC7-462E-A432-C77017AC0E59}" presName="nodeFollowingNodes" presStyleLbl="node1" presStyleIdx="4" presStyleCnt="5" custRadScaleRad="99038" custRadScaleInc="200">
        <dgm:presLayoutVars>
          <dgm:bulletEnabled val="1"/>
        </dgm:presLayoutVars>
      </dgm:prSet>
      <dgm:spPr/>
    </dgm:pt>
  </dgm:ptLst>
  <dgm:cxnLst>
    <dgm:cxn modelId="{2678AE10-D7C4-4B52-B5C8-F58625165DCF}" srcId="{BE394482-2E27-4E62-BF08-E1A24086AF97}" destId="{A9959217-FBC7-462E-A432-C77017AC0E59}" srcOrd="4" destOrd="0" parTransId="{519CF187-68D0-425F-866E-9EDD7E47AB00}" sibTransId="{038011A2-1AD8-44F8-B87F-88253562FED2}"/>
    <dgm:cxn modelId="{995EC918-4FF7-4CA0-B811-41240B3E5948}" type="presOf" srcId="{40563DCF-D122-456E-9DAD-BA657E519D32}" destId="{A80912DE-7EB8-433E-9AB7-B16263E31BCA}" srcOrd="0" destOrd="0" presId="urn:microsoft.com/office/officeart/2005/8/layout/cycle3"/>
    <dgm:cxn modelId="{8CB87625-EB4D-4424-A81A-CC9F1C85A7FB}" type="presOf" srcId="{FDCAD23B-FFC5-4404-92CC-C3B65D7926E0}" destId="{A1509E25-E616-44B7-939F-29BA97E1D48A}" srcOrd="0" destOrd="0" presId="urn:microsoft.com/office/officeart/2005/8/layout/cycle3"/>
    <dgm:cxn modelId="{B5A0FD2E-0588-4B67-AA1E-07AC17E6EE58}" type="presOf" srcId="{54F41C1B-8386-4E07-94E2-888116BD484D}" destId="{8AB4B59A-F88D-4923-9A05-0B0E2F229802}" srcOrd="0" destOrd="0" presId="urn:microsoft.com/office/officeart/2005/8/layout/cycle3"/>
    <dgm:cxn modelId="{5766A436-E353-4AF0-9DB0-1FD1C72FEE58}" type="presOf" srcId="{BE394482-2E27-4E62-BF08-E1A24086AF97}" destId="{CA1CC8BF-016B-4CF6-8FE4-26C9842FEF0B}" srcOrd="0" destOrd="0" presId="urn:microsoft.com/office/officeart/2005/8/layout/cycle3"/>
    <dgm:cxn modelId="{AE863052-21E7-4065-BD03-6978D69AFB7F}" type="presOf" srcId="{A9959217-FBC7-462E-A432-C77017AC0E59}" destId="{A03921BF-1898-41AD-9D90-F4E8A63848DB}" srcOrd="0" destOrd="0" presId="urn:microsoft.com/office/officeart/2005/8/layout/cycle3"/>
    <dgm:cxn modelId="{D5704453-0317-4E92-ADDE-9B7CE4947E35}" type="presOf" srcId="{50C9632E-F001-48DA-A90F-55D39877D2EE}" destId="{6A722C2D-F393-4B67-848A-4EEDDB45AD1A}" srcOrd="0" destOrd="0" presId="urn:microsoft.com/office/officeart/2005/8/layout/cycle3"/>
    <dgm:cxn modelId="{EA899A6C-7BCC-4D56-889E-550BFB7D96AF}" srcId="{BE394482-2E27-4E62-BF08-E1A24086AF97}" destId="{40563DCF-D122-456E-9DAD-BA657E519D32}" srcOrd="1" destOrd="0" parTransId="{42F54ACE-8347-4D3B-94DA-A45ACD70A571}" sibTransId="{643FA992-2F0A-443F-BBB1-873C813B6A5E}"/>
    <dgm:cxn modelId="{DA998EA7-6988-4178-9FC7-90BA7B7D4146}" srcId="{BE394482-2E27-4E62-BF08-E1A24086AF97}" destId="{54F41C1B-8386-4E07-94E2-888116BD484D}" srcOrd="3" destOrd="0" parTransId="{1AE59953-B49B-4F72-B2F2-563CCFA7E19D}" sibTransId="{1F535AF8-440B-4720-901C-9DA09EBFEBCF}"/>
    <dgm:cxn modelId="{320A75B6-2053-4AB9-AC12-1DFC78A6B895}" type="presOf" srcId="{8740B89E-4DF8-4A4C-8078-B01E9C3179EB}" destId="{5303D9DA-3E00-43A6-B2DC-8AB60E174BF5}" srcOrd="0" destOrd="0" presId="urn:microsoft.com/office/officeart/2005/8/layout/cycle3"/>
    <dgm:cxn modelId="{CB546CC7-C0FC-46F8-AFB7-3AA17402E682}" srcId="{BE394482-2E27-4E62-BF08-E1A24086AF97}" destId="{8740B89E-4DF8-4A4C-8078-B01E9C3179EB}" srcOrd="0" destOrd="0" parTransId="{9FCE82B1-3756-4C35-A52D-7995EE0E97EE}" sibTransId="{50C9632E-F001-48DA-A90F-55D39877D2EE}"/>
    <dgm:cxn modelId="{1D8125C8-BA86-4D72-A2FC-8E202EBE2187}" srcId="{BE394482-2E27-4E62-BF08-E1A24086AF97}" destId="{FDCAD23B-FFC5-4404-92CC-C3B65D7926E0}" srcOrd="2" destOrd="0" parTransId="{6762D0AF-58B3-4F47-B39F-40A4D94CCD3A}" sibTransId="{A3C2DE2F-8DFA-453C-8C4C-3F3A773F01E9}"/>
    <dgm:cxn modelId="{002E35BF-BB3F-4605-8FA0-60A2D044F2C7}" type="presParOf" srcId="{CA1CC8BF-016B-4CF6-8FE4-26C9842FEF0B}" destId="{47C7EA55-785F-4661-9ED8-B4BFCE5416CB}" srcOrd="0" destOrd="0" presId="urn:microsoft.com/office/officeart/2005/8/layout/cycle3"/>
    <dgm:cxn modelId="{08CB00A3-24D8-4AB6-9B08-25D4EAA79B2B}" type="presParOf" srcId="{47C7EA55-785F-4661-9ED8-B4BFCE5416CB}" destId="{5303D9DA-3E00-43A6-B2DC-8AB60E174BF5}" srcOrd="0" destOrd="0" presId="urn:microsoft.com/office/officeart/2005/8/layout/cycle3"/>
    <dgm:cxn modelId="{A994570F-C04E-461D-811F-CB2786929C21}" type="presParOf" srcId="{47C7EA55-785F-4661-9ED8-B4BFCE5416CB}" destId="{6A722C2D-F393-4B67-848A-4EEDDB45AD1A}" srcOrd="1" destOrd="0" presId="urn:microsoft.com/office/officeart/2005/8/layout/cycle3"/>
    <dgm:cxn modelId="{F6D327BD-2E82-4DF5-B3BE-003CCE9C3DA4}" type="presParOf" srcId="{47C7EA55-785F-4661-9ED8-B4BFCE5416CB}" destId="{A80912DE-7EB8-433E-9AB7-B16263E31BCA}" srcOrd="2" destOrd="0" presId="urn:microsoft.com/office/officeart/2005/8/layout/cycle3"/>
    <dgm:cxn modelId="{C74C8A94-55D1-4D46-A3E6-7694A2BD8099}" type="presParOf" srcId="{47C7EA55-785F-4661-9ED8-B4BFCE5416CB}" destId="{A1509E25-E616-44B7-939F-29BA97E1D48A}" srcOrd="3" destOrd="0" presId="urn:microsoft.com/office/officeart/2005/8/layout/cycle3"/>
    <dgm:cxn modelId="{E1647834-2A59-4D67-80D2-3556D24F4518}" type="presParOf" srcId="{47C7EA55-785F-4661-9ED8-B4BFCE5416CB}" destId="{8AB4B59A-F88D-4923-9A05-0B0E2F229802}" srcOrd="4" destOrd="0" presId="urn:microsoft.com/office/officeart/2005/8/layout/cycle3"/>
    <dgm:cxn modelId="{94E88B41-4D09-4384-B94A-47578F30C9F6}" type="presParOf" srcId="{47C7EA55-785F-4661-9ED8-B4BFCE5416CB}" destId="{A03921BF-1898-41AD-9D90-F4E8A63848DB}" srcOrd="5"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722C2D-F393-4B67-848A-4EEDDB45AD1A}">
      <dsp:nvSpPr>
        <dsp:cNvPr id="0" name=""/>
        <dsp:cNvSpPr/>
      </dsp:nvSpPr>
      <dsp:spPr>
        <a:xfrm>
          <a:off x="478798" y="-14476"/>
          <a:ext cx="2943764" cy="2943764"/>
        </a:xfrm>
        <a:prstGeom prst="circularArrow">
          <a:avLst>
            <a:gd name="adj1" fmla="val 5544"/>
            <a:gd name="adj2" fmla="val 330680"/>
            <a:gd name="adj3" fmla="val 13914223"/>
            <a:gd name="adj4" fmla="val 17302359"/>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303D9DA-3E00-43A6-B2DC-8AB60E174BF5}">
      <dsp:nvSpPr>
        <dsp:cNvPr id="0" name=""/>
        <dsp:cNvSpPr/>
      </dsp:nvSpPr>
      <dsp:spPr>
        <a:xfrm>
          <a:off x="1302993" y="0"/>
          <a:ext cx="1295374" cy="64768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Mobilize	</a:t>
          </a:r>
        </a:p>
      </dsp:txBody>
      <dsp:txXfrm>
        <a:off x="1334610" y="31617"/>
        <a:ext cx="1232140" cy="584453"/>
      </dsp:txXfrm>
    </dsp:sp>
    <dsp:sp modelId="{A80912DE-7EB8-433E-9AB7-B16263E31BCA}">
      <dsp:nvSpPr>
        <dsp:cNvPr id="0" name=""/>
        <dsp:cNvSpPr/>
      </dsp:nvSpPr>
      <dsp:spPr>
        <a:xfrm>
          <a:off x="2496890" y="868372"/>
          <a:ext cx="1295374" cy="64768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Assess</a:t>
          </a:r>
        </a:p>
      </dsp:txBody>
      <dsp:txXfrm>
        <a:off x="2528507" y="899989"/>
        <a:ext cx="1232140" cy="584453"/>
      </dsp:txXfrm>
    </dsp:sp>
    <dsp:sp modelId="{A1509E25-E616-44B7-939F-29BA97E1D48A}">
      <dsp:nvSpPr>
        <dsp:cNvPr id="0" name=""/>
        <dsp:cNvSpPr/>
      </dsp:nvSpPr>
      <dsp:spPr>
        <a:xfrm>
          <a:off x="2040862" y="2271881"/>
          <a:ext cx="1295374" cy="64768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Plan</a:t>
          </a:r>
        </a:p>
      </dsp:txBody>
      <dsp:txXfrm>
        <a:off x="2072479" y="2303498"/>
        <a:ext cx="1232140" cy="584453"/>
      </dsp:txXfrm>
    </dsp:sp>
    <dsp:sp modelId="{8AB4B59A-F88D-4923-9A05-0B0E2F229802}">
      <dsp:nvSpPr>
        <dsp:cNvPr id="0" name=""/>
        <dsp:cNvSpPr/>
      </dsp:nvSpPr>
      <dsp:spPr>
        <a:xfrm>
          <a:off x="518728" y="2226814"/>
          <a:ext cx="1295374" cy="64768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Implement</a:t>
          </a:r>
        </a:p>
      </dsp:txBody>
      <dsp:txXfrm>
        <a:off x="550345" y="2258431"/>
        <a:ext cx="1232140" cy="584453"/>
      </dsp:txXfrm>
    </dsp:sp>
    <dsp:sp modelId="{A03921BF-1898-41AD-9D90-F4E8A63848DB}">
      <dsp:nvSpPr>
        <dsp:cNvPr id="0" name=""/>
        <dsp:cNvSpPr/>
      </dsp:nvSpPr>
      <dsp:spPr>
        <a:xfrm>
          <a:off x="121390" y="869628"/>
          <a:ext cx="1295374" cy="64768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Track</a:t>
          </a:r>
        </a:p>
      </dsp:txBody>
      <dsp:txXfrm>
        <a:off x="153007" y="901245"/>
        <a:ext cx="1232140" cy="584453"/>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69424"/>
          </a:xfrm>
          <a:prstGeom prst="rect">
            <a:avLst/>
          </a:prstGeom>
        </p:spPr>
        <p:txBody>
          <a:bodyPr vert="horz" lIns="93333" tIns="46667" rIns="93333" bIns="46667"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4023093" y="0"/>
            <a:ext cx="3077739" cy="469424"/>
          </a:xfrm>
          <a:prstGeom prst="rect">
            <a:avLst/>
          </a:prstGeom>
        </p:spPr>
        <p:txBody>
          <a:bodyPr vert="horz" lIns="93333" tIns="46667" rIns="93333" bIns="46667" rtlCol="0"/>
          <a:lstStyle>
            <a:lvl1pPr algn="r" fontAlgn="auto">
              <a:spcBef>
                <a:spcPts val="0"/>
              </a:spcBef>
              <a:spcAft>
                <a:spcPts val="0"/>
              </a:spcAft>
              <a:defRPr sz="1200">
                <a:latin typeface="+mn-lt"/>
              </a:defRPr>
            </a:lvl1pPr>
          </a:lstStyle>
          <a:p>
            <a:pPr>
              <a:defRPr/>
            </a:pPr>
            <a:fld id="{773A753E-2B0D-4C19-A4D4-1A95979CE9A1}" type="datetimeFigureOut">
              <a:rPr lang="en-US"/>
              <a:pPr>
                <a:defRPr/>
              </a:pPr>
              <a:t>8/13/19</a:t>
            </a:fld>
            <a:endParaRPr lang="en-US"/>
          </a:p>
        </p:txBody>
      </p:sp>
      <p:sp>
        <p:nvSpPr>
          <p:cNvPr id="4" name="Footer Placeholder 3"/>
          <p:cNvSpPr>
            <a:spLocks noGrp="1"/>
          </p:cNvSpPr>
          <p:nvPr>
            <p:ph type="ftr" sz="quarter" idx="2"/>
          </p:nvPr>
        </p:nvSpPr>
        <p:spPr>
          <a:xfrm>
            <a:off x="1" y="8917422"/>
            <a:ext cx="3077739" cy="469424"/>
          </a:xfrm>
          <a:prstGeom prst="rect">
            <a:avLst/>
          </a:prstGeom>
        </p:spPr>
        <p:txBody>
          <a:bodyPr vert="horz" lIns="93333" tIns="46667" rIns="93333" bIns="46667" rtlCol="0" anchor="b"/>
          <a:lstStyle>
            <a:lvl1pPr algn="l" fontAlgn="auto">
              <a:spcBef>
                <a:spcPts val="0"/>
              </a:spcBef>
              <a:spcAft>
                <a:spcPts val="0"/>
              </a:spcAft>
              <a:defRPr sz="1200">
                <a:latin typeface="+mn-lt"/>
              </a:defRPr>
            </a:lvl1pPr>
          </a:lstStyle>
          <a:p>
            <a:pPr>
              <a:defRPr/>
            </a:pPr>
            <a:r>
              <a:rPr lang="en-US"/>
              <a:t>@debra_bingham</a:t>
            </a:r>
          </a:p>
        </p:txBody>
      </p:sp>
      <p:sp>
        <p:nvSpPr>
          <p:cNvPr id="5" name="Slide Number Placeholder 4"/>
          <p:cNvSpPr>
            <a:spLocks noGrp="1"/>
          </p:cNvSpPr>
          <p:nvPr>
            <p:ph type="sldNum" sz="quarter" idx="3"/>
          </p:nvPr>
        </p:nvSpPr>
        <p:spPr>
          <a:xfrm>
            <a:off x="4023093" y="8917422"/>
            <a:ext cx="3077739" cy="469424"/>
          </a:xfrm>
          <a:prstGeom prst="rect">
            <a:avLst/>
          </a:prstGeom>
        </p:spPr>
        <p:txBody>
          <a:bodyPr vert="horz" lIns="93333" tIns="46667" rIns="93333" bIns="46667" rtlCol="0" anchor="b"/>
          <a:lstStyle>
            <a:lvl1pPr algn="r" fontAlgn="auto">
              <a:spcBef>
                <a:spcPts val="0"/>
              </a:spcBef>
              <a:spcAft>
                <a:spcPts val="0"/>
              </a:spcAft>
              <a:defRPr sz="1200">
                <a:latin typeface="+mn-lt"/>
              </a:defRPr>
            </a:lvl1pPr>
          </a:lstStyle>
          <a:p>
            <a:pPr>
              <a:defRPr/>
            </a:pPr>
            <a:fld id="{1E9E6255-8B69-4E94-B2DF-F4779BF66F6E}" type="slidenum">
              <a:rPr lang="en-US"/>
              <a:pPr>
                <a:defRPr/>
              </a:pPr>
              <a:t>‹#›</a:t>
            </a:fld>
            <a:endParaRPr lang="en-US"/>
          </a:p>
        </p:txBody>
      </p:sp>
    </p:spTree>
    <p:extLst>
      <p:ext uri="{BB962C8B-B14F-4D97-AF65-F5344CB8AC3E}">
        <p14:creationId xmlns:p14="http://schemas.microsoft.com/office/powerpoint/2010/main" val="344133900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69424"/>
          </a:xfrm>
          <a:prstGeom prst="rect">
            <a:avLst/>
          </a:prstGeom>
        </p:spPr>
        <p:txBody>
          <a:bodyPr vert="horz" lIns="93333" tIns="46667" rIns="93333" bIns="46667"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4023093" y="0"/>
            <a:ext cx="3077739" cy="469424"/>
          </a:xfrm>
          <a:prstGeom prst="rect">
            <a:avLst/>
          </a:prstGeom>
        </p:spPr>
        <p:txBody>
          <a:bodyPr vert="horz" lIns="93333" tIns="46667" rIns="93333" bIns="46667" rtlCol="0"/>
          <a:lstStyle>
            <a:lvl1pPr algn="r" fontAlgn="auto">
              <a:spcBef>
                <a:spcPts val="0"/>
              </a:spcBef>
              <a:spcAft>
                <a:spcPts val="0"/>
              </a:spcAft>
              <a:defRPr sz="1200">
                <a:latin typeface="+mn-lt"/>
              </a:defRPr>
            </a:lvl1pPr>
          </a:lstStyle>
          <a:p>
            <a:pPr>
              <a:defRPr/>
            </a:pPr>
            <a:fld id="{E2A8C18E-4314-445F-B287-2D776743DE73}" type="datetimeFigureOut">
              <a:rPr lang="en-US"/>
              <a:pPr>
                <a:defRPr/>
              </a:pPr>
              <a:t>8/13/19</a:t>
            </a:fld>
            <a:endParaRPr lang="en-US"/>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3333" tIns="46667" rIns="93333" bIns="46667" rtlCol="0" anchor="ctr"/>
          <a:lstStyle/>
          <a:p>
            <a:pPr lvl="0"/>
            <a:endParaRPr lang="en-US" noProof="0"/>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3333" tIns="46667" rIns="93333" bIns="46667"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8917422"/>
            <a:ext cx="3077739" cy="469424"/>
          </a:xfrm>
          <a:prstGeom prst="rect">
            <a:avLst/>
          </a:prstGeom>
        </p:spPr>
        <p:txBody>
          <a:bodyPr vert="horz" lIns="93333" tIns="46667" rIns="93333" bIns="46667" rtlCol="0" anchor="b"/>
          <a:lstStyle>
            <a:lvl1pPr algn="l" fontAlgn="auto">
              <a:spcBef>
                <a:spcPts val="0"/>
              </a:spcBef>
              <a:spcAft>
                <a:spcPts val="0"/>
              </a:spcAft>
              <a:defRPr sz="1200">
                <a:latin typeface="+mn-lt"/>
              </a:defRPr>
            </a:lvl1pPr>
          </a:lstStyle>
          <a:p>
            <a:pPr>
              <a:defRPr/>
            </a:pPr>
            <a:r>
              <a:rPr lang="en-US"/>
              <a:t>@debra_bingham</a:t>
            </a:r>
          </a:p>
        </p:txBody>
      </p:sp>
      <p:sp>
        <p:nvSpPr>
          <p:cNvPr id="7" name="Slide Number Placeholder 6"/>
          <p:cNvSpPr>
            <a:spLocks noGrp="1"/>
          </p:cNvSpPr>
          <p:nvPr>
            <p:ph type="sldNum" sz="quarter" idx="5"/>
          </p:nvPr>
        </p:nvSpPr>
        <p:spPr>
          <a:xfrm>
            <a:off x="4023093" y="8917422"/>
            <a:ext cx="3077739" cy="469424"/>
          </a:xfrm>
          <a:prstGeom prst="rect">
            <a:avLst/>
          </a:prstGeom>
        </p:spPr>
        <p:txBody>
          <a:bodyPr vert="horz" lIns="93333" tIns="46667" rIns="93333" bIns="46667" rtlCol="0" anchor="b"/>
          <a:lstStyle>
            <a:lvl1pPr algn="r" fontAlgn="auto">
              <a:spcBef>
                <a:spcPts val="0"/>
              </a:spcBef>
              <a:spcAft>
                <a:spcPts val="0"/>
              </a:spcAft>
              <a:defRPr sz="1200">
                <a:latin typeface="+mn-lt"/>
              </a:defRPr>
            </a:lvl1pPr>
          </a:lstStyle>
          <a:p>
            <a:pPr>
              <a:defRPr/>
            </a:pPr>
            <a:fld id="{7393DE49-EDDC-418F-B0EE-9FDAADAE9BD1}" type="slidenum">
              <a:rPr lang="en-US"/>
              <a:pPr>
                <a:defRPr/>
              </a:pPr>
              <a:t>‹#›</a:t>
            </a:fld>
            <a:endParaRPr lang="en-US"/>
          </a:p>
        </p:txBody>
      </p:sp>
    </p:spTree>
    <p:extLst>
      <p:ext uri="{BB962C8B-B14F-4D97-AF65-F5344CB8AC3E}">
        <p14:creationId xmlns:p14="http://schemas.microsoft.com/office/powerpoint/2010/main" val="2528770881"/>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Welcome to the University of Maryland School of Nursing’s Quality</a:t>
            </a:r>
            <a:r>
              <a:rPr lang="en-US" baseline="0" dirty="0"/>
              <a:t> Improvement Briefs s</a:t>
            </a:r>
            <a:r>
              <a:rPr lang="en-US" dirty="0"/>
              <a:t>eries. The</a:t>
            </a:r>
            <a:r>
              <a:rPr lang="en-US" baseline="0" dirty="0"/>
              <a:t> Quality Improvement Briefs are made up of </a:t>
            </a:r>
            <a:r>
              <a:rPr lang="en-US" b="1" baseline="0" dirty="0"/>
              <a:t>short presentations </a:t>
            </a:r>
            <a:r>
              <a:rPr lang="en-US" baseline="0" dirty="0"/>
              <a:t>that provide an introduction to key quality improvement concepts, methods, and tools.</a:t>
            </a:r>
          </a:p>
          <a:p>
            <a:r>
              <a:rPr lang="en-US" dirty="0"/>
              <a:t>My name is Carla Storr</a:t>
            </a:r>
            <a:r>
              <a:rPr lang="en-US" baseline="0" dirty="0"/>
              <a:t> </a:t>
            </a:r>
            <a:r>
              <a:rPr lang="en-US" dirty="0"/>
              <a:t>and I </a:t>
            </a:r>
            <a:r>
              <a:rPr lang="en-US" baseline="0" dirty="0"/>
              <a:t>will be introducing you to run charts.</a:t>
            </a:r>
            <a:endParaRPr lang="en-US" dirty="0"/>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1</a:t>
            </a:fld>
            <a:endParaRPr lang="en-US"/>
          </a:p>
        </p:txBody>
      </p:sp>
    </p:spTree>
    <p:extLst>
      <p:ext uri="{BB962C8B-B14F-4D97-AF65-F5344CB8AC3E}">
        <p14:creationId xmlns:p14="http://schemas.microsoft.com/office/powerpoint/2010/main" val="24674808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Lets quickly review steps of a run chart. It all begins with defining your measure. Collect your data over a long enough time period (minimum of 20-25 data points).  Look to see if data is within the usual range of</a:t>
            </a:r>
            <a:r>
              <a:rPr lang="en-US" sz="1200" baseline="0" dirty="0"/>
              <a:t> variation. </a:t>
            </a:r>
            <a:r>
              <a:rPr lang="en-US" sz="1200" dirty="0"/>
              <a:t>If the only thing going on is random variation, you would expect to see the points scattered randomly above and below the median. </a:t>
            </a:r>
            <a:r>
              <a:rPr lang="en-US" sz="1200" baseline="0" dirty="0"/>
              <a:t>In addition to looking for shifts and trends, be cognizant of any cyclic patterns (something reoccurring weekly, monthly, </a:t>
            </a:r>
            <a:r>
              <a:rPr lang="en-US" sz="1200" baseline="0" dirty="0" err="1"/>
              <a:t>etc</a:t>
            </a:r>
            <a:r>
              <a:rPr lang="en-US" sz="1200" baseline="0" dirty="0"/>
              <a:t>). If you have enough data points you could draw the best fit trend line from the beginning to the end. If this line is horizontal then the process is considered stable.  Then of course share your findings with the rest of the team, project stakeholders and champions. </a:t>
            </a:r>
            <a:endParaRPr lang="en-US" sz="1200" dirty="0"/>
          </a:p>
        </p:txBody>
      </p:sp>
      <p:sp>
        <p:nvSpPr>
          <p:cNvPr id="4" name="Footer Placeholder 3"/>
          <p:cNvSpPr>
            <a:spLocks noGrp="1"/>
          </p:cNvSpPr>
          <p:nvPr>
            <p:ph type="ftr" sz="quarter" idx="10"/>
          </p:nvPr>
        </p:nvSpPr>
        <p:spPr/>
        <p:txBody>
          <a:bodyPr/>
          <a:lstStyle/>
          <a:p>
            <a:pPr>
              <a:defRPr/>
            </a:pPr>
            <a:r>
              <a:rPr lang="en-US"/>
              <a:t>@debra_bingham</a:t>
            </a:r>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10</a:t>
            </a:fld>
            <a:endParaRPr lang="en-US"/>
          </a:p>
        </p:txBody>
      </p:sp>
    </p:spTree>
    <p:extLst>
      <p:ext uri="{BB962C8B-B14F-4D97-AF65-F5344CB8AC3E}">
        <p14:creationId xmlns:p14="http://schemas.microsoft.com/office/powerpoint/2010/main" val="33274736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a:t>More information about run charts can be found on these short videos from the Institute for Health Care Improvement</a:t>
            </a:r>
          </a:p>
          <a:p>
            <a:endParaRPr lang="en-US" dirty="0"/>
          </a:p>
        </p:txBody>
      </p:sp>
      <p:sp>
        <p:nvSpPr>
          <p:cNvPr id="4" name="Footer Placeholder 3"/>
          <p:cNvSpPr>
            <a:spLocks noGrp="1"/>
          </p:cNvSpPr>
          <p:nvPr>
            <p:ph type="ftr" sz="quarter" idx="10"/>
          </p:nvPr>
        </p:nvSpPr>
        <p:spPr/>
        <p:txBody>
          <a:bodyPr/>
          <a:lstStyle/>
          <a:p>
            <a:pPr>
              <a:defRPr/>
            </a:pPr>
            <a:r>
              <a:rPr lang="en-US"/>
              <a:t>@debra_bingham</a:t>
            </a:r>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11</a:t>
            </a:fld>
            <a:endParaRPr lang="en-US"/>
          </a:p>
        </p:txBody>
      </p:sp>
    </p:spTree>
    <p:extLst>
      <p:ext uri="{BB962C8B-B14F-4D97-AF65-F5344CB8AC3E}">
        <p14:creationId xmlns:p14="http://schemas.microsoft.com/office/powerpoint/2010/main" val="36553246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QI Briefs are being developed as a resource for faculty and students. Please let us know if you have any suggestions or questions.</a:t>
            </a:r>
          </a:p>
          <a:p>
            <a:r>
              <a:rPr lang="en-US" dirty="0"/>
              <a:t>Let us know if there are any topics that you think should be added.</a:t>
            </a:r>
          </a:p>
          <a:p>
            <a:pPr marL="0" indent="0">
              <a:buNone/>
            </a:pPr>
            <a:r>
              <a:rPr lang="en-US" dirty="0"/>
              <a:t>Your collaboration and support is greatly appreciated.  Together we will achieve our goal  </a:t>
            </a:r>
            <a:r>
              <a:rPr lang="en-US" b="1" dirty="0">
                <a:latin typeface="Helvetica" panose="020B0604020202020204" pitchFamily="34" charset="0"/>
                <a:cs typeface="Helvetica" panose="020B0604020202020204" pitchFamily="34" charset="0"/>
              </a:rPr>
              <a:t>To expand the expertise of the University of Maryland’s Faculty and Students in the education</a:t>
            </a:r>
            <a:r>
              <a:rPr lang="en-US" b="1" baseline="0" dirty="0">
                <a:latin typeface="Helvetica" panose="020B0604020202020204" pitchFamily="34" charset="0"/>
                <a:cs typeface="Helvetica" panose="020B0604020202020204" pitchFamily="34" charset="0"/>
              </a:rPr>
              <a:t> </a:t>
            </a:r>
            <a:r>
              <a:rPr lang="en-US" b="1" dirty="0">
                <a:latin typeface="Helvetica" panose="020B0604020202020204" pitchFamily="34" charset="0"/>
                <a:cs typeface="Helvetica" panose="020B0604020202020204" pitchFamily="34" charset="0"/>
              </a:rPr>
              <a:t>of and use of </a:t>
            </a:r>
            <a:r>
              <a:rPr lang="en-US" b="1" dirty="0"/>
              <a:t>quality improvement</a:t>
            </a:r>
            <a:r>
              <a:rPr lang="en-US" b="1" dirty="0">
                <a:latin typeface="Helvetica" panose="020B0604020202020204" pitchFamily="34" charset="0"/>
                <a:cs typeface="Helvetica" panose="020B0604020202020204" pitchFamily="34" charset="0"/>
              </a:rPr>
              <a:t> and safety concepts, methods, and tools. </a:t>
            </a:r>
          </a:p>
          <a:p>
            <a:endParaRPr lang="en-US" dirty="0"/>
          </a:p>
          <a:p>
            <a:r>
              <a:rPr lang="en-US" dirty="0"/>
              <a:t>Thank you for completing this</a:t>
            </a:r>
            <a:r>
              <a:rPr lang="en-US" baseline="0" dirty="0"/>
              <a:t> </a:t>
            </a:r>
            <a:r>
              <a:rPr lang="en-US" dirty="0"/>
              <a:t>presentation!</a:t>
            </a:r>
          </a:p>
        </p:txBody>
      </p:sp>
      <p:sp>
        <p:nvSpPr>
          <p:cNvPr id="4" name="Footer Placeholder 3"/>
          <p:cNvSpPr>
            <a:spLocks noGrp="1"/>
          </p:cNvSpPr>
          <p:nvPr>
            <p:ph type="ftr" sz="quarter" idx="10"/>
          </p:nvPr>
        </p:nvSpPr>
        <p:spPr/>
        <p:txBody>
          <a:bodyPr/>
          <a:lstStyle/>
          <a:p>
            <a:pPr>
              <a:defRPr/>
            </a:pPr>
            <a:r>
              <a:rPr lang="en-US"/>
              <a:t>@debra_bingham</a:t>
            </a:r>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12</a:t>
            </a:fld>
            <a:endParaRPr lang="en-US"/>
          </a:p>
        </p:txBody>
      </p:sp>
    </p:spTree>
    <p:extLst>
      <p:ext uri="{BB962C8B-B14F-4D97-AF65-F5344CB8AC3E}">
        <p14:creationId xmlns:p14="http://schemas.microsoft.com/office/powerpoint/2010/main" val="16827574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learning objectives of this QI</a:t>
            </a:r>
            <a:r>
              <a:rPr lang="en-US" baseline="0" dirty="0"/>
              <a:t> brief are to 1) introduce you to when to use run charts in quality improvement projects and 2) describe the basic elements of the run chart and what to look for. </a:t>
            </a:r>
            <a:endParaRPr lang="en-US" dirty="0"/>
          </a:p>
        </p:txBody>
      </p:sp>
      <p:sp>
        <p:nvSpPr>
          <p:cNvPr id="4" name="Footer Placeholder 3"/>
          <p:cNvSpPr>
            <a:spLocks noGrp="1"/>
          </p:cNvSpPr>
          <p:nvPr>
            <p:ph type="ftr" sz="quarter" idx="10"/>
          </p:nvPr>
        </p:nvSpPr>
        <p:spPr/>
        <p:txBody>
          <a:bodyPr/>
          <a:lstStyle/>
          <a:p>
            <a:pPr>
              <a:defRPr/>
            </a:pPr>
            <a:r>
              <a:rPr lang="en-US"/>
              <a:t>@debra_bingham</a:t>
            </a:r>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2</a:t>
            </a:fld>
            <a:endParaRPr lang="en-US"/>
          </a:p>
        </p:txBody>
      </p:sp>
    </p:spTree>
    <p:extLst>
      <p:ext uri="{BB962C8B-B14F-4D97-AF65-F5344CB8AC3E}">
        <p14:creationId xmlns:p14="http://schemas.microsoft.com/office/powerpoint/2010/main" val="31340139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First what is a run chart? It is a visual </a:t>
            </a:r>
            <a:r>
              <a:rPr lang="en-US" sz="1200" kern="1200" dirty="0">
                <a:solidFill>
                  <a:schemeClr val="tx1"/>
                </a:solidFill>
                <a:effectLst/>
                <a:latin typeface="+mn-lt"/>
                <a:ea typeface="+mn-ea"/>
                <a:cs typeface="+mn-cs"/>
              </a:rPr>
              <a:t>aid for tracking information and predicting trends or patterns over time.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Run charts can reveal whether a process is stable or changing.  We look at the central tendency, variation and randomness of patterns in the data for clues that improvements may be needed.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Run charts are precursors to control charts used in statistical process control, however run charts do not show the control limits of the process,</a:t>
            </a:r>
            <a:r>
              <a:rPr lang="en-US" sz="1200" kern="1200" dirty="0">
                <a:solidFill>
                  <a:schemeClr val="tx1"/>
                </a:solidFill>
                <a:effectLst/>
                <a:latin typeface="+mn-lt"/>
                <a:ea typeface="+mn-ea"/>
                <a:cs typeface="+mn-cs"/>
              </a:rPr>
              <a:t> akin to what you know as confidence intervals</a:t>
            </a:r>
            <a:r>
              <a:rPr lang="en-US" dirty="0"/>
              <a:t>.  Control charts include an upper and lower control limit line that is calculated at three </a:t>
            </a:r>
            <a:r>
              <a:rPr lang="en-US" dirty="0" err="1"/>
              <a:t>sigmas</a:t>
            </a:r>
            <a:r>
              <a:rPr lang="en-US" dirty="0"/>
              <a:t> or standard deviations above</a:t>
            </a:r>
            <a:r>
              <a:rPr lang="en-US" baseline="0" dirty="0"/>
              <a:t> or below </a:t>
            </a:r>
            <a:r>
              <a:rPr lang="en-US" dirty="0"/>
              <a:t>the center line. </a:t>
            </a:r>
          </a:p>
        </p:txBody>
      </p:sp>
      <p:sp>
        <p:nvSpPr>
          <p:cNvPr id="4" name="Footer Placeholder 3"/>
          <p:cNvSpPr>
            <a:spLocks noGrp="1"/>
          </p:cNvSpPr>
          <p:nvPr>
            <p:ph type="ftr" sz="quarter" idx="10"/>
          </p:nvPr>
        </p:nvSpPr>
        <p:spPr/>
        <p:txBody>
          <a:bodyPr/>
          <a:lstStyle/>
          <a:p>
            <a:pPr>
              <a:defRPr/>
            </a:pPr>
            <a:r>
              <a:rPr lang="en-US"/>
              <a:t>@debra_bingham</a:t>
            </a:r>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3</a:t>
            </a:fld>
            <a:endParaRPr lang="en-US"/>
          </a:p>
        </p:txBody>
      </p:sp>
    </p:spTree>
    <p:extLst>
      <p:ext uri="{BB962C8B-B14F-4D97-AF65-F5344CB8AC3E}">
        <p14:creationId xmlns:p14="http://schemas.microsoft.com/office/powerpoint/2010/main" val="32751574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As part of the MAP-IT process the run chart is used to follow the trends or patterns in data over a specified time period. </a:t>
            </a:r>
            <a:r>
              <a:rPr lang="en-US" sz="1200" kern="1200" baseline="0" dirty="0">
                <a:solidFill>
                  <a:schemeClr val="tx1"/>
                </a:solidFill>
                <a:effectLst/>
                <a:latin typeface="+mn-lt"/>
                <a:ea typeface="+mn-ea"/>
                <a:cs typeface="+mn-cs"/>
              </a:rPr>
              <a:t> It allows you </a:t>
            </a:r>
            <a:r>
              <a:rPr lang="en-US" sz="1200" kern="1200" dirty="0">
                <a:solidFill>
                  <a:schemeClr val="tx1"/>
                </a:solidFill>
                <a:effectLst/>
                <a:latin typeface="+mn-lt"/>
                <a:ea typeface="+mn-ea"/>
                <a:cs typeface="+mn-cs"/>
              </a:rPr>
              <a:t>to focus attention on vital changes in the process. Baseline data would be collected in the assess stage, providing you an opportunity to understand what is happening before any changes are initiated. One can continue to collect data through out the implementation phase,</a:t>
            </a:r>
            <a:r>
              <a:rPr lang="en-US" sz="1200" kern="1200" baseline="0" dirty="0">
                <a:solidFill>
                  <a:schemeClr val="tx1"/>
                </a:solidFill>
                <a:effectLst/>
                <a:latin typeface="+mn-lt"/>
                <a:ea typeface="+mn-ea"/>
                <a:cs typeface="+mn-cs"/>
              </a:rPr>
              <a:t> but the regular evaluation of your measure in the tracking phase will enable you to assess changes from baseline.</a:t>
            </a:r>
            <a:endParaRPr lang="en-US"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A run chart can be used to determine if a process has common cause (chance variation) or special cause variation. Special cause variation results from planned interventions or unplanned change that impacts the outcome.</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Footer Placeholder 3"/>
          <p:cNvSpPr>
            <a:spLocks noGrp="1"/>
          </p:cNvSpPr>
          <p:nvPr>
            <p:ph type="ftr" sz="quarter" idx="10"/>
          </p:nvPr>
        </p:nvSpPr>
        <p:spPr/>
        <p:txBody>
          <a:bodyPr/>
          <a:lstStyle/>
          <a:p>
            <a:pPr>
              <a:defRPr/>
            </a:pPr>
            <a:r>
              <a:rPr lang="en-US"/>
              <a:t>@debra_bingham</a:t>
            </a:r>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4</a:t>
            </a:fld>
            <a:endParaRPr lang="en-US"/>
          </a:p>
        </p:txBody>
      </p:sp>
    </p:spTree>
    <p:extLst>
      <p:ext uri="{BB962C8B-B14F-4D97-AF65-F5344CB8AC3E}">
        <p14:creationId xmlns:p14="http://schemas.microsoft.com/office/powerpoint/2010/main" val="13060163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Run charts are an excellent tool to put SMART into practice.</a:t>
            </a:r>
            <a:r>
              <a:rPr lang="en-US" b="0" dirty="0"/>
              <a:t> </a:t>
            </a:r>
            <a:r>
              <a:rPr lang="en-US" dirty="0"/>
              <a:t>By starting out with SMART objectives, a program or plan can systematically and meaningfully measure progress, show achievements and identify opportunities for improvement.    </a:t>
            </a:r>
          </a:p>
          <a:p>
            <a:r>
              <a:rPr lang="en-US" dirty="0"/>
              <a:t>Objectives should be well-defined, and clear to other team members and to stakeholders who also understand the program or plan. </a:t>
            </a:r>
            <a:r>
              <a:rPr lang="en-US" b="0" dirty="0"/>
              <a:t>The selected measure needs to be meaningful</a:t>
            </a:r>
            <a:r>
              <a:rPr lang="en-US" b="0" baseline="0" dirty="0"/>
              <a:t> and valid as</a:t>
            </a:r>
            <a:r>
              <a:rPr lang="en-US" b="0" dirty="0"/>
              <a:t> it </a:t>
            </a:r>
            <a:r>
              <a:rPr lang="en-US" b="0" baseline="0" dirty="0"/>
              <a:t>will need to </a:t>
            </a:r>
            <a:r>
              <a:rPr lang="en-US" b="0" dirty="0"/>
              <a:t>show the improvement, impact or success. Objectives should be achievable within a specific time frame and what you measure should be </a:t>
            </a:r>
            <a:r>
              <a:rPr lang="en-US" dirty="0"/>
              <a:t>relevant or important to the team and other stakeholders.</a:t>
            </a:r>
            <a:endParaRPr lang="en-US" b="0" dirty="0"/>
          </a:p>
        </p:txBody>
      </p:sp>
      <p:sp>
        <p:nvSpPr>
          <p:cNvPr id="4" name="Footer Placeholder 3"/>
          <p:cNvSpPr>
            <a:spLocks noGrp="1"/>
          </p:cNvSpPr>
          <p:nvPr>
            <p:ph type="ftr" sz="quarter" idx="10"/>
          </p:nvPr>
        </p:nvSpPr>
        <p:spPr/>
        <p:txBody>
          <a:bodyPr/>
          <a:lstStyle/>
          <a:p>
            <a:pPr>
              <a:defRPr/>
            </a:pPr>
            <a:r>
              <a:rPr lang="en-US"/>
              <a:t>@debra_bingham</a:t>
            </a:r>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5</a:t>
            </a:fld>
            <a:endParaRPr lang="en-US"/>
          </a:p>
        </p:txBody>
      </p:sp>
    </p:spTree>
    <p:extLst>
      <p:ext uri="{BB962C8B-B14F-4D97-AF65-F5344CB8AC3E}">
        <p14:creationId xmlns:p14="http://schemas.microsoft.com/office/powerpoint/2010/main" val="42079430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go over some of the basic components of a run chart. The next slide will also illustrate these elements. </a:t>
            </a:r>
          </a:p>
          <a:p>
            <a:r>
              <a:rPr lang="en-US" dirty="0"/>
              <a:t>To create a run chart you begin by identifying your measure and visualizing the scale for both axes. The vertical y-axis is labeled with the outcome units that are appropriate for what</a:t>
            </a:r>
            <a:r>
              <a:rPr lang="en-US" baseline="0" dirty="0"/>
              <a:t> is being measured </a:t>
            </a:r>
            <a:r>
              <a:rPr lang="en-US" dirty="0"/>
              <a:t>(mg, %, </a:t>
            </a:r>
            <a:r>
              <a:rPr lang="en-US" dirty="0" err="1"/>
              <a:t>etc</a:t>
            </a:r>
            <a:r>
              <a:rPr lang="en-US" dirty="0"/>
              <a:t>)  and the horizontal x axis is labeled with the time units (minutes, days, weeks, months).</a:t>
            </a:r>
            <a:r>
              <a:rPr lang="en-US" baseline="0" dirty="0"/>
              <a:t> Plot your data and join the data points over time. A basic run chart needs a minimum o</a:t>
            </a:r>
            <a:r>
              <a:rPr lang="en-US" dirty="0"/>
              <a:t>f 10-15 data points, and usually needs 20-25 data points to detect meaningful patterns, especially if evaluating any interventions. Draw the center</a:t>
            </a:r>
            <a:r>
              <a:rPr lang="en-US" baseline="0" dirty="0"/>
              <a:t> line based on the median (aka 50th percentile) calculated from baseline data.  The median is used because it is the point where half of the data points are expected to be above and below. It is not influenced by extreme points in the data. You’ll also want to draw a line indicating your goal (e.g., national standard). </a:t>
            </a:r>
          </a:p>
          <a:p>
            <a:r>
              <a:rPr lang="en-US" baseline="0" dirty="0"/>
              <a:t>And of course the run chart is meaningless if you don’t pay attention to the quality of the data. Ensure the measure is properly collected and chart new data in a timely fashion. </a:t>
            </a:r>
            <a:endParaRPr lang="en-US" dirty="0"/>
          </a:p>
        </p:txBody>
      </p:sp>
      <p:sp>
        <p:nvSpPr>
          <p:cNvPr id="4" name="Footer Placeholder 3"/>
          <p:cNvSpPr>
            <a:spLocks noGrp="1"/>
          </p:cNvSpPr>
          <p:nvPr>
            <p:ph type="ftr" sz="quarter" idx="10"/>
          </p:nvPr>
        </p:nvSpPr>
        <p:spPr/>
        <p:txBody>
          <a:bodyPr/>
          <a:lstStyle/>
          <a:p>
            <a:pPr>
              <a:defRPr/>
            </a:pPr>
            <a:r>
              <a:rPr lang="en-US"/>
              <a:t>@debra_bingham</a:t>
            </a:r>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6</a:t>
            </a:fld>
            <a:endParaRPr lang="en-US"/>
          </a:p>
        </p:txBody>
      </p:sp>
    </p:spTree>
    <p:extLst>
      <p:ext uri="{BB962C8B-B14F-4D97-AF65-F5344CB8AC3E}">
        <p14:creationId xmlns:p14="http://schemas.microsoft.com/office/powerpoint/2010/main" val="36691330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review what we just learned with a visual. This is an example of a run chart for implementing mother baby skin to skin contact. </a:t>
            </a:r>
          </a:p>
          <a:p>
            <a:r>
              <a:rPr lang="en-US" dirty="0"/>
              <a:t>Lets first focus on the plot area and the axes.</a:t>
            </a:r>
            <a:r>
              <a:rPr lang="en-US" baseline="0" dirty="0"/>
              <a:t> Notice the y axis is labeled</a:t>
            </a:r>
            <a:r>
              <a:rPr lang="en-US" dirty="0"/>
              <a:t> as being</a:t>
            </a:r>
            <a:r>
              <a:rPr lang="en-US" baseline="0" dirty="0"/>
              <a:t> a percentage and the x axis represents the time (days) and labels indicate the pre and post implementation phases. Labels on the axis are very important. The center line or median is illustrated in orange with the target goal indicated in green. </a:t>
            </a:r>
            <a:r>
              <a:rPr lang="en-US" dirty="0"/>
              <a:t>In</a:t>
            </a:r>
            <a:r>
              <a:rPr lang="en-US" baseline="0" dirty="0"/>
              <a:t> addition to plotting the data it is important to include a title that names the measure. This example also includes annotations that describe what is happening at various time points through out the process. For example day 8 there is a staff meeting announcement, day 11 staff education. These notes let you know what is happening at different stages that may provide some insight into the variation observed. Annotations are not a required component of a run chart. </a:t>
            </a:r>
            <a:endParaRPr lang="en-US" dirty="0"/>
          </a:p>
        </p:txBody>
      </p:sp>
      <p:sp>
        <p:nvSpPr>
          <p:cNvPr id="4" name="Footer Placeholder 3"/>
          <p:cNvSpPr>
            <a:spLocks noGrp="1"/>
          </p:cNvSpPr>
          <p:nvPr>
            <p:ph type="ftr" sz="quarter" idx="10"/>
          </p:nvPr>
        </p:nvSpPr>
        <p:spPr/>
        <p:txBody>
          <a:bodyPr/>
          <a:lstStyle/>
          <a:p>
            <a:pPr>
              <a:defRPr/>
            </a:pPr>
            <a:r>
              <a:rPr lang="en-US"/>
              <a:t>@debra_bingham</a:t>
            </a:r>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7</a:t>
            </a:fld>
            <a:endParaRPr lang="en-US"/>
          </a:p>
        </p:txBody>
      </p:sp>
    </p:spTree>
    <p:extLst>
      <p:ext uri="{BB962C8B-B14F-4D97-AF65-F5344CB8AC3E}">
        <p14:creationId xmlns:p14="http://schemas.microsoft.com/office/powerpoint/2010/main" val="27874757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So now lets turn our attention to what to look for once the run chart is created. Remember we are looking for variation. First look for runs. A </a:t>
            </a:r>
            <a:r>
              <a:rPr lang="en-US" sz="1200" i="1" kern="1200" dirty="0">
                <a:solidFill>
                  <a:schemeClr val="tx1"/>
                </a:solidFill>
                <a:effectLst/>
                <a:latin typeface="+mn-lt"/>
                <a:ea typeface="+mn-ea"/>
                <a:cs typeface="+mn-cs"/>
              </a:rPr>
              <a:t>run</a:t>
            </a:r>
            <a:r>
              <a:rPr lang="en-US" sz="1200" kern="1200" dirty="0">
                <a:solidFill>
                  <a:schemeClr val="tx1"/>
                </a:solidFill>
                <a:effectLst/>
                <a:latin typeface="+mn-lt"/>
                <a:ea typeface="+mn-ea"/>
                <a:cs typeface="+mn-cs"/>
              </a:rPr>
              <a:t> is a sequence of consecutive points which all </a:t>
            </a:r>
            <a:r>
              <a:rPr lang="en-US" sz="1200" u="sng" kern="1200" dirty="0">
                <a:solidFill>
                  <a:schemeClr val="tx1"/>
                </a:solidFill>
                <a:effectLst/>
                <a:latin typeface="+mn-lt"/>
                <a:ea typeface="+mn-ea"/>
                <a:cs typeface="+mn-cs"/>
              </a:rPr>
              <a:t>lie on the same side</a:t>
            </a:r>
            <a:r>
              <a:rPr lang="en-US" sz="1200" kern="1200" dirty="0">
                <a:solidFill>
                  <a:schemeClr val="tx1"/>
                </a:solidFill>
                <a:effectLst/>
                <a:latin typeface="+mn-lt"/>
                <a:ea typeface="+mn-ea"/>
                <a:cs typeface="+mn-cs"/>
              </a:rPr>
              <a:t> of the median line.</a:t>
            </a:r>
          </a:p>
          <a:p>
            <a:r>
              <a:rPr lang="en-US" sz="1200" kern="1200" dirty="0">
                <a:solidFill>
                  <a:schemeClr val="tx1"/>
                </a:solidFill>
                <a:effectLst/>
                <a:latin typeface="+mn-lt"/>
                <a:ea typeface="+mn-ea"/>
                <a:cs typeface="+mn-cs"/>
              </a:rPr>
              <a:t>There are also some standard rules to follow when looking at the patterns. A shift occurs when 5 or more consecutive</a:t>
            </a:r>
            <a:r>
              <a:rPr lang="en-US" sz="1200" kern="1200" baseline="0" dirty="0">
                <a:solidFill>
                  <a:schemeClr val="tx1"/>
                </a:solidFill>
                <a:effectLst/>
                <a:latin typeface="+mn-lt"/>
                <a:ea typeface="+mn-ea"/>
                <a:cs typeface="+mn-cs"/>
              </a:rPr>
              <a:t> points are all above or all below the median line.  Also look for trends which involve more than 5 consecutive points all going up or all going downward. A visibly huge negative or positive spike of a single time point is also another indication of non random variation. </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Footer Placeholder 3"/>
          <p:cNvSpPr>
            <a:spLocks noGrp="1"/>
          </p:cNvSpPr>
          <p:nvPr>
            <p:ph type="ftr" sz="quarter" idx="10"/>
          </p:nvPr>
        </p:nvSpPr>
        <p:spPr/>
        <p:txBody>
          <a:bodyPr/>
          <a:lstStyle/>
          <a:p>
            <a:pPr>
              <a:defRPr/>
            </a:pPr>
            <a:r>
              <a:rPr lang="en-US"/>
              <a:t>@debra_bingham</a:t>
            </a:r>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8</a:t>
            </a:fld>
            <a:endParaRPr lang="en-US"/>
          </a:p>
        </p:txBody>
      </p:sp>
    </p:spTree>
    <p:extLst>
      <p:ext uri="{BB962C8B-B14F-4D97-AF65-F5344CB8AC3E}">
        <p14:creationId xmlns:p14="http://schemas.microsoft.com/office/powerpoint/2010/main" val="42165368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Using our mother baby skin to skin contact run chart as an</a:t>
            </a:r>
            <a:r>
              <a:rPr lang="en-US" baseline="0" dirty="0"/>
              <a:t> example, </a:t>
            </a:r>
            <a:r>
              <a:rPr lang="en-US" dirty="0"/>
              <a:t>you can see points positioned above and below the median during baseline indicating a steady process. A shift is illustrated as we see </a:t>
            </a:r>
            <a:r>
              <a:rPr lang="en-US" sz="1200" dirty="0"/>
              <a:t>greater than 5 data points in a row below the median line.   When there are more than 5 data points in a row,</a:t>
            </a:r>
            <a:r>
              <a:rPr lang="en-US" sz="1200" baseline="0" dirty="0"/>
              <a:t> </a:t>
            </a:r>
            <a:r>
              <a:rPr lang="en-US" sz="1200" dirty="0"/>
              <a:t>in this case going upward,</a:t>
            </a:r>
            <a:r>
              <a:rPr lang="en-US" sz="1200" baseline="0" dirty="0"/>
              <a:t> </a:t>
            </a:r>
            <a:r>
              <a:rPr lang="en-US" sz="1200" dirty="0"/>
              <a:t>this is referred to as a trend.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dirty="0"/>
          </a:p>
          <a:p>
            <a:endParaRPr lang="en-US" dirty="0"/>
          </a:p>
        </p:txBody>
      </p:sp>
      <p:sp>
        <p:nvSpPr>
          <p:cNvPr id="4" name="Footer Placeholder 3"/>
          <p:cNvSpPr>
            <a:spLocks noGrp="1"/>
          </p:cNvSpPr>
          <p:nvPr>
            <p:ph type="ftr" sz="quarter" idx="10"/>
          </p:nvPr>
        </p:nvSpPr>
        <p:spPr/>
        <p:txBody>
          <a:bodyPr/>
          <a:lstStyle/>
          <a:p>
            <a:pPr>
              <a:defRPr/>
            </a:pPr>
            <a:r>
              <a:rPr lang="en-US"/>
              <a:t>@debra_bingham</a:t>
            </a:r>
          </a:p>
        </p:txBody>
      </p:sp>
      <p:sp>
        <p:nvSpPr>
          <p:cNvPr id="5" name="Slide Number Placeholder 4"/>
          <p:cNvSpPr>
            <a:spLocks noGrp="1"/>
          </p:cNvSpPr>
          <p:nvPr>
            <p:ph type="sldNum" sz="quarter" idx="11"/>
          </p:nvPr>
        </p:nvSpPr>
        <p:spPr/>
        <p:txBody>
          <a:bodyPr/>
          <a:lstStyle/>
          <a:p>
            <a:pPr>
              <a:defRPr/>
            </a:pPr>
            <a:fld id="{7393DE49-EDDC-418F-B0EE-9FDAADAE9BD1}" type="slidenum">
              <a:rPr lang="en-US" smtClean="0"/>
              <a:pPr>
                <a:defRPr/>
              </a:pPr>
              <a:t>9</a:t>
            </a:fld>
            <a:endParaRPr lang="en-US"/>
          </a:p>
        </p:txBody>
      </p:sp>
    </p:spTree>
    <p:extLst>
      <p:ext uri="{BB962C8B-B14F-4D97-AF65-F5344CB8AC3E}">
        <p14:creationId xmlns:p14="http://schemas.microsoft.com/office/powerpoint/2010/main" val="755855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Master" Target="../slideMasters/slideMaster7.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6ED2B0-C797-4545-9E79-BD52C853332F}" type="datetime1">
              <a:rPr lang="en-US" smtClean="0"/>
              <a:t>8/13/19</a:t>
            </a:fld>
            <a:endParaRPr lang="en-US"/>
          </a:p>
        </p:txBody>
      </p:sp>
      <p:sp>
        <p:nvSpPr>
          <p:cNvPr id="3" name="Footer Placeholder 2"/>
          <p:cNvSpPr>
            <a:spLocks noGrp="1"/>
          </p:cNvSpPr>
          <p:nvPr>
            <p:ph type="ftr" sz="quarter" idx="11"/>
          </p:nvPr>
        </p:nvSpPr>
        <p:spPr/>
        <p:txBody>
          <a:bodyPr/>
          <a:lstStyle/>
          <a:p>
            <a:r>
              <a:rPr lang="en-US"/>
              <a:t>dbingham@son.umaryland.edu</a:t>
            </a:r>
          </a:p>
        </p:txBody>
      </p:sp>
      <p:sp>
        <p:nvSpPr>
          <p:cNvPr id="4" name="Slide Number Placeholder 3"/>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3004279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9916807-E607-4D73-8039-B81520E64627}" type="datetime1">
              <a:rPr lang="en-US" smtClean="0"/>
              <a:t>8/13/19</a:t>
            </a:fld>
            <a:endParaRPr lang="en-US"/>
          </a:p>
        </p:txBody>
      </p:sp>
      <p:sp>
        <p:nvSpPr>
          <p:cNvPr id="6" name="Footer Placeholder 5"/>
          <p:cNvSpPr>
            <a:spLocks noGrp="1"/>
          </p:cNvSpPr>
          <p:nvPr>
            <p:ph type="ftr" sz="quarter" idx="11"/>
          </p:nvPr>
        </p:nvSpPr>
        <p:spPr/>
        <p:txBody>
          <a:bodyPr/>
          <a:lstStyle/>
          <a:p>
            <a:r>
              <a:rPr lang="en-US"/>
              <a:t>dbingham@son.umaryland.edu</a:t>
            </a:r>
          </a:p>
        </p:txBody>
      </p:sp>
      <p:sp>
        <p:nvSpPr>
          <p:cNvPr id="7" name="Slide Number Placeholder 6"/>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40161835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B1242D8-F48A-4E6B-B923-3EABE8C3EA1A}" type="datetime1">
              <a:rPr lang="en-US" smtClean="0"/>
              <a:t>8/13/19</a:t>
            </a:fld>
            <a:endParaRPr lang="en-US"/>
          </a:p>
        </p:txBody>
      </p:sp>
      <p:sp>
        <p:nvSpPr>
          <p:cNvPr id="6" name="Footer Placeholder 5"/>
          <p:cNvSpPr>
            <a:spLocks noGrp="1"/>
          </p:cNvSpPr>
          <p:nvPr>
            <p:ph type="ftr" sz="quarter" idx="11"/>
          </p:nvPr>
        </p:nvSpPr>
        <p:spPr/>
        <p:txBody>
          <a:bodyPr/>
          <a:lstStyle/>
          <a:p>
            <a:r>
              <a:rPr lang="en-US"/>
              <a:t>dbingham@son.umaryland.edu</a:t>
            </a:r>
          </a:p>
        </p:txBody>
      </p:sp>
      <p:sp>
        <p:nvSpPr>
          <p:cNvPr id="7" name="Slide Number Placeholder 6"/>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31736992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CD77C66-2910-46B4-9E34-71D39C4E0F6C}" type="datetime1">
              <a:rPr lang="en-US" smtClean="0"/>
              <a:t>8/13/19</a:t>
            </a:fld>
            <a:endParaRPr lang="en-US"/>
          </a:p>
        </p:txBody>
      </p:sp>
      <p:sp>
        <p:nvSpPr>
          <p:cNvPr id="5" name="Footer Placeholder 4"/>
          <p:cNvSpPr>
            <a:spLocks noGrp="1"/>
          </p:cNvSpPr>
          <p:nvPr>
            <p:ph type="ftr" sz="quarter" idx="11"/>
          </p:nvPr>
        </p:nvSpPr>
        <p:spPr/>
        <p:txBody>
          <a:bodyPr/>
          <a:lstStyle/>
          <a:p>
            <a:r>
              <a:rPr lang="en-US"/>
              <a:t>dbingham@son.umaryland.edu</a:t>
            </a:r>
          </a:p>
        </p:txBody>
      </p:sp>
      <p:sp>
        <p:nvSpPr>
          <p:cNvPr id="6" name="Slide Number Placeholder 5"/>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3536988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6EF260A-5F03-464F-8185-3489367B90DA}" type="datetime1">
              <a:rPr lang="en-US" smtClean="0"/>
              <a:t>8/13/19</a:t>
            </a:fld>
            <a:endParaRPr lang="en-US"/>
          </a:p>
        </p:txBody>
      </p:sp>
      <p:sp>
        <p:nvSpPr>
          <p:cNvPr id="5" name="Footer Placeholder 4"/>
          <p:cNvSpPr>
            <a:spLocks noGrp="1"/>
          </p:cNvSpPr>
          <p:nvPr>
            <p:ph type="ftr" sz="quarter" idx="11"/>
          </p:nvPr>
        </p:nvSpPr>
        <p:spPr/>
        <p:txBody>
          <a:bodyPr/>
          <a:lstStyle/>
          <a:p>
            <a:r>
              <a:rPr lang="en-US"/>
              <a:t>dbingham@son.umaryland.edu</a:t>
            </a:r>
          </a:p>
        </p:txBody>
      </p:sp>
      <p:sp>
        <p:nvSpPr>
          <p:cNvPr id="6" name="Slide Number Placeholder 5"/>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22184911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0" y="2419717"/>
            <a:ext cx="9144000" cy="4438287"/>
          </a:xfrm>
          <a:prstGeom prst="rect">
            <a:avLst/>
          </a:prstGeom>
          <a:solidFill>
            <a:srgbClr val="5E6A71">
              <a:alpha val="4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57200" y="2862363"/>
            <a:ext cx="8229600" cy="1470025"/>
          </a:xfrm>
        </p:spPr>
        <p:txBody>
          <a:bodyPr/>
          <a:lstStyle>
            <a:lvl1pPr>
              <a:defRPr/>
            </a:lvl1pPr>
          </a:lstStyle>
          <a:p>
            <a:endParaRPr lang="en-US"/>
          </a:p>
        </p:txBody>
      </p:sp>
      <p:sp>
        <p:nvSpPr>
          <p:cNvPr id="3" name="Subtitle 2"/>
          <p:cNvSpPr>
            <a:spLocks noGrp="1"/>
          </p:cNvSpPr>
          <p:nvPr>
            <p:ph type="subTitle" idx="1"/>
          </p:nvPr>
        </p:nvSpPr>
        <p:spPr>
          <a:xfrm>
            <a:off x="457200" y="4325613"/>
            <a:ext cx="82296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a:p>
        </p:txBody>
      </p:sp>
      <p:sp>
        <p:nvSpPr>
          <p:cNvPr id="4" name="Date Placeholder 3"/>
          <p:cNvSpPr>
            <a:spLocks noGrp="1"/>
          </p:cNvSpPr>
          <p:nvPr>
            <p:ph type="dt" sz="half" idx="10"/>
          </p:nvPr>
        </p:nvSpPr>
        <p:spPr/>
        <p:txBody>
          <a:bodyPr/>
          <a:lstStyle/>
          <a:p>
            <a:fld id="{B6845F55-FEAA-4F24-8900-966564B0044B}" type="datetime1">
              <a:rPr lang="en-US" smtClean="0"/>
              <a:t>8/13/19</a:t>
            </a:fld>
            <a:endParaRPr lang="en-US"/>
          </a:p>
        </p:txBody>
      </p:sp>
      <p:sp>
        <p:nvSpPr>
          <p:cNvPr id="5" name="Footer Placeholder 4"/>
          <p:cNvSpPr>
            <a:spLocks noGrp="1"/>
          </p:cNvSpPr>
          <p:nvPr>
            <p:ph type="ftr" sz="quarter" idx="11"/>
          </p:nvPr>
        </p:nvSpPr>
        <p:spPr>
          <a:xfrm>
            <a:off x="2337848" y="6356354"/>
            <a:ext cx="4996207" cy="365125"/>
          </a:xfrm>
        </p:spPr>
        <p:txBody>
          <a:bodyPr/>
          <a:lstStyle>
            <a:lvl1pPr>
              <a:defRPr b="1"/>
            </a:lvl1pPr>
          </a:lstStyle>
          <a:p>
            <a:r>
              <a:rPr lang="en-US"/>
              <a:t>dbingham@son.umaryland.edu</a:t>
            </a:r>
          </a:p>
        </p:txBody>
      </p:sp>
      <p:sp>
        <p:nvSpPr>
          <p:cNvPr id="6" name="Slide Number Placeholder 5"/>
          <p:cNvSpPr>
            <a:spLocks noGrp="1"/>
          </p:cNvSpPr>
          <p:nvPr>
            <p:ph type="sldNum" sz="quarter" idx="12"/>
          </p:nvPr>
        </p:nvSpPr>
        <p:spPr/>
        <p:txBody>
          <a:bodyPr/>
          <a:lstStyle/>
          <a:p>
            <a:fld id="{47E27B16-0234-8341-8498-B09A2CB318A6}" type="slidenum">
              <a:rPr lang="en-US" smtClean="0"/>
              <a:t>‹#›</a:t>
            </a:fld>
            <a:endParaRPr lang="en-US"/>
          </a:p>
        </p:txBody>
      </p:sp>
      <p:pic>
        <p:nvPicPr>
          <p:cNvPr id="9" name="Picture 8"/>
          <p:cNvPicPr>
            <a:picLocks noChangeAspect="1"/>
          </p:cNvPicPr>
          <p:nvPr userDrawn="1"/>
        </p:nvPicPr>
        <p:blipFill>
          <a:blip r:embed="rId2"/>
          <a:stretch>
            <a:fillRect/>
          </a:stretch>
        </p:blipFill>
        <p:spPr>
          <a:xfrm>
            <a:off x="5707722" y="4"/>
            <a:ext cx="3436278" cy="2419713"/>
          </a:xfrm>
          <a:prstGeom prst="rect">
            <a:avLst/>
          </a:prstGeom>
        </p:spPr>
      </p:pic>
      <p:pic>
        <p:nvPicPr>
          <p:cNvPr id="10" name="Picture 9" descr="PQI-logo-largetype.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8712" y="194421"/>
            <a:ext cx="4135986" cy="1207118"/>
          </a:xfrm>
          <a:prstGeom prst="rect">
            <a:avLst/>
          </a:prstGeom>
        </p:spPr>
      </p:pic>
    </p:spTree>
    <p:extLst>
      <p:ext uri="{BB962C8B-B14F-4D97-AF65-F5344CB8AC3E}">
        <p14:creationId xmlns:p14="http://schemas.microsoft.com/office/powerpoint/2010/main" val="11859430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p:cNvSpPr>
            <a:spLocks noGrp="1"/>
          </p:cNvSpPr>
          <p:nvPr>
            <p:ph type="ftr" sz="quarter" idx="10"/>
          </p:nvPr>
        </p:nvSpPr>
        <p:spPr>
          <a:xfrm>
            <a:off x="1262063" y="6356354"/>
            <a:ext cx="7535862" cy="365125"/>
          </a:xfrm>
        </p:spPr>
        <p:txBody>
          <a:bodyPr/>
          <a:lstStyle>
            <a:lvl1pPr>
              <a:defRPr/>
            </a:lvl1pPr>
          </a:lstStyle>
          <a:p>
            <a:r>
              <a:rPr lang="en-US" altLang="en-US"/>
              <a:t>dbingham@son.umaryland.edu</a:t>
            </a:r>
          </a:p>
        </p:txBody>
      </p:sp>
    </p:spTree>
    <p:extLst>
      <p:ext uri="{BB962C8B-B14F-4D97-AF65-F5344CB8AC3E}">
        <p14:creationId xmlns:p14="http://schemas.microsoft.com/office/powerpoint/2010/main" val="39804028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Flowchart: Decision 3"/>
          <p:cNvSpPr/>
          <p:nvPr userDrawn="1"/>
        </p:nvSpPr>
        <p:spPr>
          <a:xfrm>
            <a:off x="7293935" y="118761"/>
            <a:ext cx="1640455" cy="1610088"/>
          </a:xfrm>
          <a:prstGeom prst="flowChartDecision">
            <a:avLst/>
          </a:prstGeom>
          <a:solidFill>
            <a:srgbClr val="FFCC00"/>
          </a:solidFill>
          <a:ln w="47625"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a:solidFill>
                  <a:prstClr val="black"/>
                </a:solidFill>
              </a:rPr>
              <a:t>QI Brief</a:t>
            </a:r>
          </a:p>
        </p:txBody>
      </p:sp>
      <p:sp>
        <p:nvSpPr>
          <p:cNvPr id="5" name="Date Placeholder 3"/>
          <p:cNvSpPr>
            <a:spLocks noGrp="1"/>
          </p:cNvSpPr>
          <p:nvPr>
            <p:ph type="dt" sz="half" idx="2"/>
          </p:nvPr>
        </p:nvSpPr>
        <p:spPr>
          <a:xfrm>
            <a:off x="457200" y="6356350"/>
            <a:ext cx="2667000" cy="365125"/>
          </a:xfrm>
          <a:prstGeom prst="rect">
            <a:avLst/>
          </a:prstGeom>
        </p:spPr>
        <p:txBody>
          <a:bodyPr vert="horz" lIns="91440" tIns="45720" rIns="91440" bIns="45720" rtlCol="0" anchor="ctr"/>
          <a:lstStyle>
            <a:lvl1pPr marL="0" marR="0" indent="0" algn="l" defTabSz="457200" rtl="0" eaLnBrk="1" fontAlgn="auto" latinLnBrk="0" hangingPunct="1">
              <a:lnSpc>
                <a:spcPct val="100000"/>
              </a:lnSpc>
              <a:spcBef>
                <a:spcPts val="0"/>
              </a:spcBef>
              <a:spcAft>
                <a:spcPts val="0"/>
              </a:spcAft>
              <a:buClrTx/>
              <a:buSzTx/>
              <a:buFontTx/>
              <a:buNone/>
              <a:tabLst/>
              <a:defRPr sz="1200">
                <a:solidFill>
                  <a:schemeClr val="tx1">
                    <a:tint val="75000"/>
                  </a:schemeClr>
                </a:solidFill>
                <a:latin typeface="+mn-lt"/>
              </a:defRPr>
            </a:lvl1pPr>
          </a:lstStyle>
          <a:p>
            <a:pPr>
              <a:defRPr/>
            </a:pPr>
            <a:endParaRPr lang="en-US">
              <a:solidFill>
                <a:prstClr val="black">
                  <a:tint val="75000"/>
                </a:prstClr>
              </a:solidFill>
            </a:endParaRPr>
          </a:p>
          <a:p>
            <a:pPr>
              <a:defRPr/>
            </a:pPr>
            <a:r>
              <a:rPr lang="en-US">
                <a:solidFill>
                  <a:prstClr val="black">
                    <a:tint val="75000"/>
                  </a:prstClr>
                </a:solidFill>
              </a:rPr>
              <a:t>Segment 1.1: Released Summer 2017</a:t>
            </a:r>
          </a:p>
          <a:p>
            <a:pPr>
              <a:defRPr/>
            </a:pPr>
            <a:endParaRPr lang="en-US">
              <a:solidFill>
                <a:prstClr val="black">
                  <a:tint val="75000"/>
                </a:prstClr>
              </a:solidFill>
            </a:endParaRPr>
          </a:p>
        </p:txBody>
      </p:sp>
      <p:sp>
        <p:nvSpPr>
          <p:cNvPr id="6"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a:solidFill>
                  <a:prstClr val="black">
                    <a:tint val="75000"/>
                  </a:prstClr>
                </a:solidFill>
              </a:rPr>
              <a:t>dbingham@son.umaryland.edu</a:t>
            </a:r>
          </a:p>
        </p:txBody>
      </p:sp>
      <p:sp>
        <p:nvSpPr>
          <p:cNvPr id="7"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F360B98-5035-4E54-A076-EB906E00DDCF}"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6778479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887592"/>
            <a:ext cx="8229600" cy="1143000"/>
          </a:xfrm>
        </p:spPr>
        <p:txBody>
          <a:bodyPr/>
          <a:lstStyle/>
          <a:p>
            <a:r>
              <a:rPr lang="en-US"/>
              <a:t>Click to edit Master title style</a:t>
            </a:r>
          </a:p>
        </p:txBody>
      </p:sp>
      <p:sp>
        <p:nvSpPr>
          <p:cNvPr id="3" name="Content Placeholder 2"/>
          <p:cNvSpPr>
            <a:spLocks noGrp="1"/>
          </p:cNvSpPr>
          <p:nvPr>
            <p:ph idx="1"/>
          </p:nvPr>
        </p:nvSpPr>
        <p:spPr>
          <a:xfrm>
            <a:off x="457200" y="2030592"/>
            <a:ext cx="8229600" cy="40955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p:cNvSpPr>
            <a:spLocks noGrp="1"/>
          </p:cNvSpPr>
          <p:nvPr>
            <p:ph type="ftr" sz="quarter" idx="3"/>
          </p:nvPr>
        </p:nvSpPr>
        <p:spPr>
          <a:xfrm>
            <a:off x="3729342" y="6356350"/>
            <a:ext cx="268605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a:solidFill>
                  <a:prstClr val="black">
                    <a:tint val="75000"/>
                  </a:prstClr>
                </a:solidFill>
              </a:rPr>
              <a:t>dbingham@son.umaryland.edu  </a:t>
            </a:r>
          </a:p>
        </p:txBody>
      </p:sp>
      <p:sp>
        <p:nvSpPr>
          <p:cNvPr id="5" name="Date Placeholder 3"/>
          <p:cNvSpPr>
            <a:spLocks noGrp="1"/>
          </p:cNvSpPr>
          <p:nvPr>
            <p:ph type="dt" sz="half" idx="2"/>
          </p:nvPr>
        </p:nvSpPr>
        <p:spPr>
          <a:xfrm>
            <a:off x="457200" y="6356350"/>
            <a:ext cx="32004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r>
              <a:rPr lang="en-US">
                <a:solidFill>
                  <a:prstClr val="black">
                    <a:tint val="75000"/>
                  </a:prstClr>
                </a:solidFill>
              </a:rPr>
              <a:t>Segment 1.1: Released Spring 2017</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F360B98-5035-4E54-A076-EB906E00DDCF}" type="slidenum">
              <a:rPr lang="en-US" smtClean="0">
                <a:solidFill>
                  <a:prstClr val="black">
                    <a:tint val="75000"/>
                  </a:prstClr>
                </a:solidFill>
              </a:rPr>
              <a:pPr>
                <a:defRPr/>
              </a:pPr>
              <a:t>‹#›</a:t>
            </a:fld>
            <a:endParaRPr lang="en-US">
              <a:solidFill>
                <a:prstClr val="black">
                  <a:tint val="75000"/>
                </a:prstClr>
              </a:solidFill>
            </a:endParaRPr>
          </a:p>
        </p:txBody>
      </p:sp>
      <p:sp>
        <p:nvSpPr>
          <p:cNvPr id="7" name="Flowchart: Decision 6"/>
          <p:cNvSpPr/>
          <p:nvPr userDrawn="1"/>
        </p:nvSpPr>
        <p:spPr>
          <a:xfrm>
            <a:off x="7293935" y="118761"/>
            <a:ext cx="1640455" cy="1610088"/>
          </a:xfrm>
          <a:prstGeom prst="flowChartDecision">
            <a:avLst/>
          </a:prstGeom>
          <a:solidFill>
            <a:srgbClr val="FFCC00"/>
          </a:solidFill>
          <a:ln w="47625"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a:solidFill>
                  <a:prstClr val="black"/>
                </a:solidFill>
              </a:rPr>
              <a:t>QI Brief</a:t>
            </a:r>
          </a:p>
        </p:txBody>
      </p:sp>
    </p:spTree>
    <p:extLst>
      <p:ext uri="{BB962C8B-B14F-4D97-AF65-F5344CB8AC3E}">
        <p14:creationId xmlns:p14="http://schemas.microsoft.com/office/powerpoint/2010/main" val="30348591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2"/>
          </p:nvPr>
        </p:nvSpPr>
        <p:spPr>
          <a:xfrm>
            <a:off x="457199" y="6356350"/>
            <a:ext cx="2543175"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r>
              <a:rPr lang="en-US">
                <a:solidFill>
                  <a:prstClr val="black">
                    <a:tint val="75000"/>
                  </a:prstClr>
                </a:solidFill>
              </a:rPr>
              <a:t>Segment 1.1: Released Spring 2017</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a:solidFill>
                  <a:prstClr val="black">
                    <a:tint val="75000"/>
                  </a:prstClr>
                </a:solidFill>
              </a:rPr>
              <a:t>dbingham@son.umaryland.edu</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F360B98-5035-4E54-A076-EB906E00DDCF}" type="slidenum">
              <a:rPr lang="en-US" smtClean="0">
                <a:solidFill>
                  <a:prstClr val="black">
                    <a:tint val="75000"/>
                  </a:prstClr>
                </a:solidFill>
              </a:rPr>
              <a:pPr>
                <a:defRPr/>
              </a:pPr>
              <a:t>‹#›</a:t>
            </a:fld>
            <a:endParaRPr lang="en-US">
              <a:solidFill>
                <a:prstClr val="black">
                  <a:tint val="75000"/>
                </a:prstClr>
              </a:solidFill>
            </a:endParaRPr>
          </a:p>
        </p:txBody>
      </p:sp>
      <p:sp>
        <p:nvSpPr>
          <p:cNvPr id="7" name="Flowchart: Decision 6"/>
          <p:cNvSpPr/>
          <p:nvPr userDrawn="1"/>
        </p:nvSpPr>
        <p:spPr>
          <a:xfrm>
            <a:off x="7293935" y="118761"/>
            <a:ext cx="1640455" cy="1610088"/>
          </a:xfrm>
          <a:prstGeom prst="flowChartDecision">
            <a:avLst/>
          </a:prstGeom>
          <a:solidFill>
            <a:srgbClr val="FFCC00"/>
          </a:solidFill>
          <a:ln w="47625"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a:solidFill>
                  <a:prstClr val="black"/>
                </a:solidFill>
              </a:rPr>
              <a:t>QI Brief</a:t>
            </a:r>
          </a:p>
        </p:txBody>
      </p:sp>
    </p:spTree>
    <p:extLst>
      <p:ext uri="{BB962C8B-B14F-4D97-AF65-F5344CB8AC3E}">
        <p14:creationId xmlns:p14="http://schemas.microsoft.com/office/powerpoint/2010/main" val="1867737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887592"/>
            <a:ext cx="8229600" cy="1143000"/>
          </a:xfrm>
        </p:spPr>
        <p:txBody>
          <a:bodyPr/>
          <a:lstStyle/>
          <a:p>
            <a:r>
              <a:rPr lang="en-US"/>
              <a:t>Click to edit Master title style</a:t>
            </a:r>
          </a:p>
        </p:txBody>
      </p:sp>
      <p:sp>
        <p:nvSpPr>
          <p:cNvPr id="3" name="Content Placeholder 2"/>
          <p:cNvSpPr>
            <a:spLocks noGrp="1"/>
          </p:cNvSpPr>
          <p:nvPr>
            <p:ph idx="1"/>
          </p:nvPr>
        </p:nvSpPr>
        <p:spPr>
          <a:xfrm>
            <a:off x="457200" y="2030592"/>
            <a:ext cx="8229600" cy="40955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p:cNvSpPr>
            <a:spLocks noGrp="1"/>
          </p:cNvSpPr>
          <p:nvPr>
            <p:ph type="ftr" sz="quarter" idx="3"/>
          </p:nvPr>
        </p:nvSpPr>
        <p:spPr>
          <a:xfrm>
            <a:off x="3486150" y="6356350"/>
            <a:ext cx="268605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a:t>dbingham@son.umaryland.edu  </a:t>
            </a:r>
          </a:p>
        </p:txBody>
      </p:sp>
      <p:sp>
        <p:nvSpPr>
          <p:cNvPr id="5" name="Date Placeholder 3"/>
          <p:cNvSpPr>
            <a:spLocks noGrp="1"/>
          </p:cNvSpPr>
          <p:nvPr>
            <p:ph type="dt" sz="half" idx="2"/>
          </p:nvPr>
        </p:nvSpPr>
        <p:spPr>
          <a:xfrm>
            <a:off x="457200" y="6356350"/>
            <a:ext cx="302895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r>
              <a:rPr lang="en-US"/>
              <a:t>Segment 1: Released March 2017</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F360B98-5035-4E54-A076-EB906E00DDCF}" type="slidenum">
              <a:rPr lang="en-US" smtClean="0"/>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C65EFBC-B39C-4574-AB5E-99063E14740E}" type="datetimeFigureOut">
              <a:rPr lang="en-US" smtClean="0"/>
              <a:t>8/13/19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B3BA8C-DC5A-4F5F-AEB9-606C2D6186D9}" type="slidenum">
              <a:rPr lang="en-US" smtClean="0"/>
              <a:t>‹#›</a:t>
            </a:fld>
            <a:endParaRPr lang="en-US"/>
          </a:p>
        </p:txBody>
      </p:sp>
    </p:spTree>
    <p:extLst>
      <p:ext uri="{BB962C8B-B14F-4D97-AF65-F5344CB8AC3E}">
        <p14:creationId xmlns:p14="http://schemas.microsoft.com/office/powerpoint/2010/main" val="38274122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C65EFBC-B39C-4574-AB5E-99063E14740E}" type="datetimeFigureOut">
              <a:rPr lang="en-US" smtClean="0"/>
              <a:t>8/13/19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B3BA8C-DC5A-4F5F-AEB9-606C2D6186D9}" type="slidenum">
              <a:rPr lang="en-US" smtClean="0"/>
              <a:t>‹#›</a:t>
            </a:fld>
            <a:endParaRPr lang="en-US"/>
          </a:p>
        </p:txBody>
      </p:sp>
    </p:spTree>
    <p:extLst>
      <p:ext uri="{BB962C8B-B14F-4D97-AF65-F5344CB8AC3E}">
        <p14:creationId xmlns:p14="http://schemas.microsoft.com/office/powerpoint/2010/main" val="19649402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65EFBC-B39C-4574-AB5E-99063E14740E}" type="datetimeFigureOut">
              <a:rPr lang="en-US" smtClean="0"/>
              <a:t>8/13/19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B3BA8C-DC5A-4F5F-AEB9-606C2D6186D9}" type="slidenum">
              <a:rPr lang="en-US" smtClean="0"/>
              <a:t>‹#›</a:t>
            </a:fld>
            <a:endParaRPr lang="en-US"/>
          </a:p>
        </p:txBody>
      </p:sp>
    </p:spTree>
    <p:extLst>
      <p:ext uri="{BB962C8B-B14F-4D97-AF65-F5344CB8AC3E}">
        <p14:creationId xmlns:p14="http://schemas.microsoft.com/office/powerpoint/2010/main" val="462323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C65EFBC-B39C-4574-AB5E-99063E14740E}" type="datetimeFigureOut">
              <a:rPr lang="en-US" smtClean="0"/>
              <a:t>8/13/19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B3BA8C-DC5A-4F5F-AEB9-606C2D6186D9}" type="slidenum">
              <a:rPr lang="en-US" smtClean="0"/>
              <a:t>‹#›</a:t>
            </a:fld>
            <a:endParaRPr lang="en-US"/>
          </a:p>
        </p:txBody>
      </p:sp>
    </p:spTree>
    <p:extLst>
      <p:ext uri="{BB962C8B-B14F-4D97-AF65-F5344CB8AC3E}">
        <p14:creationId xmlns:p14="http://schemas.microsoft.com/office/powerpoint/2010/main" val="3313471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C65EFBC-B39C-4574-AB5E-99063E14740E}" type="datetimeFigureOut">
              <a:rPr lang="en-US" smtClean="0"/>
              <a:t>8/13/19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B3BA8C-DC5A-4F5F-AEB9-606C2D6186D9}" type="slidenum">
              <a:rPr lang="en-US" smtClean="0"/>
              <a:t>‹#›</a:t>
            </a:fld>
            <a:endParaRPr lang="en-US"/>
          </a:p>
        </p:txBody>
      </p:sp>
    </p:spTree>
    <p:extLst>
      <p:ext uri="{BB962C8B-B14F-4D97-AF65-F5344CB8AC3E}">
        <p14:creationId xmlns:p14="http://schemas.microsoft.com/office/powerpoint/2010/main" val="177623803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C65EFBC-B39C-4574-AB5E-99063E14740E}" type="datetimeFigureOut">
              <a:rPr lang="en-US" smtClean="0"/>
              <a:t>8/13/19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B3BA8C-DC5A-4F5F-AEB9-606C2D6186D9}" type="slidenum">
              <a:rPr lang="en-US" smtClean="0"/>
              <a:t>‹#›</a:t>
            </a:fld>
            <a:endParaRPr lang="en-US"/>
          </a:p>
        </p:txBody>
      </p:sp>
    </p:spTree>
    <p:extLst>
      <p:ext uri="{BB962C8B-B14F-4D97-AF65-F5344CB8AC3E}">
        <p14:creationId xmlns:p14="http://schemas.microsoft.com/office/powerpoint/2010/main" val="297615011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65EFBC-B39C-4574-AB5E-99063E14740E}" type="datetimeFigureOut">
              <a:rPr lang="en-US" smtClean="0"/>
              <a:t>8/13/19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B3BA8C-DC5A-4F5F-AEB9-606C2D6186D9}" type="slidenum">
              <a:rPr lang="en-US" smtClean="0"/>
              <a:t>‹#›</a:t>
            </a:fld>
            <a:endParaRPr lang="en-US"/>
          </a:p>
        </p:txBody>
      </p:sp>
    </p:spTree>
    <p:extLst>
      <p:ext uri="{BB962C8B-B14F-4D97-AF65-F5344CB8AC3E}">
        <p14:creationId xmlns:p14="http://schemas.microsoft.com/office/powerpoint/2010/main" val="135150570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65EFBC-B39C-4574-AB5E-99063E14740E}" type="datetimeFigureOut">
              <a:rPr lang="en-US" smtClean="0"/>
              <a:t>8/13/19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B3BA8C-DC5A-4F5F-AEB9-606C2D6186D9}" type="slidenum">
              <a:rPr lang="en-US" smtClean="0"/>
              <a:t>‹#›</a:t>
            </a:fld>
            <a:endParaRPr lang="en-US"/>
          </a:p>
        </p:txBody>
      </p:sp>
    </p:spTree>
    <p:extLst>
      <p:ext uri="{BB962C8B-B14F-4D97-AF65-F5344CB8AC3E}">
        <p14:creationId xmlns:p14="http://schemas.microsoft.com/office/powerpoint/2010/main" val="387820982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65EFBC-B39C-4574-AB5E-99063E14740E}" type="datetimeFigureOut">
              <a:rPr lang="en-US" smtClean="0"/>
              <a:t>8/13/19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B3BA8C-DC5A-4F5F-AEB9-606C2D6186D9}" type="slidenum">
              <a:rPr lang="en-US" smtClean="0"/>
              <a:t>‹#›</a:t>
            </a:fld>
            <a:endParaRPr lang="en-US"/>
          </a:p>
        </p:txBody>
      </p:sp>
    </p:spTree>
    <p:extLst>
      <p:ext uri="{BB962C8B-B14F-4D97-AF65-F5344CB8AC3E}">
        <p14:creationId xmlns:p14="http://schemas.microsoft.com/office/powerpoint/2010/main" val="414142605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C65EFBC-B39C-4574-AB5E-99063E14740E}" type="datetimeFigureOut">
              <a:rPr lang="en-US" smtClean="0"/>
              <a:t>8/13/19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B3BA8C-DC5A-4F5F-AEB9-606C2D6186D9}" type="slidenum">
              <a:rPr lang="en-US" smtClean="0"/>
              <a:t>‹#›</a:t>
            </a:fld>
            <a:endParaRPr lang="en-US"/>
          </a:p>
        </p:txBody>
      </p:sp>
    </p:spTree>
    <p:extLst>
      <p:ext uri="{BB962C8B-B14F-4D97-AF65-F5344CB8AC3E}">
        <p14:creationId xmlns:p14="http://schemas.microsoft.com/office/powerpoint/2010/main" val="2828482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2"/>
          </p:nvPr>
        </p:nvSpPr>
        <p:spPr>
          <a:xfrm>
            <a:off x="457199" y="6356350"/>
            <a:ext cx="2543175"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r>
              <a:rPr lang="en-US"/>
              <a:t>Segment 1: Released March 2017</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a:t>dbingham@son.umaryland.edu</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F360B98-5035-4E54-A076-EB906E00DDCF}" type="slidenum">
              <a:rPr lang="en-US" smtClean="0"/>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C65EFBC-B39C-4574-AB5E-99063E14740E}" type="datetimeFigureOut">
              <a:rPr lang="en-US" smtClean="0"/>
              <a:t>8/13/19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B3BA8C-DC5A-4F5F-AEB9-606C2D6186D9}" type="slidenum">
              <a:rPr lang="en-US" smtClean="0"/>
              <a:t>‹#›</a:t>
            </a:fld>
            <a:endParaRPr lang="en-US"/>
          </a:p>
        </p:txBody>
      </p:sp>
    </p:spTree>
    <p:extLst>
      <p:ext uri="{BB962C8B-B14F-4D97-AF65-F5344CB8AC3E}">
        <p14:creationId xmlns:p14="http://schemas.microsoft.com/office/powerpoint/2010/main" val="90901420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12688686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887592"/>
            <a:ext cx="8229600" cy="1143000"/>
          </a:xfrm>
        </p:spPr>
        <p:txBody>
          <a:bodyPr/>
          <a:lstStyle/>
          <a:p>
            <a:r>
              <a:rPr lang="en-US"/>
              <a:t>Click to edit Master title style</a:t>
            </a:r>
          </a:p>
        </p:txBody>
      </p:sp>
      <p:sp>
        <p:nvSpPr>
          <p:cNvPr id="3" name="Content Placeholder 2"/>
          <p:cNvSpPr>
            <a:spLocks noGrp="1"/>
          </p:cNvSpPr>
          <p:nvPr>
            <p:ph idx="1"/>
          </p:nvPr>
        </p:nvSpPr>
        <p:spPr>
          <a:xfrm>
            <a:off x="457200" y="2030592"/>
            <a:ext cx="8229600" cy="40955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p:cNvSpPr>
            <a:spLocks noGrp="1"/>
          </p:cNvSpPr>
          <p:nvPr>
            <p:ph type="ftr" sz="quarter" idx="3"/>
          </p:nvPr>
        </p:nvSpPr>
        <p:spPr>
          <a:xfrm>
            <a:off x="3729342" y="6356350"/>
            <a:ext cx="268605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a:t>dbingham@son.umaryland.edu  </a:t>
            </a:r>
          </a:p>
        </p:txBody>
      </p:sp>
      <p:sp>
        <p:nvSpPr>
          <p:cNvPr id="5" name="Date Placeholder 3"/>
          <p:cNvSpPr>
            <a:spLocks noGrp="1"/>
          </p:cNvSpPr>
          <p:nvPr>
            <p:ph type="dt" sz="half" idx="2"/>
          </p:nvPr>
        </p:nvSpPr>
        <p:spPr>
          <a:xfrm>
            <a:off x="457200" y="6356350"/>
            <a:ext cx="32004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r>
              <a:rPr lang="en-US"/>
              <a:t>Segment 1.3: Released Spring 2017</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F360B98-5035-4E54-A076-EB906E00DDCF}" type="slidenum">
              <a:rPr lang="en-US" smtClean="0"/>
              <a:pPr>
                <a:defRPr/>
              </a:pPr>
              <a:t>‹#›</a:t>
            </a:fld>
            <a:endParaRPr lang="en-US"/>
          </a:p>
        </p:txBody>
      </p:sp>
    </p:spTree>
    <p:extLst>
      <p:ext uri="{BB962C8B-B14F-4D97-AF65-F5344CB8AC3E}">
        <p14:creationId xmlns:p14="http://schemas.microsoft.com/office/powerpoint/2010/main" val="254661869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2"/>
          </p:nvPr>
        </p:nvSpPr>
        <p:spPr>
          <a:xfrm>
            <a:off x="457199" y="6356350"/>
            <a:ext cx="2543175"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r>
              <a:rPr lang="en-US"/>
              <a:t>Segment 1.3: Released Spring 2017</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a:t>dbingham@son.umaryland.edu</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F360B98-5035-4E54-A076-EB906E00DDCF}" type="slidenum">
              <a:rPr lang="en-US" smtClean="0"/>
              <a:pPr>
                <a:defRPr/>
              </a:pPr>
              <a:t>‹#›</a:t>
            </a:fld>
            <a:endParaRPr lang="en-US"/>
          </a:p>
        </p:txBody>
      </p:sp>
    </p:spTree>
    <p:extLst>
      <p:ext uri="{BB962C8B-B14F-4D97-AF65-F5344CB8AC3E}">
        <p14:creationId xmlns:p14="http://schemas.microsoft.com/office/powerpoint/2010/main" val="323648575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0" y="2419717"/>
            <a:ext cx="9144000" cy="4438287"/>
          </a:xfrm>
          <a:prstGeom prst="rect">
            <a:avLst/>
          </a:prstGeom>
          <a:solidFill>
            <a:srgbClr val="5E6A71">
              <a:alpha val="4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fontAlgn="base">
              <a:spcBef>
                <a:spcPct val="0"/>
              </a:spcBef>
              <a:spcAft>
                <a:spcPct val="0"/>
              </a:spcAft>
            </a:pPr>
            <a:endParaRPr lang="en-US">
              <a:solidFill>
                <a:prstClr val="white"/>
              </a:solidFill>
            </a:endParaRPr>
          </a:p>
        </p:txBody>
      </p:sp>
      <p:sp>
        <p:nvSpPr>
          <p:cNvPr id="2" name="Title 1"/>
          <p:cNvSpPr>
            <a:spLocks noGrp="1"/>
          </p:cNvSpPr>
          <p:nvPr>
            <p:ph type="ctrTitle"/>
          </p:nvPr>
        </p:nvSpPr>
        <p:spPr>
          <a:xfrm>
            <a:off x="457200" y="2862363"/>
            <a:ext cx="8229600" cy="1470025"/>
          </a:xfrm>
        </p:spPr>
        <p:txBody>
          <a:bodyPr/>
          <a:lstStyle>
            <a:lvl1pPr>
              <a:defRPr/>
            </a:lvl1pPr>
          </a:lstStyle>
          <a:p>
            <a:endParaRPr lang="en-US"/>
          </a:p>
        </p:txBody>
      </p:sp>
      <p:sp>
        <p:nvSpPr>
          <p:cNvPr id="3" name="Subtitle 2"/>
          <p:cNvSpPr>
            <a:spLocks noGrp="1"/>
          </p:cNvSpPr>
          <p:nvPr>
            <p:ph type="subTitle" idx="1"/>
          </p:nvPr>
        </p:nvSpPr>
        <p:spPr>
          <a:xfrm>
            <a:off x="457200" y="4325613"/>
            <a:ext cx="82296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a:p>
        </p:txBody>
      </p:sp>
      <p:sp>
        <p:nvSpPr>
          <p:cNvPr id="4" name="Date Placeholder 3"/>
          <p:cNvSpPr>
            <a:spLocks noGrp="1"/>
          </p:cNvSpPr>
          <p:nvPr>
            <p:ph type="dt" sz="half" idx="10"/>
          </p:nvPr>
        </p:nvSpPr>
        <p:spPr/>
        <p:txBody>
          <a:bodyPr/>
          <a:lstStyle/>
          <a:p>
            <a:fld id="{B6845F55-FEAA-4F24-8900-966564B0044B}" type="datetime1">
              <a:rPr lang="en-US" smtClean="0"/>
              <a:pPr/>
              <a:t>8/13/19</a:t>
            </a:fld>
            <a:endParaRPr lang="en-US"/>
          </a:p>
        </p:txBody>
      </p:sp>
      <p:sp>
        <p:nvSpPr>
          <p:cNvPr id="5" name="Footer Placeholder 4"/>
          <p:cNvSpPr>
            <a:spLocks noGrp="1"/>
          </p:cNvSpPr>
          <p:nvPr>
            <p:ph type="ftr" sz="quarter" idx="11"/>
          </p:nvPr>
        </p:nvSpPr>
        <p:spPr>
          <a:xfrm>
            <a:off x="2337848" y="6356354"/>
            <a:ext cx="4996207" cy="365125"/>
          </a:xfrm>
        </p:spPr>
        <p:txBody>
          <a:bodyPr/>
          <a:lstStyle>
            <a:lvl1pPr>
              <a:defRPr b="1"/>
            </a:lvl1pPr>
          </a:lstStyle>
          <a:p>
            <a:r>
              <a:rPr lang="en-US"/>
              <a:t>dbingham@son.umaryland.edu</a:t>
            </a:r>
          </a:p>
        </p:txBody>
      </p:sp>
      <p:sp>
        <p:nvSpPr>
          <p:cNvPr id="6" name="Slide Number Placeholder 5"/>
          <p:cNvSpPr>
            <a:spLocks noGrp="1"/>
          </p:cNvSpPr>
          <p:nvPr>
            <p:ph type="sldNum" sz="quarter" idx="12"/>
          </p:nvPr>
        </p:nvSpPr>
        <p:spPr/>
        <p:txBody>
          <a:bodyPr/>
          <a:lstStyle/>
          <a:p>
            <a:fld id="{47E27B16-0234-8341-8498-B09A2CB318A6}" type="slidenum">
              <a:rPr lang="en-US" smtClean="0"/>
              <a:pPr/>
              <a:t>‹#›</a:t>
            </a:fld>
            <a:endParaRPr lang="en-US"/>
          </a:p>
        </p:txBody>
      </p:sp>
      <p:pic>
        <p:nvPicPr>
          <p:cNvPr id="9" name="Picture 8"/>
          <p:cNvPicPr>
            <a:picLocks noChangeAspect="1"/>
          </p:cNvPicPr>
          <p:nvPr userDrawn="1"/>
        </p:nvPicPr>
        <p:blipFill>
          <a:blip r:embed="rId2"/>
          <a:stretch>
            <a:fillRect/>
          </a:stretch>
        </p:blipFill>
        <p:spPr>
          <a:xfrm>
            <a:off x="5707722" y="4"/>
            <a:ext cx="3436278" cy="2419713"/>
          </a:xfrm>
          <a:prstGeom prst="rect">
            <a:avLst/>
          </a:prstGeom>
        </p:spPr>
      </p:pic>
      <p:pic>
        <p:nvPicPr>
          <p:cNvPr id="10" name="Picture 9" descr="PQI-logo-largetype.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28712" y="194421"/>
            <a:ext cx="4135986" cy="1207118"/>
          </a:xfrm>
          <a:prstGeom prst="rect">
            <a:avLst/>
          </a:prstGeom>
        </p:spPr>
      </p:pic>
    </p:spTree>
    <p:extLst>
      <p:ext uri="{BB962C8B-B14F-4D97-AF65-F5344CB8AC3E}">
        <p14:creationId xmlns:p14="http://schemas.microsoft.com/office/powerpoint/2010/main" val="428928925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p:cNvSpPr>
            <a:spLocks noGrp="1"/>
          </p:cNvSpPr>
          <p:nvPr>
            <p:ph type="ftr" sz="quarter" idx="10"/>
          </p:nvPr>
        </p:nvSpPr>
        <p:spPr>
          <a:xfrm>
            <a:off x="1262063" y="6356354"/>
            <a:ext cx="7535862" cy="365125"/>
          </a:xfrm>
        </p:spPr>
        <p:txBody>
          <a:bodyPr/>
          <a:lstStyle>
            <a:lvl1pPr>
              <a:defRPr/>
            </a:lvl1pPr>
          </a:lstStyle>
          <a:p>
            <a:r>
              <a:rPr lang="en-US" altLang="en-US"/>
              <a:t>dbingham@son.umaryland.edu</a:t>
            </a:r>
          </a:p>
        </p:txBody>
      </p:sp>
    </p:spTree>
    <p:extLst>
      <p:ext uri="{BB962C8B-B14F-4D97-AF65-F5344CB8AC3E}">
        <p14:creationId xmlns:p14="http://schemas.microsoft.com/office/powerpoint/2010/main" val="28821236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r>
              <a:rPr lang="en-US"/>
              <a:t>Segment 1: Released March 2017</a:t>
            </a:r>
          </a:p>
        </p:txBody>
      </p:sp>
      <p:sp>
        <p:nvSpPr>
          <p:cNvPr id="5" name="Footer Placeholder 4"/>
          <p:cNvSpPr>
            <a:spLocks noGrp="1"/>
          </p:cNvSpPr>
          <p:nvPr>
            <p:ph type="ftr" sz="quarter" idx="11"/>
          </p:nvPr>
        </p:nvSpPr>
        <p:spPr/>
        <p:txBody>
          <a:bodyPr/>
          <a:lstStyle/>
          <a:p>
            <a:r>
              <a:rPr lang="en-US"/>
              <a:t>dbingham@son.umaryland.edu</a:t>
            </a:r>
          </a:p>
        </p:txBody>
      </p:sp>
      <p:sp>
        <p:nvSpPr>
          <p:cNvPr id="6" name="Slide Number Placeholder 5"/>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3166722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74726413-880B-426F-9685-D3359858682B}" type="datetime1">
              <a:rPr lang="en-US" smtClean="0"/>
              <a:t>8/13/19</a:t>
            </a:fld>
            <a:endParaRPr lang="en-US"/>
          </a:p>
        </p:txBody>
      </p:sp>
      <p:sp>
        <p:nvSpPr>
          <p:cNvPr id="5" name="Footer Placeholder 4"/>
          <p:cNvSpPr>
            <a:spLocks noGrp="1"/>
          </p:cNvSpPr>
          <p:nvPr>
            <p:ph type="ftr" sz="quarter" idx="11"/>
          </p:nvPr>
        </p:nvSpPr>
        <p:spPr/>
        <p:txBody>
          <a:bodyPr/>
          <a:lstStyle/>
          <a:p>
            <a:r>
              <a:rPr lang="en-US"/>
              <a:t>dbingham@son.umaryland.edu</a:t>
            </a:r>
          </a:p>
        </p:txBody>
      </p:sp>
      <p:sp>
        <p:nvSpPr>
          <p:cNvPr id="6" name="Slide Number Placeholder 5"/>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2298352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r>
              <a:rPr lang="en-US"/>
              <a:t>Segment 1: Released March 2017</a:t>
            </a:r>
          </a:p>
        </p:txBody>
      </p:sp>
      <p:sp>
        <p:nvSpPr>
          <p:cNvPr id="5" name="Footer Placeholder 4"/>
          <p:cNvSpPr>
            <a:spLocks noGrp="1"/>
          </p:cNvSpPr>
          <p:nvPr>
            <p:ph type="ftr" sz="quarter" idx="11"/>
          </p:nvPr>
        </p:nvSpPr>
        <p:spPr/>
        <p:txBody>
          <a:bodyPr/>
          <a:lstStyle/>
          <a:p>
            <a:r>
              <a:rPr lang="en-US"/>
              <a:t>dbingham@son.umaryland.edu</a:t>
            </a:r>
          </a:p>
        </p:txBody>
      </p:sp>
      <p:sp>
        <p:nvSpPr>
          <p:cNvPr id="6" name="Slide Number Placeholder 5"/>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2336911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285E91E-8F34-4799-93B2-B3923B19B5C9}" type="datetime1">
              <a:rPr lang="en-US" smtClean="0"/>
              <a:t>8/13/19</a:t>
            </a:fld>
            <a:endParaRPr lang="en-US"/>
          </a:p>
        </p:txBody>
      </p:sp>
      <p:sp>
        <p:nvSpPr>
          <p:cNvPr id="6" name="Footer Placeholder 5"/>
          <p:cNvSpPr>
            <a:spLocks noGrp="1"/>
          </p:cNvSpPr>
          <p:nvPr>
            <p:ph type="ftr" sz="quarter" idx="11"/>
          </p:nvPr>
        </p:nvSpPr>
        <p:spPr/>
        <p:txBody>
          <a:bodyPr/>
          <a:lstStyle/>
          <a:p>
            <a:r>
              <a:rPr lang="en-US"/>
              <a:t>dbingham@son.umaryland.edu</a:t>
            </a:r>
          </a:p>
        </p:txBody>
      </p:sp>
      <p:sp>
        <p:nvSpPr>
          <p:cNvPr id="7" name="Slide Number Placeholder 6"/>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885670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357FDCB6-18E4-4D77-B1BC-0E762872553C}" type="datetime1">
              <a:rPr lang="en-US" smtClean="0"/>
              <a:t>8/13/19</a:t>
            </a:fld>
            <a:endParaRPr lang="en-US"/>
          </a:p>
        </p:txBody>
      </p:sp>
      <p:sp>
        <p:nvSpPr>
          <p:cNvPr id="8" name="Footer Placeholder 7"/>
          <p:cNvSpPr>
            <a:spLocks noGrp="1"/>
          </p:cNvSpPr>
          <p:nvPr>
            <p:ph type="ftr" sz="quarter" idx="11"/>
          </p:nvPr>
        </p:nvSpPr>
        <p:spPr/>
        <p:txBody>
          <a:bodyPr/>
          <a:lstStyle/>
          <a:p>
            <a:r>
              <a:rPr lang="en-US"/>
              <a:t>dbingham@son.umaryland.edu</a:t>
            </a:r>
          </a:p>
        </p:txBody>
      </p:sp>
      <p:sp>
        <p:nvSpPr>
          <p:cNvPr id="9" name="Slide Number Placeholder 8"/>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190258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74DFB098-CD75-48CB-AB0B-453186FE68E5}" type="datetime1">
              <a:rPr lang="en-US" smtClean="0"/>
              <a:t>8/13/19</a:t>
            </a:fld>
            <a:endParaRPr lang="en-US"/>
          </a:p>
        </p:txBody>
      </p:sp>
      <p:sp>
        <p:nvSpPr>
          <p:cNvPr id="4" name="Footer Placeholder 3"/>
          <p:cNvSpPr>
            <a:spLocks noGrp="1"/>
          </p:cNvSpPr>
          <p:nvPr>
            <p:ph type="ftr" sz="quarter" idx="11"/>
          </p:nvPr>
        </p:nvSpPr>
        <p:spPr/>
        <p:txBody>
          <a:bodyPr/>
          <a:lstStyle/>
          <a:p>
            <a:r>
              <a:rPr lang="en-US"/>
              <a:t>dbingham@son.umaryland.edu</a:t>
            </a:r>
          </a:p>
        </p:txBody>
      </p:sp>
      <p:sp>
        <p:nvSpPr>
          <p:cNvPr id="5" name="Slide Number Placeholder 4"/>
          <p:cNvSpPr>
            <a:spLocks noGrp="1"/>
          </p:cNvSpPr>
          <p:nvPr>
            <p:ph type="sldNum" sz="quarter" idx="12"/>
          </p:nvPr>
        </p:nvSpPr>
        <p:spPr/>
        <p:txBody>
          <a:bodyPr/>
          <a:lstStyle/>
          <a:p>
            <a:fld id="{332F2886-D10D-4C74-8E9E-2FE61CA97B64}" type="slidenum">
              <a:rPr lang="en-US" smtClean="0"/>
              <a:t>‹#›</a:t>
            </a:fld>
            <a:endParaRPr lang="en-US"/>
          </a:p>
        </p:txBody>
      </p:sp>
    </p:spTree>
    <p:extLst>
      <p:ext uri="{BB962C8B-B14F-4D97-AF65-F5344CB8AC3E}">
        <p14:creationId xmlns:p14="http://schemas.microsoft.com/office/powerpoint/2010/main" val="22866504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6.xml"/><Relationship Id="rId1" Type="http://schemas.openxmlformats.org/officeDocument/2006/relationships/slideLayout" Target="../slideLayouts/slideLayout15.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5" Type="http://schemas.openxmlformats.org/officeDocument/2006/relationships/image" Target="../media/image1.jpeg"/><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theme" Target="../theme/theme5.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33.xml"/><Relationship Id="rId2" Type="http://schemas.openxmlformats.org/officeDocument/2006/relationships/slideLayout" Target="../slideLayouts/slideLayout32.xml"/><Relationship Id="rId1" Type="http://schemas.openxmlformats.org/officeDocument/2006/relationships/slideLayout" Target="../slideLayouts/slideLayout31.xml"/><Relationship Id="rId5" Type="http://schemas.openxmlformats.org/officeDocument/2006/relationships/image" Target="../media/image1.jpeg"/><Relationship Id="rId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3" Type="http://schemas.openxmlformats.org/officeDocument/2006/relationships/theme" Target="../theme/theme7.xml"/><Relationship Id="rId2" Type="http://schemas.openxmlformats.org/officeDocument/2006/relationships/slideLayout" Target="../slideLayouts/slideLayout35.xml"/><Relationship Id="rId1"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5"/>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44749" y="1250004"/>
            <a:ext cx="8142051"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2393004"/>
            <a:ext cx="8229600" cy="373315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B9D8271F-097A-4E8E-A9E3-179F2476412D}" type="datetime1">
              <a:rPr lang="en-US" smtClean="0"/>
              <a:t>8/13/19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a:t>dbingham@son.umaryland.edu</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F360B98-5035-4E54-A076-EB906E00DDCF}"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Lst>
  <p:hf hdr="0" dt="0"/>
  <p:txStyles>
    <p:titleStyle>
      <a:lvl1pPr algn="ctr" defTabSz="457200" rtl="0" eaLnBrk="0" fontAlgn="base" hangingPunct="0">
        <a:spcBef>
          <a:spcPct val="0"/>
        </a:spcBef>
        <a:spcAft>
          <a:spcPct val="0"/>
        </a:spcAft>
        <a:defRPr sz="32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6670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Segment 1: Released March 2017</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dbingham@son.umaryland.edu</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2F2886-D10D-4C74-8E9E-2FE61CA97B64}" type="slidenum">
              <a:rPr lang="en-US" smtClean="0"/>
              <a:t>‹#›</a:t>
            </a:fld>
            <a:endParaRPr lang="en-US"/>
          </a:p>
        </p:txBody>
      </p:sp>
    </p:spTree>
    <p:extLst>
      <p:ext uri="{BB962C8B-B14F-4D97-AF65-F5344CB8AC3E}">
        <p14:creationId xmlns:p14="http://schemas.microsoft.com/office/powerpoint/2010/main" val="1344066725"/>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rgbClr val="5E6A71"/>
                </a:solidFill>
              </a:defRPr>
            </a:lvl1pPr>
          </a:lstStyle>
          <a:p>
            <a:fld id="{27D12788-8721-497F-AE8C-B4BDD787433B}" type="datetime1">
              <a:rPr lang="en-US" smtClean="0"/>
              <a:t>8/13/19</a:t>
            </a:fld>
            <a:endParaRPr lang="en-US"/>
          </a:p>
        </p:txBody>
      </p:sp>
      <p:sp>
        <p:nvSpPr>
          <p:cNvPr id="5" name="Footer Placeholder 4"/>
          <p:cNvSpPr>
            <a:spLocks noGrp="1"/>
          </p:cNvSpPr>
          <p:nvPr>
            <p:ph type="ftr" sz="quarter" idx="3"/>
          </p:nvPr>
        </p:nvSpPr>
        <p:spPr>
          <a:xfrm>
            <a:off x="2770095" y="6356354"/>
            <a:ext cx="3783106" cy="365125"/>
          </a:xfrm>
          <a:prstGeom prst="rect">
            <a:avLst/>
          </a:prstGeom>
        </p:spPr>
        <p:txBody>
          <a:bodyPr vert="horz" lIns="91440" tIns="45720" rIns="91440" bIns="45720" rtlCol="0" anchor="ctr"/>
          <a:lstStyle>
            <a:lvl1pPr algn="ctr">
              <a:defRPr sz="1200">
                <a:solidFill>
                  <a:srgbClr val="5E6A71"/>
                </a:solidFill>
              </a:defRPr>
            </a:lvl1pPr>
          </a:lstStyle>
          <a:p>
            <a:r>
              <a:rPr lang="en-US"/>
              <a:t>dbingham@son.umaryland.edu</a:t>
            </a:r>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rgbClr val="5E6A71"/>
                </a:solidFill>
              </a:defRPr>
            </a:lvl1pPr>
          </a:lstStyle>
          <a:p>
            <a:fld id="{47E27B16-0234-8341-8498-B09A2CB318A6}" type="slidenum">
              <a:rPr lang="en-US" smtClean="0"/>
              <a:pPr/>
              <a:t>‹#›</a:t>
            </a:fld>
            <a:endParaRPr lang="en-US"/>
          </a:p>
        </p:txBody>
      </p:sp>
    </p:spTree>
    <p:extLst>
      <p:ext uri="{BB962C8B-B14F-4D97-AF65-F5344CB8AC3E}">
        <p14:creationId xmlns:p14="http://schemas.microsoft.com/office/powerpoint/2010/main" val="2290210330"/>
      </p:ext>
    </p:extLst>
  </p:cSld>
  <p:clrMap bg1="lt1" tx1="dk1" bg2="lt2" tx2="dk2" accent1="accent1" accent2="accent2" accent3="accent3" accent4="accent4" accent5="accent5" accent6="accent6" hlink="hlink" folHlink="folHlink"/>
  <p:sldLayoutIdLst>
    <p:sldLayoutId id="2147483743" r:id="rId1"/>
    <p:sldLayoutId id="2147483745" r:id="rId2"/>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0">
          <a:blip r:embed="rId5"/>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44749" y="1250004"/>
            <a:ext cx="8142051"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2393004"/>
            <a:ext cx="8229600" cy="373315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667000" cy="365125"/>
          </a:xfrm>
          <a:prstGeom prst="rect">
            <a:avLst/>
          </a:prstGeom>
        </p:spPr>
        <p:txBody>
          <a:bodyPr vert="horz" lIns="91440" tIns="45720" rIns="91440" bIns="45720" rtlCol="0" anchor="ctr"/>
          <a:lstStyle>
            <a:lvl1pPr marL="0" marR="0" indent="0" algn="l" defTabSz="457200" rtl="0" eaLnBrk="1" fontAlgn="auto" latinLnBrk="0" hangingPunct="1">
              <a:lnSpc>
                <a:spcPct val="100000"/>
              </a:lnSpc>
              <a:spcBef>
                <a:spcPts val="0"/>
              </a:spcBef>
              <a:spcAft>
                <a:spcPts val="0"/>
              </a:spcAft>
              <a:buClrTx/>
              <a:buSzTx/>
              <a:buFontTx/>
              <a:buNone/>
              <a:tabLst/>
              <a:defRPr sz="1200">
                <a:solidFill>
                  <a:schemeClr val="tx1">
                    <a:tint val="75000"/>
                  </a:schemeClr>
                </a:solidFill>
                <a:latin typeface="+mn-lt"/>
              </a:defRPr>
            </a:lvl1pPr>
          </a:lstStyle>
          <a:p>
            <a:pPr>
              <a:defRPr/>
            </a:pPr>
            <a:endParaRPr lang="en-US">
              <a:solidFill>
                <a:prstClr val="black">
                  <a:tint val="75000"/>
                </a:prstClr>
              </a:solidFill>
            </a:endParaRPr>
          </a:p>
          <a:p>
            <a:pPr>
              <a:defRPr/>
            </a:pPr>
            <a:r>
              <a:rPr lang="en-US">
                <a:solidFill>
                  <a:prstClr val="black">
                    <a:tint val="75000"/>
                  </a:prstClr>
                </a:solidFill>
              </a:rPr>
              <a:t>Segment 1.1: Released Spring 2017</a:t>
            </a:r>
          </a:p>
          <a:p>
            <a:pPr>
              <a:defRPr/>
            </a:pPr>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a:solidFill>
                  <a:prstClr val="black">
                    <a:tint val="75000"/>
                  </a:prstClr>
                </a:solidFill>
              </a:rPr>
              <a:t>dbingham@son.umaryland.edu</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F360B98-5035-4E54-A076-EB906E00DDCF}" type="slidenum">
              <a:rPr lang="en-US" smtClean="0">
                <a:solidFill>
                  <a:prstClr val="black">
                    <a:tint val="75000"/>
                  </a:prstClr>
                </a:solidFill>
              </a:rPr>
              <a:pPr>
                <a:defRPr/>
              </a:pPr>
              <a:t>‹#›</a:t>
            </a:fld>
            <a:endParaRPr lang="en-US">
              <a:solidFill>
                <a:prstClr val="black">
                  <a:tint val="75000"/>
                </a:prstClr>
              </a:solidFill>
            </a:endParaRPr>
          </a:p>
        </p:txBody>
      </p:sp>
      <p:sp>
        <p:nvSpPr>
          <p:cNvPr id="7" name="Flowchart: Decision 6"/>
          <p:cNvSpPr/>
          <p:nvPr userDrawn="1"/>
        </p:nvSpPr>
        <p:spPr>
          <a:xfrm>
            <a:off x="7293935" y="118761"/>
            <a:ext cx="1640455" cy="1610088"/>
          </a:xfrm>
          <a:prstGeom prst="flowChartDecision">
            <a:avLst/>
          </a:prstGeom>
          <a:solidFill>
            <a:srgbClr val="FFCC00"/>
          </a:solidFill>
          <a:ln w="47625"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a:solidFill>
                  <a:prstClr val="black"/>
                </a:solidFill>
              </a:rPr>
              <a:t>QI Brief</a:t>
            </a:r>
          </a:p>
        </p:txBody>
      </p:sp>
    </p:spTree>
    <p:extLst>
      <p:ext uri="{BB962C8B-B14F-4D97-AF65-F5344CB8AC3E}">
        <p14:creationId xmlns:p14="http://schemas.microsoft.com/office/powerpoint/2010/main" val="3584932435"/>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Lst>
  <p:hf hdr="0" dt="0"/>
  <p:txStyles>
    <p:titleStyle>
      <a:lvl1pPr algn="ctr" defTabSz="457200" rtl="0" eaLnBrk="0" fontAlgn="base" hangingPunct="0">
        <a:spcBef>
          <a:spcPct val="0"/>
        </a:spcBef>
        <a:spcAft>
          <a:spcPct val="0"/>
        </a:spcAft>
        <a:defRPr sz="3200" kern="1200">
          <a:solidFill>
            <a:schemeClr val="tx1"/>
          </a:solidFill>
          <a:latin typeface="Helvetica" panose="020B0604020202020204" pitchFamily="34" charset="0"/>
          <a:ea typeface="+mj-ea"/>
          <a:cs typeface="Helvetica" panose="020B0604020202020204" pitchFamily="34" charset="0"/>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2800" kern="1200">
          <a:solidFill>
            <a:schemeClr val="tx1"/>
          </a:solidFill>
          <a:latin typeface="Helvetica" panose="020B0604020202020204" pitchFamily="34" charset="0"/>
          <a:ea typeface="+mn-ea"/>
          <a:cs typeface="Helvetica" panose="020B0604020202020204" pitchFamily="34" charset="0"/>
        </a:defRPr>
      </a:lvl1pPr>
      <a:lvl2pPr marL="742950" indent="-285750" algn="l" defTabSz="457200" rtl="0" eaLnBrk="0" fontAlgn="base" hangingPunct="0">
        <a:spcBef>
          <a:spcPct val="20000"/>
        </a:spcBef>
        <a:spcAft>
          <a:spcPct val="0"/>
        </a:spcAft>
        <a:buFont typeface="Arial" charset="0"/>
        <a:buChar char="–"/>
        <a:defRPr sz="2400" kern="1200">
          <a:solidFill>
            <a:schemeClr val="tx1"/>
          </a:solidFill>
          <a:latin typeface="Helvetica" panose="020B0604020202020204" pitchFamily="34" charset="0"/>
          <a:ea typeface="+mn-ea"/>
          <a:cs typeface="Helvetica" panose="020B0604020202020204" pitchFamily="34" charset="0"/>
        </a:defRPr>
      </a:lvl2pPr>
      <a:lvl3pPr marL="1143000" indent="-228600" algn="l" defTabSz="457200" rtl="0" eaLnBrk="0" fontAlgn="base" hangingPunct="0">
        <a:spcBef>
          <a:spcPct val="20000"/>
        </a:spcBef>
        <a:spcAft>
          <a:spcPct val="0"/>
        </a:spcAft>
        <a:buFont typeface="Arial" charset="0"/>
        <a:buChar char="•"/>
        <a:defRPr sz="2000" kern="1200">
          <a:solidFill>
            <a:schemeClr val="tx1"/>
          </a:solidFill>
          <a:latin typeface="Helvetica" panose="020B0604020202020204" pitchFamily="34" charset="0"/>
          <a:ea typeface="+mn-ea"/>
          <a:cs typeface="Helvetica" panose="020B0604020202020204" pitchFamily="34" charset="0"/>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Helvetica" panose="020B0604020202020204" pitchFamily="34" charset="0"/>
          <a:ea typeface="+mn-ea"/>
          <a:cs typeface="Helvetica" panose="020B0604020202020204" pitchFamily="34" charset="0"/>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Helvetica" panose="020B0604020202020204" pitchFamily="34" charset="0"/>
          <a:ea typeface="+mn-ea"/>
          <a:cs typeface="Helvetica"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65EFBC-B39C-4574-AB5E-99063E14740E}" type="datetimeFigureOut">
              <a:rPr lang="en-US" smtClean="0"/>
              <a:t>8/13/19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B3BA8C-DC5A-4F5F-AEB9-606C2D6186D9}" type="slidenum">
              <a:rPr lang="en-US" smtClean="0"/>
              <a:t>‹#›</a:t>
            </a:fld>
            <a:endParaRPr lang="en-US"/>
          </a:p>
        </p:txBody>
      </p:sp>
    </p:spTree>
    <p:extLst>
      <p:ext uri="{BB962C8B-B14F-4D97-AF65-F5344CB8AC3E}">
        <p14:creationId xmlns:p14="http://schemas.microsoft.com/office/powerpoint/2010/main" val="95244289"/>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blipFill dpi="0" rotWithShape="0">
          <a:blip r:embed="rId5"/>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44749" y="1250004"/>
            <a:ext cx="8142051"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2393004"/>
            <a:ext cx="8229600" cy="373315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667000" cy="365125"/>
          </a:xfrm>
          <a:prstGeom prst="rect">
            <a:avLst/>
          </a:prstGeom>
        </p:spPr>
        <p:txBody>
          <a:bodyPr vert="horz" lIns="91440" tIns="45720" rIns="91440" bIns="45720" rtlCol="0" anchor="ctr"/>
          <a:lstStyle>
            <a:lvl1pPr marL="0" marR="0" indent="0" algn="l" defTabSz="457200" rtl="0" eaLnBrk="1" fontAlgn="auto" latinLnBrk="0" hangingPunct="1">
              <a:lnSpc>
                <a:spcPct val="100000"/>
              </a:lnSpc>
              <a:spcBef>
                <a:spcPts val="0"/>
              </a:spcBef>
              <a:spcAft>
                <a:spcPts val="0"/>
              </a:spcAft>
              <a:buClrTx/>
              <a:buSzTx/>
              <a:buFontTx/>
              <a:buNone/>
              <a:tabLst/>
              <a:defRPr sz="1200">
                <a:solidFill>
                  <a:schemeClr val="tx1">
                    <a:tint val="75000"/>
                  </a:schemeClr>
                </a:solidFill>
                <a:latin typeface="+mn-lt"/>
              </a:defRPr>
            </a:lvl1pPr>
          </a:lstStyle>
          <a:p>
            <a:pPr>
              <a:defRPr/>
            </a:pPr>
            <a:endParaRPr lang="en-US"/>
          </a:p>
          <a:p>
            <a:pPr>
              <a:defRPr/>
            </a:pPr>
            <a:r>
              <a:rPr lang="en-US"/>
              <a:t>Segment 1.3: Released Spring 2017</a:t>
            </a:r>
          </a:p>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a:t>dbingham@son.umaryland.edu</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F360B98-5035-4E54-A076-EB906E00DDCF}" type="slidenum">
              <a:rPr lang="en-US" smtClean="0"/>
              <a:pPr>
                <a:defRPr/>
              </a:pPr>
              <a:t>‹#›</a:t>
            </a:fld>
            <a:endParaRPr lang="en-US"/>
          </a:p>
        </p:txBody>
      </p:sp>
    </p:spTree>
    <p:extLst>
      <p:ext uri="{BB962C8B-B14F-4D97-AF65-F5344CB8AC3E}">
        <p14:creationId xmlns:p14="http://schemas.microsoft.com/office/powerpoint/2010/main" val="1560516710"/>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Lst>
  <p:hf hdr="0" dt="0"/>
  <p:txStyles>
    <p:titleStyle>
      <a:lvl1pPr algn="ctr" defTabSz="457200" rtl="0" eaLnBrk="0" fontAlgn="base" hangingPunct="0">
        <a:spcBef>
          <a:spcPct val="0"/>
        </a:spcBef>
        <a:spcAft>
          <a:spcPct val="0"/>
        </a:spcAft>
        <a:defRPr sz="32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rgbClr val="5E6A71"/>
                </a:solidFill>
              </a:defRPr>
            </a:lvl1pPr>
          </a:lstStyle>
          <a:p>
            <a:pPr defTabSz="457200" fontAlgn="base">
              <a:spcBef>
                <a:spcPct val="0"/>
              </a:spcBef>
              <a:spcAft>
                <a:spcPct val="0"/>
              </a:spcAft>
            </a:pPr>
            <a:fld id="{27D12788-8721-497F-AE8C-B4BDD787433B}" type="datetime1">
              <a:rPr lang="en-US" smtClean="0">
                <a:latin typeface="Arial" charset="0"/>
              </a:rPr>
              <a:pPr defTabSz="457200" fontAlgn="base">
                <a:spcBef>
                  <a:spcPct val="0"/>
                </a:spcBef>
                <a:spcAft>
                  <a:spcPct val="0"/>
                </a:spcAft>
              </a:pPr>
              <a:t>8/13/19</a:t>
            </a:fld>
            <a:endParaRPr lang="en-US">
              <a:latin typeface="Arial" charset="0"/>
            </a:endParaRPr>
          </a:p>
        </p:txBody>
      </p:sp>
      <p:sp>
        <p:nvSpPr>
          <p:cNvPr id="5" name="Footer Placeholder 4"/>
          <p:cNvSpPr>
            <a:spLocks noGrp="1"/>
          </p:cNvSpPr>
          <p:nvPr>
            <p:ph type="ftr" sz="quarter" idx="3"/>
          </p:nvPr>
        </p:nvSpPr>
        <p:spPr>
          <a:xfrm>
            <a:off x="2770095" y="6356354"/>
            <a:ext cx="3783106" cy="365125"/>
          </a:xfrm>
          <a:prstGeom prst="rect">
            <a:avLst/>
          </a:prstGeom>
        </p:spPr>
        <p:txBody>
          <a:bodyPr vert="horz" lIns="91440" tIns="45720" rIns="91440" bIns="45720" rtlCol="0" anchor="ctr"/>
          <a:lstStyle>
            <a:lvl1pPr algn="ctr">
              <a:defRPr sz="1200">
                <a:solidFill>
                  <a:srgbClr val="5E6A71"/>
                </a:solidFill>
              </a:defRPr>
            </a:lvl1pPr>
          </a:lstStyle>
          <a:p>
            <a:pPr defTabSz="457200" fontAlgn="base">
              <a:spcBef>
                <a:spcPct val="0"/>
              </a:spcBef>
              <a:spcAft>
                <a:spcPct val="0"/>
              </a:spcAft>
            </a:pPr>
            <a:r>
              <a:rPr lang="en-US">
                <a:latin typeface="Arial" charset="0"/>
              </a:rPr>
              <a:t>dbingham@son.umaryland.edu</a:t>
            </a:r>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rgbClr val="5E6A71"/>
                </a:solidFill>
              </a:defRPr>
            </a:lvl1pPr>
          </a:lstStyle>
          <a:p>
            <a:pPr defTabSz="457200" fontAlgn="base">
              <a:spcBef>
                <a:spcPct val="0"/>
              </a:spcBef>
              <a:spcAft>
                <a:spcPct val="0"/>
              </a:spcAft>
            </a:pPr>
            <a:fld id="{47E27B16-0234-8341-8498-B09A2CB318A6}" type="slidenum">
              <a:rPr lang="en-US" smtClean="0">
                <a:latin typeface="Arial" charset="0"/>
              </a:rPr>
              <a:pPr defTabSz="457200" fontAlgn="base">
                <a:spcBef>
                  <a:spcPct val="0"/>
                </a:spcBef>
                <a:spcAft>
                  <a:spcPct val="0"/>
                </a:spcAft>
              </a:pPr>
              <a:t>‹#›</a:t>
            </a:fld>
            <a:endParaRPr lang="en-US">
              <a:latin typeface="Arial" charset="0"/>
            </a:endParaRPr>
          </a:p>
        </p:txBody>
      </p:sp>
    </p:spTree>
    <p:extLst>
      <p:ext uri="{BB962C8B-B14F-4D97-AF65-F5344CB8AC3E}">
        <p14:creationId xmlns:p14="http://schemas.microsoft.com/office/powerpoint/2010/main" val="2741354922"/>
      </p:ext>
    </p:extLst>
  </p:cSld>
  <p:clrMap bg1="lt1" tx1="dk1" bg2="lt2" tx2="dk2" accent1="accent1" accent2="accent2" accent3="accent3" accent4="accent4" accent5="accent5" accent6="accent6" hlink="hlink" folHlink="folHlink"/>
  <p:sldLayoutIdLst>
    <p:sldLayoutId id="2147483783" r:id="rId1"/>
    <p:sldLayoutId id="2147483785" r:id="rId2"/>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3" Type="http://schemas.openxmlformats.org/officeDocument/2006/relationships/hyperlink" Target="http://www.ihi.org/education/IHIOpenSchool/resources/Pages/AudioandVideo/Whiteboard7.aspx" TargetMode="External"/><Relationship Id="rId2" Type="http://schemas.openxmlformats.org/officeDocument/2006/relationships/notesSlide" Target="../notesSlides/notesSlide11.xml"/><Relationship Id="rId1" Type="http://schemas.openxmlformats.org/officeDocument/2006/relationships/slideLayout" Target="../slideLayouts/slideLayout18.xml"/><Relationship Id="rId4" Type="http://schemas.openxmlformats.org/officeDocument/2006/relationships/hyperlink" Target="http://www.ihi.org/education/IHIOpenSchool/resources/Pages/AudioandVideo/Whiteboard8.aspx"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mailto:NRSDoctoral@umaryland.edu?subject=Suggestions%20concerning%20QI%20Briefs" TargetMode="External"/><Relationship Id="rId2" Type="http://schemas.openxmlformats.org/officeDocument/2006/relationships/notesSlide" Target="../notesSlides/notesSlide12.xml"/><Relationship Id="rId1" Type="http://schemas.openxmlformats.org/officeDocument/2006/relationships/slideLayout" Target="../slideLayouts/slideLayout31.xml"/><Relationship Id="rId4" Type="http://schemas.openxmlformats.org/officeDocument/2006/relationships/hyperlink" Target="mailto:NRSDoctoral@umaryland.edu?subject=Suggestion%20concerning%20QI%20Briefs" TargetMode="External"/></Relationships>
</file>

<file path=ppt/slides/_rels/slide2.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1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amp;ehk=jY7KMw24ANspIlX8kpAZUg&amp;r=0&amp;pid=OfficeInsert"/><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51326" y="1734267"/>
            <a:ext cx="8459529" cy="3417596"/>
          </a:xfrm>
        </p:spPr>
        <p:txBody>
          <a:bodyPr/>
          <a:lstStyle/>
          <a:p>
            <a:br>
              <a:rPr lang="en-US" sz="4400" b="1" dirty="0">
                <a:latin typeface="Helvetica" panose="020B0604020202020204" pitchFamily="34" charset="0"/>
                <a:cs typeface="Helvetica" panose="020B0604020202020204" pitchFamily="34" charset="0"/>
              </a:rPr>
            </a:br>
            <a:br>
              <a:rPr lang="en-US" sz="4400" b="1" dirty="0">
                <a:latin typeface="Helvetica" panose="020B0604020202020204" pitchFamily="34" charset="0"/>
                <a:cs typeface="Helvetica" panose="020B0604020202020204" pitchFamily="34" charset="0"/>
              </a:rPr>
            </a:br>
            <a:br>
              <a:rPr lang="en-US" sz="4400" b="1" dirty="0">
                <a:latin typeface="Helvetica" panose="020B0604020202020204" pitchFamily="34" charset="0"/>
                <a:cs typeface="Helvetica" panose="020B0604020202020204" pitchFamily="34" charset="0"/>
              </a:rPr>
            </a:br>
            <a:r>
              <a:rPr lang="en-US" sz="4400" b="1" dirty="0">
                <a:latin typeface="Helvetica" panose="020B0604020202020204" pitchFamily="34" charset="0"/>
                <a:cs typeface="Helvetica" panose="020B0604020202020204" pitchFamily="34" charset="0"/>
              </a:rPr>
              <a:t>Measurement in Quality Improvement Projects</a:t>
            </a:r>
            <a:br>
              <a:rPr lang="en-US" sz="4400" b="1" dirty="0">
                <a:latin typeface="Helvetica" panose="020B0604020202020204" pitchFamily="34" charset="0"/>
                <a:cs typeface="Helvetica" panose="020B0604020202020204" pitchFamily="34" charset="0"/>
              </a:rPr>
            </a:br>
            <a:r>
              <a:rPr lang="en-US" sz="3600" b="1" i="1" dirty="0">
                <a:latin typeface="Helvetica" panose="020B0604020202020204" pitchFamily="34" charset="0"/>
                <a:cs typeface="Helvetica" panose="020B0604020202020204" pitchFamily="34" charset="0"/>
              </a:rPr>
              <a:t>Run Charts</a:t>
            </a:r>
            <a:br>
              <a:rPr lang="en-US" sz="3600" b="1" i="1" dirty="0">
                <a:latin typeface="Helvetica"/>
                <a:cs typeface="Helvetica"/>
              </a:rPr>
            </a:br>
            <a:br>
              <a:rPr lang="en-US" sz="3600" b="1" i="1" dirty="0">
                <a:latin typeface="Helvetica" panose="020B0604020202020204" pitchFamily="34" charset="0"/>
                <a:cs typeface="Helvetica" panose="020B0604020202020204" pitchFamily="34" charset="0"/>
              </a:rPr>
            </a:br>
            <a:r>
              <a:rPr lang="en-US" sz="2800" dirty="0">
                <a:latin typeface="Helvetica" panose="020B0604020202020204" pitchFamily="34" charset="0"/>
                <a:cs typeface="Helvetica" panose="020B0604020202020204" pitchFamily="34" charset="0"/>
              </a:rPr>
              <a:t>Presented by:</a:t>
            </a:r>
            <a:br>
              <a:rPr lang="en-US" sz="2800" dirty="0">
                <a:latin typeface="Helvetica" panose="020B0604020202020204" pitchFamily="34" charset="0"/>
                <a:cs typeface="Helvetica" panose="020B0604020202020204" pitchFamily="34" charset="0"/>
              </a:rPr>
            </a:br>
            <a:r>
              <a:rPr lang="en-US" sz="2800" dirty="0">
                <a:latin typeface="Helvetica" panose="020B0604020202020204" pitchFamily="34" charset="0"/>
                <a:cs typeface="Helvetica" panose="020B0604020202020204" pitchFamily="34" charset="0"/>
              </a:rPr>
              <a:t>Carla Storr, ScD</a:t>
            </a:r>
            <a:br>
              <a:rPr lang="en-US" sz="2800" dirty="0">
                <a:latin typeface="Helvetica" panose="020B0604020202020204" pitchFamily="34" charset="0"/>
                <a:cs typeface="Helvetica" panose="020B0604020202020204" pitchFamily="34" charset="0"/>
              </a:rPr>
            </a:br>
            <a:r>
              <a:rPr lang="en-US" dirty="0"/>
              <a:t>Professor, Family and Community Health</a:t>
            </a:r>
            <a:br>
              <a:rPr lang="en-US" sz="2000" dirty="0"/>
            </a:br>
            <a:r>
              <a:rPr lang="en-US" dirty="0"/>
              <a:t>Co-Director, Center for Health Outcomes Research</a:t>
            </a:r>
            <a:br>
              <a:rPr lang="en-US" sz="2000" dirty="0">
                <a:latin typeface="Helvetica" panose="020B0604020202020204" pitchFamily="34" charset="0"/>
                <a:cs typeface="Helvetica" panose="020B0604020202020204" pitchFamily="34" charset="0"/>
              </a:rPr>
            </a:br>
            <a:br>
              <a:rPr lang="en-US" sz="2000" dirty="0">
                <a:latin typeface="Helvetica" panose="020B0604020202020204" pitchFamily="34" charset="0"/>
                <a:cs typeface="Helvetica" panose="020B0604020202020204" pitchFamily="34" charset="0"/>
              </a:rPr>
            </a:br>
            <a:br>
              <a:rPr lang="en-US" sz="2000" dirty="0">
                <a:latin typeface="Helvetica" panose="020B0604020202020204" pitchFamily="34" charset="0"/>
                <a:cs typeface="Helvetica" panose="020B0604020202020204" pitchFamily="34" charset="0"/>
              </a:rPr>
            </a:br>
            <a:endParaRPr lang="en-US" sz="1600" dirty="0">
              <a:latin typeface="Helvetica" panose="020B0604020202020204" pitchFamily="34" charset="0"/>
              <a:cs typeface="Helvetica" panose="020B0604020202020204" pitchFamily="34" charset="0"/>
            </a:endParaRPr>
          </a:p>
        </p:txBody>
      </p:sp>
      <p:sp>
        <p:nvSpPr>
          <p:cNvPr id="5" name="Footer Placeholder 3"/>
          <p:cNvSpPr txBox="1">
            <a:spLocks/>
          </p:cNvSpPr>
          <p:nvPr/>
        </p:nvSpPr>
        <p:spPr>
          <a:xfrm>
            <a:off x="582930" y="6452235"/>
            <a:ext cx="2915182" cy="365125"/>
          </a:xfrm>
          <a:prstGeom prst="rect">
            <a:avLst/>
          </a:prstGeom>
        </p:spPr>
        <p:txBody>
          <a:bodyPr vert="horz" lIns="91440" tIns="45720" rIns="91440" bIns="45720" rtlCol="0" anchor="ctr"/>
          <a:lstStyle>
            <a:defPPr>
              <a:defRPr lang="en-US"/>
            </a:defPPr>
            <a:lvl1pPr algn="ctr" defTabSz="457200" rtl="0" fontAlgn="auto">
              <a:spcBef>
                <a:spcPts val="0"/>
              </a:spcBef>
              <a:spcAft>
                <a:spcPts val="0"/>
              </a:spcAft>
              <a:defRPr sz="1200" kern="1200">
                <a:solidFill>
                  <a:schemeClr val="tx1">
                    <a:tint val="75000"/>
                  </a:schemeClr>
                </a:solidFill>
                <a:latin typeface="+mn-lt"/>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r>
              <a:rPr lang="en-US" dirty="0">
                <a:solidFill>
                  <a:prstClr val="black">
                    <a:tint val="75000"/>
                  </a:prstClr>
                </a:solidFill>
              </a:rPr>
              <a:t>QI Brief 2.10 : Released Fall 2018</a:t>
            </a:r>
          </a:p>
        </p:txBody>
      </p:sp>
      <p:sp>
        <p:nvSpPr>
          <p:cNvPr id="7" name="Flowchart: Decision 6"/>
          <p:cNvSpPr/>
          <p:nvPr/>
        </p:nvSpPr>
        <p:spPr>
          <a:xfrm>
            <a:off x="7293935" y="118761"/>
            <a:ext cx="1640455" cy="1610088"/>
          </a:xfrm>
          <a:prstGeom prst="flowChartDecision">
            <a:avLst/>
          </a:prstGeom>
          <a:solidFill>
            <a:srgbClr val="FFCC00"/>
          </a:solidFill>
          <a:ln w="47625"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a:solidFill>
                  <a:prstClr val="black"/>
                </a:solidFill>
              </a:rPr>
              <a:t>QI Brief</a:t>
            </a:r>
          </a:p>
        </p:txBody>
      </p:sp>
    </p:spTree>
    <p:extLst>
      <p:ext uri="{BB962C8B-B14F-4D97-AF65-F5344CB8AC3E}">
        <p14:creationId xmlns:p14="http://schemas.microsoft.com/office/powerpoint/2010/main" val="10117052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4972" y="1279477"/>
            <a:ext cx="8229600" cy="1143000"/>
          </a:xfrm>
        </p:spPr>
        <p:txBody>
          <a:bodyPr/>
          <a:lstStyle/>
          <a:p>
            <a:r>
              <a:rPr lang="en-US" dirty="0"/>
              <a:t>Steps in the process</a:t>
            </a:r>
          </a:p>
        </p:txBody>
      </p:sp>
      <p:sp>
        <p:nvSpPr>
          <p:cNvPr id="3" name="Content Placeholder 2"/>
          <p:cNvSpPr>
            <a:spLocks noGrp="1"/>
          </p:cNvSpPr>
          <p:nvPr>
            <p:ph idx="1"/>
          </p:nvPr>
        </p:nvSpPr>
        <p:spPr>
          <a:xfrm>
            <a:off x="631371" y="1850977"/>
            <a:ext cx="8512629" cy="4095571"/>
          </a:xfrm>
        </p:spPr>
        <p:txBody>
          <a:bodyPr/>
          <a:lstStyle/>
          <a:p>
            <a:endParaRPr lang="en-US" sz="2000" dirty="0"/>
          </a:p>
          <a:p>
            <a:r>
              <a:rPr lang="en-US" sz="2000" dirty="0"/>
              <a:t>Define measure</a:t>
            </a:r>
          </a:p>
          <a:p>
            <a:r>
              <a:rPr lang="en-US" sz="2000" dirty="0"/>
              <a:t>Collect data over a long enough period of time so that a “usual” range of variation is experienced (minimum of 20-25 data points) </a:t>
            </a:r>
          </a:p>
          <a:p>
            <a:r>
              <a:rPr lang="en-US" sz="2000" dirty="0"/>
              <a:t>If the only thing going on is random variation, you would expect to see the points scattered randomly above and below the median.</a:t>
            </a:r>
          </a:p>
          <a:p>
            <a:r>
              <a:rPr lang="en-US" sz="2000" dirty="0"/>
              <a:t>If there are sufficient data points you can draw a best fit trend line from the begin to end of the run chart. If the line is approximately horizontal then the mean of the process can be considered stable.</a:t>
            </a:r>
          </a:p>
          <a:p>
            <a:r>
              <a:rPr lang="en-US" sz="2000" dirty="0"/>
              <a:t>Review with team, project sponsors and champions </a:t>
            </a:r>
          </a:p>
        </p:txBody>
      </p:sp>
      <p:sp>
        <p:nvSpPr>
          <p:cNvPr id="4" name="Footer Placeholder 3"/>
          <p:cNvSpPr>
            <a:spLocks noGrp="1"/>
          </p:cNvSpPr>
          <p:nvPr>
            <p:ph type="ftr" sz="quarter" idx="3"/>
          </p:nvPr>
        </p:nvSpPr>
        <p:spPr/>
        <p:txBody>
          <a:bodyPr/>
          <a:lstStyle/>
          <a:p>
            <a:pPr>
              <a:defRPr/>
            </a:pPr>
            <a:r>
              <a:rPr lang="en-US">
                <a:solidFill>
                  <a:prstClr val="black">
                    <a:tint val="75000"/>
                  </a:prstClr>
                </a:solidFill>
              </a:rPr>
              <a:t>dbingham@son.umaryland.edu  </a:t>
            </a:r>
          </a:p>
        </p:txBody>
      </p:sp>
      <p:sp>
        <p:nvSpPr>
          <p:cNvPr id="5" name="Slide Number Placeholder 4"/>
          <p:cNvSpPr>
            <a:spLocks noGrp="1"/>
          </p:cNvSpPr>
          <p:nvPr>
            <p:ph type="sldNum" sz="quarter" idx="4"/>
          </p:nvPr>
        </p:nvSpPr>
        <p:spPr/>
        <p:txBody>
          <a:bodyPr/>
          <a:lstStyle/>
          <a:p>
            <a:pPr>
              <a:defRPr/>
            </a:pPr>
            <a:fld id="{3F360B98-5035-4E54-A076-EB906E00DDCF}" type="slidenum">
              <a:rPr lang="en-US" smtClean="0">
                <a:solidFill>
                  <a:prstClr val="black">
                    <a:tint val="75000"/>
                  </a:prstClr>
                </a:solidFill>
              </a:rPr>
              <a:pPr>
                <a:defRPr/>
              </a:pPr>
              <a:t>10</a:t>
            </a:fld>
            <a:endParaRPr lang="en-US">
              <a:solidFill>
                <a:prstClr val="black">
                  <a:tint val="75000"/>
                </a:prstClr>
              </a:solidFill>
            </a:endParaRPr>
          </a:p>
        </p:txBody>
      </p:sp>
    </p:spTree>
    <p:extLst>
      <p:ext uri="{BB962C8B-B14F-4D97-AF65-F5344CB8AC3E}">
        <p14:creationId xmlns:p14="http://schemas.microsoft.com/office/powerpoint/2010/main" val="6839496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216F7524-3F85-4D3D-B8F6-4A4D9AD05440}"/>
              </a:ext>
            </a:extLst>
          </p:cNvPr>
          <p:cNvSpPr txBox="1">
            <a:spLocks noGrp="1"/>
          </p:cNvSpPr>
          <p:nvPr>
            <p:ph idx="1"/>
          </p:nvPr>
        </p:nvSpPr>
        <p:spPr>
          <a:xfrm>
            <a:off x="876879" y="1605584"/>
            <a:ext cx="7499840" cy="3958007"/>
          </a:xfrm>
          <a:prstGeom prst="rect">
            <a:avLst/>
          </a:prstGeom>
          <a:noFill/>
        </p:spPr>
        <p:txBody>
          <a:bodyPr wrap="square" rtlCol="0">
            <a:spAutoFit/>
          </a:bodyPr>
          <a:lstStyle/>
          <a:p>
            <a:pPr marL="0" indent="0">
              <a:buNone/>
            </a:pPr>
            <a:endParaRPr lang="en-US" sz="2000" dirty="0"/>
          </a:p>
          <a:p>
            <a:pPr marL="0" indent="0">
              <a:buNone/>
            </a:pPr>
            <a:r>
              <a:rPr lang="en-US" sz="2000" dirty="0"/>
              <a:t>More information about run charts can be found on these short videos from the Institute for Health Care Improvement</a:t>
            </a:r>
          </a:p>
          <a:p>
            <a:pPr marL="0" indent="0">
              <a:buNone/>
            </a:pPr>
            <a:endParaRPr lang="en-US" sz="2000" dirty="0"/>
          </a:p>
          <a:p>
            <a:pPr marL="0" indent="0">
              <a:buNone/>
            </a:pPr>
            <a:r>
              <a:rPr lang="en-US" sz="2400" dirty="0">
                <a:hlinkClick r:id="rId3"/>
              </a:rPr>
              <a:t>IHI Run Chart Video Part 1</a:t>
            </a:r>
            <a:r>
              <a:rPr lang="en-US" sz="2400" dirty="0"/>
              <a:t> (5:32)</a:t>
            </a:r>
          </a:p>
          <a:p>
            <a:pPr marL="0" indent="0">
              <a:buNone/>
            </a:pPr>
            <a:r>
              <a:rPr lang="en-US" sz="2400" dirty="0"/>
              <a:t>http://www.ihi.org/education/IHIOpenSchool/resources/Pages/AudioandVideo/Whiteboard13.aspx</a:t>
            </a:r>
          </a:p>
          <a:p>
            <a:pPr marL="0" indent="0">
              <a:buNone/>
            </a:pPr>
            <a:r>
              <a:rPr lang="en-US" sz="2400" u="sng" dirty="0">
                <a:hlinkClick r:id="rId4"/>
              </a:rPr>
              <a:t>IHI Run Charts Video Part 2</a:t>
            </a:r>
            <a:r>
              <a:rPr lang="en-US" sz="2400" u="sng" dirty="0"/>
              <a:t> (8:26)</a:t>
            </a:r>
            <a:endParaRPr lang="en-US" sz="2400" dirty="0"/>
          </a:p>
          <a:p>
            <a:pPr marL="0" indent="0">
              <a:buNone/>
            </a:pPr>
            <a:r>
              <a:rPr lang="en-US" sz="2400" dirty="0"/>
              <a:t>http://www.ihi.org/education/IHIOpenSchool/resources/Pages/AudioandVideo/Whiteboard14.aspx</a:t>
            </a:r>
          </a:p>
        </p:txBody>
      </p:sp>
    </p:spTree>
    <p:extLst>
      <p:ext uri="{BB962C8B-B14F-4D97-AF65-F5344CB8AC3E}">
        <p14:creationId xmlns:p14="http://schemas.microsoft.com/office/powerpoint/2010/main" val="975862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575478" y="1728849"/>
            <a:ext cx="7772400" cy="3257475"/>
          </a:xfrm>
        </p:spPr>
        <p:txBody>
          <a:bodyPr/>
          <a:lstStyle/>
          <a:p>
            <a:pPr marL="457200" lvl="1"/>
            <a:r>
              <a:rPr lang="en-US">
                <a:latin typeface="Helvetica" panose="020B0604020202020204" pitchFamily="34" charset="0"/>
                <a:cs typeface="Helvetica" panose="020B0604020202020204" pitchFamily="34" charset="0"/>
              </a:rPr>
              <a:t>Questions?</a:t>
            </a:r>
            <a:r>
              <a:rPr lang="en-US" i="1">
                <a:latin typeface="Helvetica" panose="020B0604020202020204" pitchFamily="34" charset="0"/>
                <a:cs typeface="Helvetica" panose="020B0604020202020204" pitchFamily="34" charset="0"/>
              </a:rPr>
              <a:t> </a:t>
            </a:r>
            <a:br>
              <a:rPr lang="en-US" i="1">
                <a:latin typeface="Helvetica" panose="020B0604020202020204" pitchFamily="34" charset="0"/>
                <a:cs typeface="Helvetica" panose="020B0604020202020204" pitchFamily="34" charset="0"/>
              </a:rPr>
            </a:br>
            <a:r>
              <a:rPr lang="en-US" i="1">
                <a:latin typeface="Helvetica" panose="020B0604020202020204" pitchFamily="34" charset="0"/>
                <a:cs typeface="Helvetica" panose="020B0604020202020204" pitchFamily="34" charset="0"/>
              </a:rPr>
              <a:t>Shared Lessons?</a:t>
            </a:r>
            <a:br>
              <a:rPr lang="en-US" i="1">
                <a:latin typeface="Helvetica" panose="020B0604020202020204" pitchFamily="34" charset="0"/>
                <a:cs typeface="Helvetica" panose="020B0604020202020204" pitchFamily="34" charset="0"/>
              </a:rPr>
            </a:br>
            <a:br>
              <a:rPr lang="en-US" i="1">
                <a:latin typeface="Helvetica" panose="020B0604020202020204" pitchFamily="34" charset="0"/>
                <a:cs typeface="Helvetica" panose="020B0604020202020204" pitchFamily="34" charset="0"/>
              </a:rPr>
            </a:br>
            <a:r>
              <a:rPr lang="en-US" sz="3200" i="1">
                <a:latin typeface="Helvetica" panose="020B0604020202020204" pitchFamily="34" charset="0"/>
                <a:cs typeface="Helvetica" panose="020B0604020202020204" pitchFamily="34" charset="0"/>
              </a:rPr>
              <a:t>Want to contribute to or develop any of these Briefs?</a:t>
            </a:r>
            <a:br>
              <a:rPr lang="en-US" sz="3200" i="1">
                <a:latin typeface="Helvetica" panose="020B0604020202020204" pitchFamily="34" charset="0"/>
                <a:cs typeface="Helvetica" panose="020B0604020202020204" pitchFamily="34" charset="0"/>
              </a:rPr>
            </a:br>
            <a:endParaRPr lang="en-US" sz="3200">
              <a:latin typeface="Helvetica" panose="020B0604020202020204" pitchFamily="34" charset="0"/>
              <a:cs typeface="Helvetica" panose="020B0604020202020204" pitchFamily="34" charset="0"/>
            </a:endParaRPr>
          </a:p>
        </p:txBody>
      </p:sp>
      <p:sp>
        <p:nvSpPr>
          <p:cNvPr id="8" name="Subtitle 7"/>
          <p:cNvSpPr>
            <a:spLocks noGrp="1"/>
          </p:cNvSpPr>
          <p:nvPr>
            <p:ph type="subTitle" idx="1"/>
          </p:nvPr>
        </p:nvSpPr>
        <p:spPr>
          <a:xfrm>
            <a:off x="1840013" y="4903155"/>
            <a:ext cx="6400800" cy="1125856"/>
          </a:xfrm>
        </p:spPr>
        <p:txBody>
          <a:bodyPr/>
          <a:lstStyle/>
          <a:p>
            <a:pPr algn="l"/>
            <a:r>
              <a:rPr lang="en-US" sz="2400" i="1" dirty="0">
                <a:latin typeface="Helvetica" panose="020B0604020202020204" pitchFamily="34" charset="0"/>
                <a:cs typeface="Helvetica" panose="020B0604020202020204" pitchFamily="34" charset="0"/>
              </a:rPr>
              <a:t>Email: </a:t>
            </a:r>
          </a:p>
          <a:p>
            <a:pPr algn="l"/>
            <a:r>
              <a:rPr lang="en-US" sz="2400" dirty="0">
                <a:latin typeface="Helvetica" panose="020B0604020202020204" pitchFamily="34" charset="0"/>
                <a:cs typeface="Helvetica" panose="020B0604020202020204" pitchFamily="34" charset="0"/>
                <a:hlinkClick r:id="rId3"/>
              </a:rPr>
              <a:t>NRSDoctoral@umaryland.edu</a:t>
            </a:r>
            <a:endParaRPr lang="en-US" sz="2400" dirty="0">
              <a:latin typeface="Helvetica" panose="020B0604020202020204" pitchFamily="34" charset="0"/>
              <a:cs typeface="Helvetica" panose="020B0604020202020204" pitchFamily="34" charset="0"/>
              <a:hlinkClick r:id="rId4"/>
            </a:endParaRPr>
          </a:p>
        </p:txBody>
      </p:sp>
      <p:sp>
        <p:nvSpPr>
          <p:cNvPr id="5" name="Slide Number Placeholder 4"/>
          <p:cNvSpPr>
            <a:spLocks noGrp="1"/>
          </p:cNvSpPr>
          <p:nvPr>
            <p:ph type="sldNum" sz="quarter" idx="4294967295"/>
          </p:nvPr>
        </p:nvSpPr>
        <p:spPr>
          <a:xfrm>
            <a:off x="7010400" y="6356350"/>
            <a:ext cx="21336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F360B98-5035-4E54-A076-EB906E00DDCF}"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AutoShape 2" descr="https://blackboard.umaryland.edu/bbcswebdav/pid-1072882-dt-content-rid-4110682_1/xid-4110682_1"/>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charset="0"/>
              <a:ea typeface="+mn-ea"/>
              <a:cs typeface="+mn-cs"/>
            </a:endParaRPr>
          </a:p>
        </p:txBody>
      </p:sp>
      <p:sp>
        <p:nvSpPr>
          <p:cNvPr id="10" name="Flowchart: Decision 9"/>
          <p:cNvSpPr/>
          <p:nvPr/>
        </p:nvSpPr>
        <p:spPr>
          <a:xfrm>
            <a:off x="7293935" y="118761"/>
            <a:ext cx="1640455" cy="1610088"/>
          </a:xfrm>
          <a:prstGeom prst="flowChartDecision">
            <a:avLst/>
          </a:prstGeom>
          <a:solidFill>
            <a:srgbClr val="FFCC00"/>
          </a:solidFill>
          <a:ln w="47625"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Calibri"/>
                <a:ea typeface="+mn-ea"/>
                <a:cs typeface="+mn-cs"/>
              </a:rPr>
              <a:t>QI Brief</a:t>
            </a:r>
          </a:p>
        </p:txBody>
      </p:sp>
    </p:spTree>
    <p:extLst>
      <p:ext uri="{BB962C8B-B14F-4D97-AF65-F5344CB8AC3E}">
        <p14:creationId xmlns:p14="http://schemas.microsoft.com/office/powerpoint/2010/main" val="1623193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900" y="1857244"/>
            <a:ext cx="8229600" cy="884988"/>
          </a:xfrm>
        </p:spPr>
        <p:txBody>
          <a:bodyPr/>
          <a:lstStyle/>
          <a:p>
            <a:r>
              <a:rPr lang="en-US" dirty="0">
                <a:latin typeface="Helvetica" panose="020B0604020202020204" pitchFamily="34" charset="0"/>
                <a:cs typeface="Helvetica" panose="020B0604020202020204" pitchFamily="34" charset="0"/>
              </a:rPr>
              <a:t>Learning Objectives </a:t>
            </a:r>
          </a:p>
        </p:txBody>
      </p:sp>
      <p:sp>
        <p:nvSpPr>
          <p:cNvPr id="3" name="Content Placeholder 2"/>
          <p:cNvSpPr>
            <a:spLocks noGrp="1"/>
          </p:cNvSpPr>
          <p:nvPr>
            <p:ph idx="1"/>
          </p:nvPr>
        </p:nvSpPr>
        <p:spPr>
          <a:xfrm>
            <a:off x="704790" y="3060034"/>
            <a:ext cx="8229600" cy="2600736"/>
          </a:xfrm>
        </p:spPr>
        <p:txBody>
          <a:bodyPr/>
          <a:lstStyle/>
          <a:p>
            <a:r>
              <a:rPr lang="en-US" dirty="0">
                <a:latin typeface="Helvetica" panose="020B0604020202020204" pitchFamily="34" charset="0"/>
                <a:cs typeface="Helvetica" panose="020B0604020202020204" pitchFamily="34" charset="0"/>
              </a:rPr>
              <a:t>Understand when to use run charts </a:t>
            </a:r>
          </a:p>
          <a:p>
            <a:r>
              <a:rPr lang="en-US" dirty="0">
                <a:latin typeface="Helvetica" panose="020B0604020202020204" pitchFamily="34" charset="0"/>
                <a:cs typeface="Helvetica" panose="020B0604020202020204" pitchFamily="34" charset="0"/>
              </a:rPr>
              <a:t>Learn the basic elements of a run chart</a:t>
            </a:r>
          </a:p>
        </p:txBody>
      </p:sp>
      <p:sp>
        <p:nvSpPr>
          <p:cNvPr id="5" name="Slide Number Placeholder 4"/>
          <p:cNvSpPr>
            <a:spLocks noGrp="1"/>
          </p:cNvSpPr>
          <p:nvPr>
            <p:ph type="sldNum" sz="quarter" idx="4"/>
          </p:nvPr>
        </p:nvSpPr>
        <p:spPr/>
        <p:txBody>
          <a:bodyPr/>
          <a:lstStyle/>
          <a:p>
            <a:pPr>
              <a:defRPr/>
            </a:pPr>
            <a:fld id="{3F360B98-5035-4E54-A076-EB906E00DDCF}" type="slidenum">
              <a:rPr lang="en-US" smtClean="0"/>
              <a:pPr>
                <a:defRPr/>
              </a:pPr>
              <a:t>2</a:t>
            </a:fld>
            <a:endParaRPr lang="en-US"/>
          </a:p>
        </p:txBody>
      </p:sp>
      <p:sp>
        <p:nvSpPr>
          <p:cNvPr id="8" name="Flowchart: Decision 7"/>
          <p:cNvSpPr/>
          <p:nvPr/>
        </p:nvSpPr>
        <p:spPr>
          <a:xfrm>
            <a:off x="7293935" y="118761"/>
            <a:ext cx="1640455" cy="1610088"/>
          </a:xfrm>
          <a:prstGeom prst="flowChartDecision">
            <a:avLst/>
          </a:prstGeom>
          <a:solidFill>
            <a:srgbClr val="FFCC00"/>
          </a:solidFill>
          <a:ln w="47625"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a:solidFill>
                  <a:prstClr val="black"/>
                </a:solidFill>
              </a:rPr>
              <a:t>QI Brief</a:t>
            </a:r>
          </a:p>
        </p:txBody>
      </p:sp>
    </p:spTree>
    <p:extLst>
      <p:ext uri="{BB962C8B-B14F-4D97-AF65-F5344CB8AC3E}">
        <p14:creationId xmlns:p14="http://schemas.microsoft.com/office/powerpoint/2010/main" val="664981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50081"/>
            <a:ext cx="8229600" cy="1143000"/>
          </a:xfrm>
        </p:spPr>
        <p:txBody>
          <a:bodyPr/>
          <a:lstStyle/>
          <a:p>
            <a:r>
              <a:rPr lang="en-US" dirty="0"/>
              <a:t>What is a run chart?</a:t>
            </a:r>
          </a:p>
        </p:txBody>
      </p:sp>
      <p:sp>
        <p:nvSpPr>
          <p:cNvPr id="3" name="Content Placeholder 2"/>
          <p:cNvSpPr>
            <a:spLocks noGrp="1"/>
          </p:cNvSpPr>
          <p:nvPr>
            <p:ph idx="1"/>
          </p:nvPr>
        </p:nvSpPr>
        <p:spPr>
          <a:xfrm>
            <a:off x="534194" y="1956982"/>
            <a:ext cx="8229600" cy="4095571"/>
          </a:xfrm>
        </p:spPr>
        <p:txBody>
          <a:bodyPr/>
          <a:lstStyle/>
          <a:p>
            <a:r>
              <a:rPr lang="en-US" dirty="0"/>
              <a:t>A line graph that shows data points over time, that allows one to detect signals of improvement or degradation in a process overtime</a:t>
            </a:r>
          </a:p>
          <a:p>
            <a:r>
              <a:rPr lang="en-US" dirty="0"/>
              <a:t>Run charts are precursors to control charts used in statistical process control, however run charts do not show the control limits of the process. </a:t>
            </a:r>
          </a:p>
          <a:p>
            <a:pPr marL="0" indent="0">
              <a:buNone/>
            </a:pPr>
            <a:r>
              <a:rPr lang="en-US" dirty="0"/>
              <a:t> </a:t>
            </a:r>
          </a:p>
          <a:p>
            <a:endParaRPr lang="en-US" dirty="0"/>
          </a:p>
        </p:txBody>
      </p:sp>
      <p:sp>
        <p:nvSpPr>
          <p:cNvPr id="5" name="Slide Number Placeholder 4"/>
          <p:cNvSpPr>
            <a:spLocks noGrp="1"/>
          </p:cNvSpPr>
          <p:nvPr>
            <p:ph type="sldNum" sz="quarter" idx="4"/>
          </p:nvPr>
        </p:nvSpPr>
        <p:spPr/>
        <p:txBody>
          <a:bodyPr/>
          <a:lstStyle/>
          <a:p>
            <a:pPr>
              <a:defRPr/>
            </a:pPr>
            <a:fld id="{3F360B98-5035-4E54-A076-EB906E00DDCF}" type="slidenum">
              <a:rPr lang="en-US" smtClean="0">
                <a:solidFill>
                  <a:prstClr val="black">
                    <a:tint val="75000"/>
                  </a:prstClr>
                </a:solidFill>
              </a:rPr>
              <a:pPr>
                <a:defRPr/>
              </a:pPr>
              <a:t>3</a:t>
            </a:fld>
            <a:endParaRPr lang="en-US">
              <a:solidFill>
                <a:prstClr val="black">
                  <a:tint val="75000"/>
                </a:prstClr>
              </a:solidFill>
            </a:endParaRPr>
          </a:p>
        </p:txBody>
      </p:sp>
      <p:pic>
        <p:nvPicPr>
          <p:cNvPr id="7" name="Picture 6"/>
          <p:cNvPicPr>
            <a:picLocks noChangeAspect="1"/>
          </p:cNvPicPr>
          <p:nvPr/>
        </p:nvPicPr>
        <p:blipFill>
          <a:blip r:embed="rId3"/>
          <a:stretch>
            <a:fillRect/>
          </a:stretch>
        </p:blipFill>
        <p:spPr>
          <a:xfrm>
            <a:off x="3325091" y="4949404"/>
            <a:ext cx="4662848" cy="1589508"/>
          </a:xfrm>
          <a:prstGeom prst="rect">
            <a:avLst/>
          </a:prstGeom>
        </p:spPr>
      </p:pic>
    </p:spTree>
    <p:extLst>
      <p:ext uri="{BB962C8B-B14F-4D97-AF65-F5344CB8AC3E}">
        <p14:creationId xmlns:p14="http://schemas.microsoft.com/office/powerpoint/2010/main" val="4099105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4"/>
          <p:cNvSpPr>
            <a:spLocks noGrp="1"/>
          </p:cNvSpPr>
          <p:nvPr>
            <p:ph type="sldNum" sz="quarter" idx="4"/>
          </p:nvPr>
        </p:nvSpPr>
        <p:spPr>
          <a:xfrm>
            <a:off x="8373034" y="6356350"/>
            <a:ext cx="313765" cy="365125"/>
          </a:xfrm>
        </p:spPr>
        <p:txBody>
          <a:bodyPr/>
          <a:lstStyle/>
          <a:p>
            <a:pPr>
              <a:defRPr/>
            </a:pPr>
            <a:fld id="{3F360B98-5035-4E54-A076-EB906E00DDCF}" type="slidenum">
              <a:rPr lang="en-US" smtClean="0"/>
              <a:pPr>
                <a:defRPr/>
              </a:pPr>
              <a:t>4</a:t>
            </a:fld>
            <a:endParaRPr lang="en-US"/>
          </a:p>
        </p:txBody>
      </p:sp>
      <p:sp>
        <p:nvSpPr>
          <p:cNvPr id="5" name="Title 4">
            <a:extLst>
              <a:ext uri="{FF2B5EF4-FFF2-40B4-BE49-F238E27FC236}">
                <a16:creationId xmlns:a16="http://schemas.microsoft.com/office/drawing/2014/main" id="{4819F93C-1846-4152-85AA-EF683520E894}"/>
              </a:ext>
            </a:extLst>
          </p:cNvPr>
          <p:cNvSpPr>
            <a:spLocks noGrp="1"/>
          </p:cNvSpPr>
          <p:nvPr>
            <p:ph type="title"/>
          </p:nvPr>
        </p:nvSpPr>
        <p:spPr>
          <a:xfrm>
            <a:off x="300316" y="1445005"/>
            <a:ext cx="8229600" cy="1143000"/>
          </a:xfrm>
        </p:spPr>
        <p:txBody>
          <a:bodyPr/>
          <a:lstStyle/>
          <a:p>
            <a:r>
              <a:rPr lang="en-US" dirty="0"/>
              <a:t>Where are run charts used </a:t>
            </a:r>
            <a:br>
              <a:rPr lang="en-US" dirty="0"/>
            </a:br>
            <a:r>
              <a:rPr lang="en-US" dirty="0"/>
              <a:t>in the MAP-IT QI process ...</a:t>
            </a:r>
          </a:p>
        </p:txBody>
      </p:sp>
      <p:graphicFrame>
        <p:nvGraphicFramePr>
          <p:cNvPr id="15" name="Diagram 14">
            <a:extLst>
              <a:ext uri="{FF2B5EF4-FFF2-40B4-BE49-F238E27FC236}">
                <a16:creationId xmlns:a16="http://schemas.microsoft.com/office/drawing/2014/main" id="{48FF7878-8E73-4BEE-B4C7-B9C55B04D159}"/>
              </a:ext>
            </a:extLst>
          </p:cNvPr>
          <p:cNvGraphicFramePr/>
          <p:nvPr>
            <p:extLst>
              <p:ext uri="{D42A27DB-BD31-4B8C-83A1-F6EECF244321}">
                <p14:modId xmlns:p14="http://schemas.microsoft.com/office/powerpoint/2010/main" val="3574561185"/>
              </p:ext>
            </p:extLst>
          </p:nvPr>
        </p:nvGraphicFramePr>
        <p:xfrm>
          <a:off x="1294926" y="3126244"/>
          <a:ext cx="3901362" cy="29205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Curved Left Arrow 1"/>
          <p:cNvSpPr/>
          <p:nvPr/>
        </p:nvSpPr>
        <p:spPr>
          <a:xfrm rot="5400000">
            <a:off x="2167077" y="3512754"/>
            <a:ext cx="1844045" cy="3223983"/>
          </a:xfrm>
          <a:prstGeom prst="curvedLeftArrow">
            <a:avLst/>
          </a:prstGeom>
          <a:gradFill>
            <a:gsLst>
              <a:gs pos="100000">
                <a:srgbClr val="FFC000">
                  <a:alpha val="50000"/>
                </a:srgbClr>
              </a:gs>
              <a:gs pos="100000">
                <a:schemeClr val="accent1">
                  <a:shade val="48000"/>
                  <a:satMod val="180000"/>
                  <a:lumMod val="94000"/>
                </a:schemeClr>
              </a:gs>
              <a:gs pos="100000">
                <a:schemeClr val="accent1">
                  <a:shade val="48000"/>
                  <a:satMod val="180000"/>
                  <a:lumMod val="94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4" name="TextBox 3"/>
          <p:cNvSpPr txBox="1"/>
          <p:nvPr/>
        </p:nvSpPr>
        <p:spPr>
          <a:xfrm>
            <a:off x="5196288" y="3126244"/>
            <a:ext cx="4063826" cy="2308324"/>
          </a:xfrm>
          <a:prstGeom prst="rect">
            <a:avLst/>
          </a:prstGeom>
          <a:noFill/>
        </p:spPr>
        <p:txBody>
          <a:bodyPr wrap="square" rtlCol="0">
            <a:spAutoFit/>
          </a:bodyPr>
          <a:lstStyle/>
          <a:p>
            <a:pPr marL="285750" indent="-285750">
              <a:buFont typeface="Wingdings" panose="05000000000000000000" pitchFamily="2" charset="2"/>
              <a:buChar char="ü"/>
            </a:pPr>
            <a:r>
              <a:rPr lang="en-US" dirty="0"/>
              <a:t>Implement data collection in the “Assess” stage.</a:t>
            </a:r>
          </a:p>
          <a:p>
            <a:pPr marL="285750" indent="-285750">
              <a:buFont typeface="Wingdings" panose="05000000000000000000" pitchFamily="2" charset="2"/>
              <a:buChar char="ü"/>
            </a:pPr>
            <a:r>
              <a:rPr lang="en-US" dirty="0"/>
              <a:t>Understand how your metrics behaved historically, before improvements are planned</a:t>
            </a:r>
          </a:p>
          <a:p>
            <a:pPr marL="285750" indent="-285750">
              <a:buFont typeface="Wingdings" panose="05000000000000000000" pitchFamily="2" charset="2"/>
              <a:buChar char="ü"/>
            </a:pPr>
            <a:r>
              <a:rPr lang="en-US" dirty="0"/>
              <a:t>Run charts are often the best choice for tracking data over time</a:t>
            </a:r>
          </a:p>
          <a:p>
            <a:pPr marL="285750" indent="-285750">
              <a:buFont typeface="Wingdings" panose="05000000000000000000" pitchFamily="2" charset="2"/>
              <a:buChar char="ü"/>
            </a:pPr>
            <a:endParaRPr lang="en-US" dirty="0"/>
          </a:p>
        </p:txBody>
      </p:sp>
    </p:spTree>
    <p:extLst>
      <p:ext uri="{BB962C8B-B14F-4D97-AF65-F5344CB8AC3E}">
        <p14:creationId xmlns:p14="http://schemas.microsoft.com/office/powerpoint/2010/main" val="3223020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par>
                          <p:cTn id="8" fill="hold">
                            <p:stCondLst>
                              <p:cond delay="1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6F7524-3F85-4D3D-B8F6-4A4D9AD05440}"/>
              </a:ext>
            </a:extLst>
          </p:cNvPr>
          <p:cNvSpPr txBox="1">
            <a:spLocks noGrp="1"/>
          </p:cNvSpPr>
          <p:nvPr>
            <p:ph idx="1"/>
          </p:nvPr>
        </p:nvSpPr>
        <p:spPr>
          <a:xfrm>
            <a:off x="1004673" y="1533465"/>
            <a:ext cx="5918641" cy="3847207"/>
          </a:xfrm>
          <a:prstGeom prst="rect">
            <a:avLst/>
          </a:prstGeom>
          <a:noFill/>
        </p:spPr>
        <p:txBody>
          <a:bodyPr wrap="square" rtlCol="0">
            <a:spAutoFit/>
          </a:bodyPr>
          <a:lstStyle/>
          <a:p>
            <a:pPr marL="0" indent="0">
              <a:buNone/>
            </a:pPr>
            <a:r>
              <a:rPr lang="en-US" sz="3200" dirty="0"/>
              <a:t>Run charts are an excellent tool to put SMART into practice:</a:t>
            </a:r>
            <a:endParaRPr lang="en-US" sz="2000" b="1" dirty="0"/>
          </a:p>
          <a:p>
            <a:pPr>
              <a:buFont typeface="Wingdings" panose="05000000000000000000" pitchFamily="2" charset="2"/>
              <a:buChar char="ü"/>
            </a:pPr>
            <a:r>
              <a:rPr lang="en-US" sz="2000" b="1" dirty="0"/>
              <a:t>S</a:t>
            </a:r>
            <a:r>
              <a:rPr lang="en-US" sz="2000" dirty="0"/>
              <a:t>pecific – Clear operating definition is essential</a:t>
            </a:r>
          </a:p>
          <a:p>
            <a:pPr>
              <a:buFont typeface="Wingdings" panose="05000000000000000000" pitchFamily="2" charset="2"/>
              <a:buChar char="ü"/>
            </a:pPr>
            <a:r>
              <a:rPr lang="en-US" sz="2000" b="1" dirty="0"/>
              <a:t>M</a:t>
            </a:r>
            <a:r>
              <a:rPr lang="en-US" sz="2000" dirty="0"/>
              <a:t>easurable - Can use any unit of measure or percentage</a:t>
            </a:r>
          </a:p>
          <a:p>
            <a:pPr>
              <a:buFont typeface="Wingdings" panose="05000000000000000000" pitchFamily="2" charset="2"/>
              <a:buChar char="ü"/>
            </a:pPr>
            <a:r>
              <a:rPr lang="en-US" sz="2000" b="1" dirty="0"/>
              <a:t>A</a:t>
            </a:r>
            <a:r>
              <a:rPr lang="en-US" sz="2000" dirty="0"/>
              <a:t>chievable - The charted history will indicate the potential for realistic improvement</a:t>
            </a:r>
          </a:p>
          <a:p>
            <a:pPr>
              <a:buFont typeface="Wingdings" panose="05000000000000000000" pitchFamily="2" charset="2"/>
              <a:buChar char="ü"/>
            </a:pPr>
            <a:r>
              <a:rPr lang="en-US" sz="2000" b="1" dirty="0"/>
              <a:t>R</a:t>
            </a:r>
            <a:r>
              <a:rPr lang="en-US" sz="2000" dirty="0"/>
              <a:t>elevant – Good visual for Sponsor validation that the measure and project is relevant</a:t>
            </a:r>
          </a:p>
          <a:p>
            <a:pPr>
              <a:buFont typeface="Wingdings" panose="05000000000000000000" pitchFamily="2" charset="2"/>
              <a:buChar char="ü"/>
            </a:pPr>
            <a:r>
              <a:rPr lang="en-US" sz="2000" b="1" dirty="0"/>
              <a:t>T</a:t>
            </a:r>
            <a:r>
              <a:rPr lang="en-US" sz="2000" dirty="0"/>
              <a:t>ime-bound – All run charts are time-bound!</a:t>
            </a:r>
          </a:p>
        </p:txBody>
      </p:sp>
      <p:pic>
        <p:nvPicPr>
          <p:cNvPr id="6" name="Content Placeholder 5">
            <a:extLst>
              <a:ext uri="{FF2B5EF4-FFF2-40B4-BE49-F238E27FC236}">
                <a16:creationId xmlns:a16="http://schemas.microsoft.com/office/drawing/2014/main" id="{7AA54D2E-D2C8-4A06-BD3E-2538C6ECB352}"/>
              </a:ext>
            </a:extLst>
          </p:cNvPr>
          <p:cNvPicPr>
            <a:picLocks noChangeAspect="1"/>
          </p:cNvPicPr>
          <p:nvPr/>
        </p:nvPicPr>
        <p:blipFill>
          <a:blip r:embed="rId3"/>
          <a:stretch>
            <a:fillRect/>
          </a:stretch>
        </p:blipFill>
        <p:spPr bwMode="auto">
          <a:xfrm rot="5400000">
            <a:off x="6253009" y="3043016"/>
            <a:ext cx="3283225" cy="1392087"/>
          </a:xfrm>
          <a:prstGeom prst="rect">
            <a:avLst/>
          </a:prstGeom>
          <a:noFill/>
          <a:ln w="9525">
            <a:noFill/>
            <a:miter lim="800000"/>
            <a:headEnd/>
            <a:tailEnd/>
          </a:ln>
        </p:spPr>
      </p:pic>
      <p:sp>
        <p:nvSpPr>
          <p:cNvPr id="7" name="Rectangle 6">
            <a:extLst>
              <a:ext uri="{FF2B5EF4-FFF2-40B4-BE49-F238E27FC236}">
                <a16:creationId xmlns:a16="http://schemas.microsoft.com/office/drawing/2014/main" id="{ED2C7460-3C01-4BE0-B9C1-35C92EA75351}"/>
              </a:ext>
            </a:extLst>
          </p:cNvPr>
          <p:cNvSpPr/>
          <p:nvPr/>
        </p:nvSpPr>
        <p:spPr>
          <a:xfrm>
            <a:off x="7331499" y="2612481"/>
            <a:ext cx="1126243" cy="37516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a:latin typeface="Helvetica" panose="020B0604020202020204" pitchFamily="34" charset="0"/>
                <a:cs typeface="Helvetica" panose="020B0604020202020204" pitchFamily="34" charset="0"/>
              </a:rPr>
              <a:t>DNP</a:t>
            </a:r>
          </a:p>
        </p:txBody>
      </p:sp>
    </p:spTree>
    <p:extLst>
      <p:ext uri="{BB962C8B-B14F-4D97-AF65-F5344CB8AC3E}">
        <p14:creationId xmlns:p14="http://schemas.microsoft.com/office/powerpoint/2010/main" val="3179893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6F7524-3F85-4D3D-B8F6-4A4D9AD05440}"/>
              </a:ext>
            </a:extLst>
          </p:cNvPr>
          <p:cNvSpPr txBox="1">
            <a:spLocks noGrp="1"/>
          </p:cNvSpPr>
          <p:nvPr>
            <p:ph idx="1"/>
          </p:nvPr>
        </p:nvSpPr>
        <p:spPr>
          <a:xfrm>
            <a:off x="669293" y="1484427"/>
            <a:ext cx="8827998" cy="5016758"/>
          </a:xfrm>
          <a:prstGeom prst="rect">
            <a:avLst/>
          </a:prstGeom>
          <a:noFill/>
        </p:spPr>
        <p:txBody>
          <a:bodyPr wrap="square" rtlCol="0">
            <a:spAutoFit/>
          </a:bodyPr>
          <a:lstStyle/>
          <a:p>
            <a:pPr marL="0" indent="0">
              <a:buNone/>
            </a:pPr>
            <a:r>
              <a:rPr lang="en-US" sz="3200" dirty="0"/>
              <a:t>The basic run chart:</a:t>
            </a:r>
          </a:p>
          <a:p>
            <a:pPr marL="514350" indent="-514350">
              <a:buFont typeface="+mj-lt"/>
              <a:buAutoNum type="arabicPeriod"/>
            </a:pPr>
            <a:r>
              <a:rPr lang="en-US" sz="2400" dirty="0"/>
              <a:t>Y axis : outcome metric of interest </a:t>
            </a:r>
          </a:p>
          <a:p>
            <a:pPr marL="514350" indent="-514350">
              <a:buFont typeface="+mj-lt"/>
              <a:buAutoNum type="arabicPeriod"/>
            </a:pPr>
            <a:r>
              <a:rPr lang="en-US" sz="2400" dirty="0"/>
              <a:t>X axis : relevant time frame </a:t>
            </a:r>
          </a:p>
          <a:p>
            <a:pPr marL="514350" indent="-514350">
              <a:buFont typeface="+mj-lt"/>
              <a:buAutoNum type="arabicPeriod"/>
            </a:pPr>
            <a:r>
              <a:rPr lang="en-US" sz="2400" dirty="0"/>
              <a:t>Baseline and future data </a:t>
            </a:r>
          </a:p>
          <a:p>
            <a:pPr marL="514350" indent="-514350">
              <a:buFont typeface="+mj-lt"/>
              <a:buAutoNum type="arabicPeriod"/>
            </a:pPr>
            <a:r>
              <a:rPr lang="en-US" sz="2400" dirty="0"/>
              <a:t>Draw center line: the median (from baseline data).</a:t>
            </a:r>
          </a:p>
          <a:p>
            <a:pPr marL="514350" indent="-514350">
              <a:buFont typeface="+mj-lt"/>
              <a:buAutoNum type="arabicPeriod"/>
            </a:pPr>
            <a:r>
              <a:rPr lang="en-US" sz="2400" dirty="0"/>
              <a:t>Indicate your goals on the timeline</a:t>
            </a:r>
          </a:p>
          <a:p>
            <a:pPr marL="0" indent="0">
              <a:buNone/>
            </a:pPr>
            <a:endParaRPr lang="en-US" sz="2400" dirty="0"/>
          </a:p>
          <a:p>
            <a:pPr marL="0" indent="0">
              <a:buNone/>
            </a:pPr>
            <a:r>
              <a:rPr lang="en-US" sz="2400" dirty="0"/>
              <a:t>Best practices: </a:t>
            </a:r>
          </a:p>
          <a:p>
            <a:pPr marL="0" indent="0">
              <a:buNone/>
            </a:pPr>
            <a:r>
              <a:rPr lang="en-US" sz="2400" dirty="0"/>
              <a:t>Assure that the data represented is accurate and repeatable. </a:t>
            </a:r>
          </a:p>
          <a:p>
            <a:pPr marL="0" indent="0">
              <a:buNone/>
            </a:pPr>
            <a:r>
              <a:rPr lang="en-US" sz="2400" dirty="0"/>
              <a:t>Chart new data as close to real-time as possible.</a:t>
            </a:r>
          </a:p>
          <a:p>
            <a:pPr marL="514350" indent="-514350">
              <a:buFont typeface="+mj-lt"/>
              <a:buAutoNum type="arabicPeriod"/>
            </a:pPr>
            <a:endParaRPr lang="en-US" sz="2400" dirty="0"/>
          </a:p>
        </p:txBody>
      </p:sp>
    </p:spTree>
    <p:extLst>
      <p:ext uri="{BB962C8B-B14F-4D97-AF65-F5344CB8AC3E}">
        <p14:creationId xmlns:p14="http://schemas.microsoft.com/office/powerpoint/2010/main" val="2628047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93289" y="1310936"/>
            <a:ext cx="4097912" cy="369332"/>
          </a:xfrm>
          <a:prstGeom prst="rect">
            <a:avLst/>
          </a:prstGeom>
          <a:noFill/>
        </p:spPr>
        <p:txBody>
          <a:bodyPr wrap="square" rtlCol="0">
            <a:spAutoFit/>
          </a:bodyPr>
          <a:lstStyle/>
          <a:p>
            <a:r>
              <a:rPr lang="en-US" b="1" dirty="0"/>
              <a:t>Anatomy of an example run chart</a:t>
            </a:r>
            <a:endParaRPr lang="en-US" b="1" i="1" dirty="0"/>
          </a:p>
        </p:txBody>
      </p:sp>
      <p:pic>
        <p:nvPicPr>
          <p:cNvPr id="5" name="Picture 4" descr="https://cf.son.umaryland.edu/ndnp811/summer/pics/skin-to-skin.jpg"/>
          <p:cNvPicPr/>
          <p:nvPr/>
        </p:nvPicPr>
        <p:blipFill>
          <a:blip r:embed="rId3">
            <a:extLst>
              <a:ext uri="{28A0092B-C50C-407E-A947-70E740481C1C}">
                <a14:useLocalDpi xmlns:a14="http://schemas.microsoft.com/office/drawing/2010/main" val="0"/>
              </a:ext>
            </a:extLst>
          </a:blip>
          <a:srcRect/>
          <a:stretch>
            <a:fillRect/>
          </a:stretch>
        </p:blipFill>
        <p:spPr bwMode="auto">
          <a:xfrm>
            <a:off x="449944" y="1680269"/>
            <a:ext cx="6081485" cy="5177732"/>
          </a:xfrm>
          <a:prstGeom prst="rect">
            <a:avLst/>
          </a:prstGeom>
          <a:noFill/>
          <a:ln>
            <a:noFill/>
          </a:ln>
        </p:spPr>
      </p:pic>
      <p:sp>
        <p:nvSpPr>
          <p:cNvPr id="3" name="TextBox 2"/>
          <p:cNvSpPr txBox="1"/>
          <p:nvPr/>
        </p:nvSpPr>
        <p:spPr>
          <a:xfrm>
            <a:off x="6531429" y="1861460"/>
            <a:ext cx="2160913" cy="338554"/>
          </a:xfrm>
          <a:prstGeom prst="rect">
            <a:avLst/>
          </a:prstGeom>
          <a:solidFill>
            <a:schemeClr val="accent1">
              <a:lumMod val="40000"/>
              <a:lumOff val="60000"/>
            </a:schemeClr>
          </a:solidFill>
        </p:spPr>
        <p:txBody>
          <a:bodyPr wrap="none" rtlCol="0">
            <a:spAutoFit/>
          </a:bodyPr>
          <a:lstStyle/>
          <a:p>
            <a:r>
              <a:rPr lang="en-US" sz="1400" dirty="0"/>
              <a:t>Title names the measur</a:t>
            </a:r>
            <a:r>
              <a:rPr lang="en-US" sz="1600" dirty="0"/>
              <a:t>e</a:t>
            </a:r>
          </a:p>
        </p:txBody>
      </p:sp>
      <p:sp>
        <p:nvSpPr>
          <p:cNvPr id="6" name="TextBox 5"/>
          <p:cNvSpPr txBox="1"/>
          <p:nvPr/>
        </p:nvSpPr>
        <p:spPr>
          <a:xfrm>
            <a:off x="6675038" y="5286306"/>
            <a:ext cx="2145139" cy="307777"/>
          </a:xfrm>
          <a:prstGeom prst="rect">
            <a:avLst/>
          </a:prstGeom>
          <a:solidFill>
            <a:schemeClr val="accent1">
              <a:lumMod val="40000"/>
              <a:lumOff val="60000"/>
            </a:schemeClr>
          </a:solidFill>
        </p:spPr>
        <p:txBody>
          <a:bodyPr wrap="none" rtlCol="0">
            <a:spAutoFit/>
          </a:bodyPr>
          <a:lstStyle/>
          <a:p>
            <a:r>
              <a:rPr lang="en-US" sz="1400" dirty="0"/>
              <a:t>Annotations tell the story</a:t>
            </a:r>
          </a:p>
        </p:txBody>
      </p:sp>
      <p:sp>
        <p:nvSpPr>
          <p:cNvPr id="7" name="TextBox 6"/>
          <p:cNvSpPr txBox="1"/>
          <p:nvPr/>
        </p:nvSpPr>
        <p:spPr>
          <a:xfrm>
            <a:off x="6531429" y="3685271"/>
            <a:ext cx="2501456" cy="307777"/>
          </a:xfrm>
          <a:prstGeom prst="rect">
            <a:avLst/>
          </a:prstGeom>
          <a:solidFill>
            <a:schemeClr val="accent1">
              <a:lumMod val="40000"/>
              <a:lumOff val="60000"/>
            </a:schemeClr>
          </a:solidFill>
        </p:spPr>
        <p:txBody>
          <a:bodyPr wrap="square" rtlCol="0">
            <a:spAutoFit/>
          </a:bodyPr>
          <a:lstStyle/>
          <a:p>
            <a:r>
              <a:rPr lang="en-US" sz="1400" dirty="0"/>
              <a:t>Center line= baseline median</a:t>
            </a:r>
          </a:p>
        </p:txBody>
      </p:sp>
      <p:sp>
        <p:nvSpPr>
          <p:cNvPr id="8" name="TextBox 7"/>
          <p:cNvSpPr txBox="1"/>
          <p:nvPr/>
        </p:nvSpPr>
        <p:spPr>
          <a:xfrm rot="20819877">
            <a:off x="238167" y="3045001"/>
            <a:ext cx="1622763" cy="307777"/>
          </a:xfrm>
          <a:prstGeom prst="rect">
            <a:avLst/>
          </a:prstGeom>
          <a:solidFill>
            <a:schemeClr val="accent1">
              <a:lumMod val="40000"/>
              <a:lumOff val="60000"/>
            </a:schemeClr>
          </a:solidFill>
        </p:spPr>
        <p:txBody>
          <a:bodyPr wrap="square" rtlCol="0">
            <a:spAutoFit/>
          </a:bodyPr>
          <a:lstStyle/>
          <a:p>
            <a:r>
              <a:rPr lang="en-US" sz="1400" dirty="0"/>
              <a:t>Appropriate scale</a:t>
            </a:r>
          </a:p>
        </p:txBody>
      </p:sp>
      <p:sp>
        <p:nvSpPr>
          <p:cNvPr id="9" name="TextBox 8"/>
          <p:cNvSpPr txBox="1"/>
          <p:nvPr/>
        </p:nvSpPr>
        <p:spPr>
          <a:xfrm>
            <a:off x="6675038" y="4299560"/>
            <a:ext cx="1688026" cy="307777"/>
          </a:xfrm>
          <a:prstGeom prst="rect">
            <a:avLst/>
          </a:prstGeom>
          <a:solidFill>
            <a:schemeClr val="accent1">
              <a:lumMod val="40000"/>
              <a:lumOff val="60000"/>
            </a:schemeClr>
          </a:solidFill>
        </p:spPr>
        <p:txBody>
          <a:bodyPr wrap="none" rtlCol="0">
            <a:spAutoFit/>
          </a:bodyPr>
          <a:lstStyle/>
          <a:p>
            <a:r>
              <a:rPr lang="en-US" sz="1400" dirty="0"/>
              <a:t>Time ordered data </a:t>
            </a:r>
          </a:p>
        </p:txBody>
      </p:sp>
      <p:cxnSp>
        <p:nvCxnSpPr>
          <p:cNvPr id="10" name="Straight Arrow Connector 9"/>
          <p:cNvCxnSpPr>
            <a:stCxn id="3" idx="1"/>
          </p:cNvCxnSpPr>
          <p:nvPr/>
        </p:nvCxnSpPr>
        <p:spPr>
          <a:xfrm flipH="1">
            <a:off x="5109031" y="2030737"/>
            <a:ext cx="1422398"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9" idx="1"/>
          </p:cNvCxnSpPr>
          <p:nvPr/>
        </p:nvCxnSpPr>
        <p:spPr>
          <a:xfrm flipH="1">
            <a:off x="6457324" y="4453449"/>
            <a:ext cx="217714"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flipH="1" flipV="1">
            <a:off x="6346933" y="5418962"/>
            <a:ext cx="328105" cy="148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a:stCxn id="7" idx="1"/>
          </p:cNvCxnSpPr>
          <p:nvPr/>
        </p:nvCxnSpPr>
        <p:spPr>
          <a:xfrm flipH="1">
            <a:off x="2931887" y="3839160"/>
            <a:ext cx="3599542"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0" name="TextBox 19"/>
          <p:cNvSpPr txBox="1"/>
          <p:nvPr/>
        </p:nvSpPr>
        <p:spPr>
          <a:xfrm>
            <a:off x="6538480" y="2480977"/>
            <a:ext cx="1009572" cy="307777"/>
          </a:xfrm>
          <a:prstGeom prst="rect">
            <a:avLst/>
          </a:prstGeom>
          <a:solidFill>
            <a:schemeClr val="accent1">
              <a:lumMod val="40000"/>
              <a:lumOff val="60000"/>
            </a:schemeClr>
          </a:solidFill>
        </p:spPr>
        <p:txBody>
          <a:bodyPr wrap="none" rtlCol="0">
            <a:spAutoFit/>
          </a:bodyPr>
          <a:lstStyle/>
          <a:p>
            <a:r>
              <a:rPr lang="en-US" sz="1400" dirty="0"/>
              <a:t>Target line</a:t>
            </a:r>
            <a:endParaRPr lang="en-US" sz="1600" dirty="0"/>
          </a:p>
        </p:txBody>
      </p:sp>
      <p:cxnSp>
        <p:nvCxnSpPr>
          <p:cNvPr id="21" name="Straight Arrow Connector 20"/>
          <p:cNvCxnSpPr/>
          <p:nvPr/>
        </p:nvCxnSpPr>
        <p:spPr>
          <a:xfrm flipH="1" flipV="1">
            <a:off x="6210375" y="2660415"/>
            <a:ext cx="328105" cy="148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444494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6F7524-3F85-4D3D-B8F6-4A4D9AD05440}"/>
              </a:ext>
            </a:extLst>
          </p:cNvPr>
          <p:cNvSpPr txBox="1">
            <a:spLocks noGrp="1"/>
          </p:cNvSpPr>
          <p:nvPr>
            <p:ph idx="1"/>
          </p:nvPr>
        </p:nvSpPr>
        <p:spPr>
          <a:xfrm>
            <a:off x="726130" y="1730033"/>
            <a:ext cx="8127583" cy="4450449"/>
          </a:xfrm>
          <a:prstGeom prst="rect">
            <a:avLst/>
          </a:prstGeom>
          <a:noFill/>
        </p:spPr>
        <p:txBody>
          <a:bodyPr wrap="square" rtlCol="0">
            <a:spAutoFit/>
          </a:bodyPr>
          <a:lstStyle/>
          <a:p>
            <a:pPr marL="0" indent="0">
              <a:buNone/>
            </a:pPr>
            <a:r>
              <a:rPr lang="en-US" dirty="0"/>
              <a:t>Analyzing the run chart for indications of non random variation (special cause)</a:t>
            </a:r>
          </a:p>
          <a:p>
            <a:pPr marL="0" indent="0">
              <a:buNone/>
            </a:pPr>
            <a:r>
              <a:rPr lang="en-US" i="1" dirty="0"/>
              <a:t>Runs  -</a:t>
            </a:r>
            <a:r>
              <a:rPr lang="en-US" dirty="0"/>
              <a:t> sequence of consecutive points which all </a:t>
            </a:r>
            <a:r>
              <a:rPr lang="en-US" u="sng" dirty="0"/>
              <a:t>lie on the same side</a:t>
            </a:r>
            <a:r>
              <a:rPr lang="en-US" dirty="0"/>
              <a:t> of the median line.</a:t>
            </a:r>
          </a:p>
          <a:p>
            <a:pPr marL="0" indent="0">
              <a:buNone/>
            </a:pPr>
            <a:r>
              <a:rPr lang="en-US" dirty="0"/>
              <a:t>Standard rules (need minimum of 25 points):</a:t>
            </a:r>
          </a:p>
          <a:p>
            <a:pPr marL="514350" lvl="0" indent="-514350">
              <a:buFont typeface="+mj-lt"/>
              <a:buAutoNum type="arabicPeriod"/>
            </a:pPr>
            <a:r>
              <a:rPr lang="en-US" sz="2000" b="1" dirty="0"/>
              <a:t>Shift</a:t>
            </a:r>
            <a:r>
              <a:rPr lang="en-US" sz="2000" dirty="0"/>
              <a:t> - greater than 5 data points in a row above or below the median line </a:t>
            </a:r>
          </a:p>
          <a:p>
            <a:pPr marL="514350" lvl="0" indent="-514350">
              <a:buFont typeface="+mj-lt"/>
              <a:buAutoNum type="arabicPeriod"/>
            </a:pPr>
            <a:r>
              <a:rPr lang="en-US" sz="2000" b="1" dirty="0"/>
              <a:t>Trend</a:t>
            </a:r>
            <a:r>
              <a:rPr lang="en-US" sz="2000" dirty="0"/>
              <a:t> – greater than 5 data points in a row either go upward or downward</a:t>
            </a:r>
          </a:p>
          <a:p>
            <a:pPr marL="514350" lvl="0" indent="-514350">
              <a:buFont typeface="+mj-lt"/>
              <a:buAutoNum type="arabicPeriod"/>
            </a:pPr>
            <a:r>
              <a:rPr lang="en-US" sz="2000" b="1" dirty="0"/>
              <a:t>Astronomical data points</a:t>
            </a:r>
            <a:r>
              <a:rPr lang="en-US" sz="2000" dirty="0"/>
              <a:t> – Visibly huge negative or positive spikes in a single data point.</a:t>
            </a:r>
          </a:p>
        </p:txBody>
      </p:sp>
    </p:spTree>
    <p:extLst>
      <p:ext uri="{BB962C8B-B14F-4D97-AF65-F5344CB8AC3E}">
        <p14:creationId xmlns:p14="http://schemas.microsoft.com/office/powerpoint/2010/main" val="34726808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ttps://cf.son.umaryland.edu/ndnp811/summer/pics/skin-to-skin.jpg"/>
          <p:cNvPicPr/>
          <p:nvPr/>
        </p:nvPicPr>
        <p:blipFill>
          <a:blip r:embed="rId3">
            <a:extLst>
              <a:ext uri="{28A0092B-C50C-407E-A947-70E740481C1C}">
                <a14:useLocalDpi xmlns:a14="http://schemas.microsoft.com/office/drawing/2010/main" val="0"/>
              </a:ext>
            </a:extLst>
          </a:blip>
          <a:srcRect/>
          <a:stretch>
            <a:fillRect/>
          </a:stretch>
        </p:blipFill>
        <p:spPr bwMode="auto">
          <a:xfrm>
            <a:off x="1041364" y="1669312"/>
            <a:ext cx="5614194" cy="4857035"/>
          </a:xfrm>
          <a:prstGeom prst="rect">
            <a:avLst/>
          </a:prstGeom>
          <a:noFill/>
          <a:ln>
            <a:noFill/>
          </a:ln>
        </p:spPr>
      </p:pic>
      <p:grpSp>
        <p:nvGrpSpPr>
          <p:cNvPr id="13" name="Group 12"/>
          <p:cNvGrpSpPr/>
          <p:nvPr/>
        </p:nvGrpSpPr>
        <p:grpSpPr>
          <a:xfrm>
            <a:off x="3242934" y="3331535"/>
            <a:ext cx="4653093" cy="967574"/>
            <a:chOff x="3242934" y="3331535"/>
            <a:chExt cx="4653093" cy="967574"/>
          </a:xfrm>
        </p:grpSpPr>
        <p:grpSp>
          <p:nvGrpSpPr>
            <p:cNvPr id="11" name="Group 10"/>
            <p:cNvGrpSpPr/>
            <p:nvPr/>
          </p:nvGrpSpPr>
          <p:grpSpPr>
            <a:xfrm>
              <a:off x="3242934" y="3331535"/>
              <a:ext cx="857696" cy="691124"/>
              <a:chOff x="3242934" y="3331535"/>
              <a:chExt cx="857696" cy="691124"/>
            </a:xfrm>
          </p:grpSpPr>
          <p:sp>
            <p:nvSpPr>
              <p:cNvPr id="4" name="Oval 3"/>
              <p:cNvSpPr/>
              <p:nvPr/>
            </p:nvSpPr>
            <p:spPr>
              <a:xfrm>
                <a:off x="3242934" y="3870259"/>
                <a:ext cx="85060" cy="95693"/>
              </a:xfrm>
              <a:prstGeom prst="ellipse">
                <a:avLst/>
              </a:prstGeom>
              <a:solidFill>
                <a:schemeClr val="accent1">
                  <a:hueOff val="0"/>
                  <a:satOff val="0"/>
                  <a:lumOff val="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a:off x="3395334" y="3926966"/>
                <a:ext cx="85060" cy="95693"/>
              </a:xfrm>
              <a:prstGeom prst="ellipse">
                <a:avLst/>
              </a:prstGeom>
              <a:solidFill>
                <a:schemeClr val="accent1">
                  <a:hueOff val="0"/>
                  <a:satOff val="0"/>
                  <a:lumOff val="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a:off x="3547734" y="3797611"/>
                <a:ext cx="85060" cy="95693"/>
              </a:xfrm>
              <a:prstGeom prst="ellipse">
                <a:avLst/>
              </a:prstGeom>
              <a:solidFill>
                <a:schemeClr val="accent1">
                  <a:hueOff val="0"/>
                  <a:satOff val="0"/>
                  <a:lumOff val="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3710770" y="3625710"/>
                <a:ext cx="85060" cy="95693"/>
              </a:xfrm>
              <a:prstGeom prst="ellipse">
                <a:avLst/>
              </a:prstGeom>
              <a:solidFill>
                <a:schemeClr val="accent1">
                  <a:hueOff val="0"/>
                  <a:satOff val="0"/>
                  <a:lumOff val="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a:off x="3863170" y="3331535"/>
                <a:ext cx="85060" cy="95693"/>
              </a:xfrm>
              <a:prstGeom prst="ellipse">
                <a:avLst/>
              </a:prstGeom>
              <a:solidFill>
                <a:schemeClr val="accent1">
                  <a:hueOff val="0"/>
                  <a:satOff val="0"/>
                  <a:lumOff val="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a:off x="4015570" y="3824183"/>
                <a:ext cx="85060" cy="95693"/>
              </a:xfrm>
              <a:prstGeom prst="ellipse">
                <a:avLst/>
              </a:prstGeom>
              <a:solidFill>
                <a:schemeClr val="accent1">
                  <a:hueOff val="0"/>
                  <a:satOff val="0"/>
                  <a:lumOff val="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2" name="Rectangular Callout 11"/>
            <p:cNvSpPr/>
            <p:nvPr/>
          </p:nvSpPr>
          <p:spPr>
            <a:xfrm>
              <a:off x="6790241" y="3650515"/>
              <a:ext cx="1105786" cy="648594"/>
            </a:xfrm>
            <a:prstGeom prst="wedgeRectCallout">
              <a:avLst>
                <a:gd name="adj1" fmla="val -308333"/>
                <a:gd name="adj2" fmla="val -39138"/>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“Shift”</a:t>
              </a:r>
            </a:p>
          </p:txBody>
        </p:sp>
      </p:grpSp>
      <p:grpSp>
        <p:nvGrpSpPr>
          <p:cNvPr id="22" name="Group 21"/>
          <p:cNvGrpSpPr/>
          <p:nvPr/>
        </p:nvGrpSpPr>
        <p:grpSpPr>
          <a:xfrm>
            <a:off x="5263116" y="2509285"/>
            <a:ext cx="3147237" cy="1041989"/>
            <a:chOff x="5263116" y="2509285"/>
            <a:chExt cx="3147237" cy="1041989"/>
          </a:xfrm>
        </p:grpSpPr>
        <p:sp>
          <p:nvSpPr>
            <p:cNvPr id="14" name="Oval 13"/>
            <p:cNvSpPr/>
            <p:nvPr/>
          </p:nvSpPr>
          <p:spPr>
            <a:xfrm>
              <a:off x="5263116" y="3427228"/>
              <a:ext cx="138224" cy="12404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Oval 14"/>
            <p:cNvSpPr/>
            <p:nvPr/>
          </p:nvSpPr>
          <p:spPr>
            <a:xfrm>
              <a:off x="5406657" y="3101163"/>
              <a:ext cx="138224" cy="12404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Oval 15"/>
            <p:cNvSpPr/>
            <p:nvPr/>
          </p:nvSpPr>
          <p:spPr>
            <a:xfrm>
              <a:off x="5582092" y="3039140"/>
              <a:ext cx="138224" cy="12404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Oval 16"/>
            <p:cNvSpPr/>
            <p:nvPr/>
          </p:nvSpPr>
          <p:spPr>
            <a:xfrm>
              <a:off x="5757527" y="2915094"/>
              <a:ext cx="138224" cy="12404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Oval 17"/>
            <p:cNvSpPr/>
            <p:nvPr/>
          </p:nvSpPr>
          <p:spPr>
            <a:xfrm>
              <a:off x="5904612" y="2633331"/>
              <a:ext cx="138224" cy="12404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Oval 18"/>
            <p:cNvSpPr/>
            <p:nvPr/>
          </p:nvSpPr>
          <p:spPr>
            <a:xfrm>
              <a:off x="6042836" y="2509285"/>
              <a:ext cx="138224" cy="12404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ular Callout 20"/>
            <p:cNvSpPr/>
            <p:nvPr/>
          </p:nvSpPr>
          <p:spPr>
            <a:xfrm>
              <a:off x="7485321" y="2509285"/>
              <a:ext cx="925032" cy="591878"/>
            </a:xfrm>
            <a:prstGeom prst="wedgeRectCallout">
              <a:avLst>
                <a:gd name="adj1" fmla="val -207040"/>
                <a:gd name="adj2" fmla="val 3219"/>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“Trend”</a:t>
              </a:r>
            </a:p>
          </p:txBody>
        </p:sp>
      </p:grpSp>
    </p:spTree>
    <p:extLst>
      <p:ext uri="{BB962C8B-B14F-4D97-AF65-F5344CB8AC3E}">
        <p14:creationId xmlns:p14="http://schemas.microsoft.com/office/powerpoint/2010/main" val="311673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500"/>
                                  </p:stCondLst>
                                  <p:childTnLst>
                                    <p:set>
                                      <p:cBhvr>
                                        <p:cTn id="6" dur="1" fill="hold">
                                          <p:stCondLst>
                                            <p:cond delay="499"/>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2_Office Theme">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3_Office Theme">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639</TotalTime>
  <Words>1955</Words>
  <Application>Microsoft Macintosh PowerPoint</Application>
  <PresentationFormat>On-screen Show (4:3)</PresentationFormat>
  <Paragraphs>124</Paragraphs>
  <Slides>12</Slides>
  <Notes>12</Notes>
  <HiddenSlides>0</HiddenSlides>
  <MMClips>0</MMClips>
  <ScaleCrop>false</ScaleCrop>
  <HeadingPairs>
    <vt:vector size="6" baseType="variant">
      <vt:variant>
        <vt:lpstr>Fonts Used</vt:lpstr>
      </vt:variant>
      <vt:variant>
        <vt:i4>4</vt:i4>
      </vt:variant>
      <vt:variant>
        <vt:lpstr>Theme</vt:lpstr>
      </vt:variant>
      <vt:variant>
        <vt:i4>7</vt:i4>
      </vt:variant>
      <vt:variant>
        <vt:lpstr>Slide Titles</vt:lpstr>
      </vt:variant>
      <vt:variant>
        <vt:i4>12</vt:i4>
      </vt:variant>
    </vt:vector>
  </HeadingPairs>
  <TitlesOfParts>
    <vt:vector size="23" baseType="lpstr">
      <vt:lpstr>Arial</vt:lpstr>
      <vt:lpstr>Calibri</vt:lpstr>
      <vt:lpstr>Helvetica</vt:lpstr>
      <vt:lpstr>Wingdings</vt:lpstr>
      <vt:lpstr>Office Theme</vt:lpstr>
      <vt:lpstr>1_Custom Design</vt:lpstr>
      <vt:lpstr>Custom Design</vt:lpstr>
      <vt:lpstr>2_Office Theme</vt:lpstr>
      <vt:lpstr>2_Custom Design</vt:lpstr>
      <vt:lpstr>3_Office Theme</vt:lpstr>
      <vt:lpstr>3_Custom Design</vt:lpstr>
      <vt:lpstr>   Measurement in Quality Improvement Projects Run Charts  Presented by: Carla Storr, ScD Professor, Family and Community Health Co-Director, Center for Health Outcomes Research   </vt:lpstr>
      <vt:lpstr>Learning Objectives </vt:lpstr>
      <vt:lpstr>What is a run chart?</vt:lpstr>
      <vt:lpstr>Where are run charts used  in the MAP-IT QI process ...</vt:lpstr>
      <vt:lpstr>PowerPoint Presentation</vt:lpstr>
      <vt:lpstr>PowerPoint Presentation</vt:lpstr>
      <vt:lpstr>PowerPoint Presentation</vt:lpstr>
      <vt:lpstr>PowerPoint Presentation</vt:lpstr>
      <vt:lpstr>PowerPoint Presentation</vt:lpstr>
      <vt:lpstr>Steps in the process</vt:lpstr>
      <vt:lpstr>PowerPoint Presentation</vt:lpstr>
      <vt:lpstr>Questions?  Shared Lessons?  Want to contribute to or develop any of these Briefs?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Measurement in QI Run Charts  presented by: Jeff Martin, MBA, LSSBB  Sr Business Improvement Analyst Department of Partnerships, Professional Education, and Practice JeffreyMartin@umaryland.edu</dc:title>
  <dc:creator>Storr, Carla</dc:creator>
  <cp:lastModifiedBy>Buckley, Kathleen</cp:lastModifiedBy>
  <cp:revision>62</cp:revision>
  <dcterms:modified xsi:type="dcterms:W3CDTF">2019-08-13T19:21:58Z</dcterms:modified>
</cp:coreProperties>
</file>