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70" r:id="rId2"/>
    <p:sldMasterId id="2147483743" r:id="rId3"/>
    <p:sldMasterId id="2147483765" r:id="rId4"/>
  </p:sldMasterIdLst>
  <p:notesMasterIdLst>
    <p:notesMasterId r:id="rId22"/>
  </p:notesMasterIdLst>
  <p:handoutMasterIdLst>
    <p:handoutMasterId r:id="rId23"/>
  </p:handoutMasterIdLst>
  <p:sldIdLst>
    <p:sldId id="512" r:id="rId5"/>
    <p:sldId id="508" r:id="rId6"/>
    <p:sldId id="526" r:id="rId7"/>
    <p:sldId id="527" r:id="rId8"/>
    <p:sldId id="525" r:id="rId9"/>
    <p:sldId id="535" r:id="rId10"/>
    <p:sldId id="523" r:id="rId11"/>
    <p:sldId id="524" r:id="rId12"/>
    <p:sldId id="528" r:id="rId13"/>
    <p:sldId id="529" r:id="rId14"/>
    <p:sldId id="530" r:id="rId15"/>
    <p:sldId id="531" r:id="rId16"/>
    <p:sldId id="532" r:id="rId17"/>
    <p:sldId id="533" r:id="rId18"/>
    <p:sldId id="534" r:id="rId19"/>
    <p:sldId id="521" r:id="rId20"/>
    <p:sldId id="511" r:id="rId21"/>
  </p:sldIdLst>
  <p:sldSz cx="9144000" cy="6858000" type="screen4x3"/>
  <p:notesSz cx="6858000" cy="2143125"/>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 uri="{2D200454-40CA-4A62-9FC3-DE9A4176ACB9}">
      <p15:notesGuideLst xmlns:p15="http://schemas.microsoft.com/office/powerpoint/2012/main">
        <p15:guide id="1" orient="horz" pos="9075" userDrawn="1">
          <p15:clr>
            <a:srgbClr val="A4A3A4"/>
          </p15:clr>
        </p15:guide>
        <p15:guide id="2" pos="2933" userDrawn="1">
          <p15:clr>
            <a:srgbClr val="A4A3A4"/>
          </p15:clr>
        </p15:guide>
        <p15:guide id="3" orient="horz" pos="9091" userDrawn="1">
          <p15:clr>
            <a:srgbClr val="A4A3A4"/>
          </p15:clr>
        </p15:guide>
        <p15:guide id="4" pos="30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wn" initials="D" lastIdx="2" clrIdx="0"/>
  <p:cmAuthor id="1" name="Martin, Jeffrey" initials="MJ" lastIdx="26" clrIdx="1">
    <p:extLst>
      <p:ext uri="{19B8F6BF-5375-455C-9EA6-DF929625EA0E}">
        <p15:presenceInfo xmlns:p15="http://schemas.microsoft.com/office/powerpoint/2012/main" userId="S-1-5-21-57468623-3645874306-2879012173-34054" providerId="AD"/>
      </p:ext>
    </p:extLst>
  </p:cmAuthor>
  <p:cmAuthor id="2" name="Bindon, Susan" initials="BS" lastIdx="5" clrIdx="2">
    <p:extLst>
      <p:ext uri="{19B8F6BF-5375-455C-9EA6-DF929625EA0E}">
        <p15:presenceInfo xmlns:p15="http://schemas.microsoft.com/office/powerpoint/2012/main" userId="S-1-5-21-57468623-3645874306-2879012173-34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63197" autoAdjust="0"/>
  </p:normalViewPr>
  <p:slideViewPr>
    <p:cSldViewPr snapToGrid="0">
      <p:cViewPr varScale="1">
        <p:scale>
          <a:sx n="77" d="100"/>
          <a:sy n="77" d="100"/>
        </p:scale>
        <p:origin x="3040" y="192"/>
      </p:cViewPr>
      <p:guideLst>
        <p:guide orient="horz" pos="2184"/>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3472" y="2600"/>
      </p:cViewPr>
      <p:guideLst>
        <p:guide orient="horz" pos="9075"/>
        <p:guide pos="2933"/>
        <p:guide orient="horz" pos="9091"/>
        <p:guide pos="30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34334" cy="1443143"/>
          </a:xfrm>
          <a:prstGeom prst="rect">
            <a:avLst/>
          </a:prstGeom>
        </p:spPr>
        <p:txBody>
          <a:bodyPr vert="horz" lIns="165573" tIns="82787" rIns="165573" bIns="82787" rtlCol="0"/>
          <a:lstStyle>
            <a:lvl1pPr algn="l" fontAlgn="auto">
              <a:spcBef>
                <a:spcPts val="0"/>
              </a:spcBef>
              <a:spcAft>
                <a:spcPts val="0"/>
              </a:spcAft>
              <a:defRPr sz="2100">
                <a:latin typeface="+mn-lt"/>
              </a:defRPr>
            </a:lvl1pPr>
          </a:lstStyle>
          <a:p>
            <a:pPr>
              <a:defRPr/>
            </a:pPr>
            <a:endParaRPr lang="en-US" dirty="0"/>
          </a:p>
        </p:txBody>
      </p:sp>
      <p:sp>
        <p:nvSpPr>
          <p:cNvPr id="3" name="Date Placeholder 2"/>
          <p:cNvSpPr>
            <a:spLocks noGrp="1"/>
          </p:cNvSpPr>
          <p:nvPr>
            <p:ph type="dt" sz="quarter" idx="1"/>
          </p:nvPr>
        </p:nvSpPr>
        <p:spPr>
          <a:xfrm>
            <a:off x="5404230" y="0"/>
            <a:ext cx="4134334" cy="1443143"/>
          </a:xfrm>
          <a:prstGeom prst="rect">
            <a:avLst/>
          </a:prstGeom>
        </p:spPr>
        <p:txBody>
          <a:bodyPr vert="horz" lIns="165573" tIns="82787" rIns="165573" bIns="82787" rtlCol="0"/>
          <a:lstStyle>
            <a:lvl1pPr algn="r" fontAlgn="auto">
              <a:spcBef>
                <a:spcPts val="0"/>
              </a:spcBef>
              <a:spcAft>
                <a:spcPts val="0"/>
              </a:spcAft>
              <a:defRPr sz="2100">
                <a:latin typeface="+mn-lt"/>
              </a:defRPr>
            </a:lvl1pPr>
          </a:lstStyle>
          <a:p>
            <a:pPr>
              <a:defRPr/>
            </a:pPr>
            <a:fld id="{773A753E-2B0D-4C19-A4D4-1A95979CE9A1}" type="datetimeFigureOut">
              <a:rPr lang="en-US"/>
              <a:pPr>
                <a:defRPr/>
              </a:pPr>
              <a:t>1/3/20</a:t>
            </a:fld>
            <a:endParaRPr lang="en-US" dirty="0"/>
          </a:p>
        </p:txBody>
      </p:sp>
      <p:sp>
        <p:nvSpPr>
          <p:cNvPr id="5" name="Slide Number Placeholder 4"/>
          <p:cNvSpPr>
            <a:spLocks noGrp="1"/>
          </p:cNvSpPr>
          <p:nvPr>
            <p:ph type="sldNum" sz="quarter" idx="3"/>
          </p:nvPr>
        </p:nvSpPr>
        <p:spPr>
          <a:xfrm>
            <a:off x="5404230" y="27414684"/>
            <a:ext cx="4134334" cy="1443143"/>
          </a:xfrm>
          <a:prstGeom prst="rect">
            <a:avLst/>
          </a:prstGeom>
        </p:spPr>
        <p:txBody>
          <a:bodyPr vert="horz" lIns="165573" tIns="82787" rIns="165573" bIns="82787" rtlCol="0" anchor="b"/>
          <a:lstStyle>
            <a:lvl1pPr algn="r" fontAlgn="auto">
              <a:spcBef>
                <a:spcPts val="0"/>
              </a:spcBef>
              <a:spcAft>
                <a:spcPts val="0"/>
              </a:spcAft>
              <a:defRPr sz="2100">
                <a:latin typeface="+mn-lt"/>
              </a:defRPr>
            </a:lvl1pPr>
          </a:lstStyle>
          <a:p>
            <a:pPr>
              <a:defRPr/>
            </a:pPr>
            <a:fld id="{1E9E6255-8B69-4E94-B2DF-F4779BF66F6E}" type="slidenum">
              <a:rPr lang="en-US"/>
              <a:pPr>
                <a:defRPr/>
              </a:pPr>
              <a:t>‹#›</a:t>
            </a:fld>
            <a:endParaRPr lang="en-US" dirty="0"/>
          </a:p>
        </p:txBody>
      </p:sp>
    </p:spTree>
    <p:extLst>
      <p:ext uri="{BB962C8B-B14F-4D97-AF65-F5344CB8AC3E}">
        <p14:creationId xmlns:p14="http://schemas.microsoft.com/office/powerpoint/2010/main" val="34413390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134334" cy="1443143"/>
          </a:xfrm>
          <a:prstGeom prst="rect">
            <a:avLst/>
          </a:prstGeom>
        </p:spPr>
        <p:txBody>
          <a:bodyPr vert="horz" lIns="165573" tIns="82787" rIns="165573" bIns="82787" rtlCol="0"/>
          <a:lstStyle>
            <a:lvl1pPr algn="l" fontAlgn="auto">
              <a:spcBef>
                <a:spcPts val="0"/>
              </a:spcBef>
              <a:spcAft>
                <a:spcPts val="0"/>
              </a:spcAft>
              <a:defRPr sz="2100">
                <a:latin typeface="+mn-lt"/>
              </a:defRPr>
            </a:lvl1pPr>
          </a:lstStyle>
          <a:p>
            <a:pPr>
              <a:defRPr/>
            </a:pPr>
            <a:endParaRPr lang="en-US" dirty="0"/>
          </a:p>
        </p:txBody>
      </p:sp>
      <p:sp>
        <p:nvSpPr>
          <p:cNvPr id="3" name="Date Placeholder 2"/>
          <p:cNvSpPr>
            <a:spLocks noGrp="1"/>
          </p:cNvSpPr>
          <p:nvPr>
            <p:ph type="dt" idx="1"/>
          </p:nvPr>
        </p:nvSpPr>
        <p:spPr>
          <a:xfrm>
            <a:off x="5404230" y="0"/>
            <a:ext cx="4134334" cy="1443143"/>
          </a:xfrm>
          <a:prstGeom prst="rect">
            <a:avLst/>
          </a:prstGeom>
        </p:spPr>
        <p:txBody>
          <a:bodyPr vert="horz" lIns="165573" tIns="82787" rIns="165573" bIns="82787" rtlCol="0"/>
          <a:lstStyle>
            <a:lvl1pPr algn="r" fontAlgn="auto">
              <a:spcBef>
                <a:spcPts val="0"/>
              </a:spcBef>
              <a:spcAft>
                <a:spcPts val="0"/>
              </a:spcAft>
              <a:defRPr sz="2100">
                <a:latin typeface="+mn-lt"/>
              </a:defRPr>
            </a:lvl1pPr>
          </a:lstStyle>
          <a:p>
            <a:pPr>
              <a:defRPr/>
            </a:pPr>
            <a:fld id="{E2A8C18E-4314-445F-B287-2D776743DE73}" type="datetimeFigureOut">
              <a:rPr lang="en-US"/>
              <a:pPr>
                <a:defRPr/>
              </a:pPr>
              <a:t>1/3/20</a:t>
            </a:fld>
            <a:endParaRPr lang="en-US" dirty="0"/>
          </a:p>
        </p:txBody>
      </p:sp>
      <p:sp>
        <p:nvSpPr>
          <p:cNvPr id="4" name="Slide Image Placeholder 3"/>
          <p:cNvSpPr>
            <a:spLocks noGrp="1" noRot="1" noChangeAspect="1"/>
          </p:cNvSpPr>
          <p:nvPr>
            <p:ph type="sldImg" idx="2"/>
          </p:nvPr>
        </p:nvSpPr>
        <p:spPr>
          <a:xfrm>
            <a:off x="-2441575" y="2165350"/>
            <a:ext cx="14424025" cy="10818813"/>
          </a:xfrm>
          <a:prstGeom prst="rect">
            <a:avLst/>
          </a:prstGeom>
          <a:noFill/>
          <a:ln w="12700">
            <a:solidFill>
              <a:prstClr val="black"/>
            </a:solidFill>
          </a:ln>
        </p:spPr>
        <p:txBody>
          <a:bodyPr vert="horz" lIns="165573" tIns="82787" rIns="165573" bIns="82787" rtlCol="0" anchor="ctr"/>
          <a:lstStyle/>
          <a:p>
            <a:pPr lvl="0"/>
            <a:endParaRPr lang="en-US" noProof="0" dirty="0"/>
          </a:p>
        </p:txBody>
      </p:sp>
      <p:sp>
        <p:nvSpPr>
          <p:cNvPr id="5" name="Notes Placeholder 4"/>
          <p:cNvSpPr>
            <a:spLocks noGrp="1"/>
          </p:cNvSpPr>
          <p:nvPr>
            <p:ph type="body" sz="quarter" idx="3"/>
          </p:nvPr>
        </p:nvSpPr>
        <p:spPr>
          <a:xfrm>
            <a:off x="954077" y="13709848"/>
            <a:ext cx="7632617" cy="12988277"/>
          </a:xfrm>
          <a:prstGeom prst="rect">
            <a:avLst/>
          </a:prstGeom>
        </p:spPr>
        <p:txBody>
          <a:bodyPr vert="horz" lIns="165573" tIns="82787" rIns="165573" bIns="8278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5404230" y="27414684"/>
            <a:ext cx="4134334" cy="1443143"/>
          </a:xfrm>
          <a:prstGeom prst="rect">
            <a:avLst/>
          </a:prstGeom>
        </p:spPr>
        <p:txBody>
          <a:bodyPr vert="horz" lIns="165573" tIns="82787" rIns="165573" bIns="82787" rtlCol="0" anchor="b"/>
          <a:lstStyle>
            <a:lvl1pPr algn="r" fontAlgn="auto">
              <a:spcBef>
                <a:spcPts val="0"/>
              </a:spcBef>
              <a:spcAft>
                <a:spcPts val="0"/>
              </a:spcAft>
              <a:defRPr sz="2100">
                <a:latin typeface="+mn-lt"/>
              </a:defRPr>
            </a:lvl1pPr>
          </a:lstStyle>
          <a:p>
            <a:pPr>
              <a:defRPr/>
            </a:pPr>
            <a:fld id="{7393DE49-EDDC-418F-B0EE-9FDAADAE9BD1}" type="slidenum">
              <a:rPr lang="en-US"/>
              <a:pPr>
                <a:defRPr/>
              </a:pPr>
              <a:t>‹#›</a:t>
            </a:fld>
            <a:endParaRPr lang="en-US" dirty="0"/>
          </a:p>
        </p:txBody>
      </p:sp>
    </p:spTree>
    <p:extLst>
      <p:ext uri="{BB962C8B-B14F-4D97-AF65-F5344CB8AC3E}">
        <p14:creationId xmlns:p14="http://schemas.microsoft.com/office/powerpoint/2010/main" val="25287708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41575" y="-3267075"/>
            <a:ext cx="14424025" cy="10818813"/>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the University of Maryland School of Nursing’s Quality Improvement Briefs series.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Quality Improvement Briefs are made up of </a:t>
            </a:r>
            <a:r>
              <a:rPr lang="en-US" sz="1200" b="1" kern="1200" dirty="0">
                <a:solidFill>
                  <a:schemeClr val="tx1"/>
                </a:solidFill>
                <a:effectLst/>
                <a:latin typeface="+mn-lt"/>
                <a:ea typeface="+mn-ea"/>
                <a:cs typeface="+mn-cs"/>
              </a:rPr>
              <a:t>short presentations </a:t>
            </a:r>
            <a:r>
              <a:rPr lang="en-US" sz="1200" kern="1200" dirty="0">
                <a:solidFill>
                  <a:schemeClr val="tx1"/>
                </a:solidFill>
                <a:effectLst/>
                <a:latin typeface="+mn-lt"/>
                <a:ea typeface="+mn-ea"/>
                <a:cs typeface="+mn-cs"/>
              </a:rPr>
              <a:t>that provide an introduction to key quality improvement concepts.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My name is Dr. Kathleen Buckley, and I am an Associate Professor teaching in the DNP Program here at the University of Maryland School of Nursing.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presentation is titled Root Cause Analysis in DNP Quality Improvement Projects. </a:t>
            </a:r>
          </a:p>
        </p:txBody>
      </p:sp>
      <p:sp>
        <p:nvSpPr>
          <p:cNvPr id="5" name="Slide Number Placeholder 4"/>
          <p:cNvSpPr>
            <a:spLocks noGrp="1"/>
          </p:cNvSpPr>
          <p:nvPr>
            <p:ph type="sldNum" sz="quarter" idx="11"/>
          </p:nvPr>
        </p:nvSpPr>
        <p:spPr/>
        <p:txBody>
          <a:bodyPr/>
          <a:lstStyle/>
          <a:p>
            <a:pPr defTabSz="818617">
              <a:defRPr/>
            </a:pPr>
            <a:fld id="{7393DE49-EDDC-418F-B0EE-9FDAADAE9BD1}" type="slidenum">
              <a:rPr lang="en-US">
                <a:solidFill>
                  <a:prstClr val="black"/>
                </a:solidFill>
                <a:latin typeface="Calibri"/>
              </a:rPr>
              <a:pPr defTabSz="818617">
                <a:defRPr/>
              </a:pPr>
              <a:t>1</a:t>
            </a:fld>
            <a:endParaRPr lang="en-US" dirty="0">
              <a:solidFill>
                <a:prstClr val="black"/>
              </a:solidFill>
              <a:latin typeface="Calibri"/>
            </a:endParaRPr>
          </a:p>
        </p:txBody>
      </p:sp>
    </p:spTree>
    <p:extLst>
      <p:ext uri="{BB962C8B-B14F-4D97-AF65-F5344CB8AC3E}">
        <p14:creationId xmlns:p14="http://schemas.microsoft.com/office/powerpoint/2010/main" val="3236698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Once you have agreed upon the problem statement, the next step is to brainstorm about the causes of the problem, which you will place in the rest of the fishbone (here outlined in a red box). </a:t>
            </a:r>
          </a:p>
          <a:p>
            <a:pPr fontAlgn="base"/>
            <a:r>
              <a:rPr lang="en-US" sz="1200" b="0" i="0" kern="1200" dirty="0">
                <a:solidFill>
                  <a:schemeClr val="tx1"/>
                </a:solidFill>
                <a:effectLst/>
                <a:latin typeface="+mn-lt"/>
                <a:ea typeface="+mn-ea"/>
                <a:cs typeface="+mn-cs"/>
              </a:rPr>
              <a:t>This part of the fishbone consists of one line drawn across the page, attached to the problem statement, and several lines, or “bones,” coming out vertically from the main line.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To uncover causes, start with a literature review to get ideas about the common causes of the problem in other settings. </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However, what contributes to a problem in other settings might not be the major cause of the problem in the setting of interest to you. That is why you will need to have conversations again with your key stakeholders about their views of what is causing the problem. In those conversations, you may be able to rule out some of the causes that you found in the literature and add other causes. </a:t>
            </a:r>
          </a:p>
        </p:txBody>
      </p:sp>
      <p:sp>
        <p:nvSpPr>
          <p:cNvPr id="4" name="Slide Number Placeholder 3"/>
          <p:cNvSpPr>
            <a:spLocks noGrp="1"/>
          </p:cNvSpPr>
          <p:nvPr>
            <p:ph type="sldNum" sz="quarter" idx="5"/>
          </p:nvPr>
        </p:nvSpPr>
        <p:spPr/>
        <p:txBody>
          <a:bodyPr/>
          <a:lstStyle/>
          <a:p>
            <a:fld id="{CC96A32E-6EFC-4743-8127-7327DD8D0B8A}" type="slidenum">
              <a:rPr lang="en-US" smtClean="0"/>
              <a:t>10</a:t>
            </a:fld>
            <a:endParaRPr lang="en-US" dirty="0"/>
          </a:p>
        </p:txBody>
      </p:sp>
    </p:spTree>
    <p:extLst>
      <p:ext uri="{BB962C8B-B14F-4D97-AF65-F5344CB8AC3E}">
        <p14:creationId xmlns:p14="http://schemas.microsoft.com/office/powerpoint/2010/main" val="1965007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Rather than randomly place the causes on the bones of the diagram, it is helpful to categorize the branches of the ”bones” with categories.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Placing the causes under categories will get you to the true drivers of a problem. The categories will also help to trigger new thoughts and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categories you use are up to you to decide. However, there are some standard categories that are often used, such as Procedures, Policies, the Environment, Equipment, Technology, Leadership, and Staff support, training, or expertise.</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CC96A32E-6EFC-4743-8127-7327DD8D0B8A}" type="slidenum">
              <a:rPr lang="en-US" smtClean="0"/>
              <a:t>11</a:t>
            </a:fld>
            <a:endParaRPr lang="en-US" dirty="0"/>
          </a:p>
        </p:txBody>
      </p:sp>
    </p:spTree>
    <p:extLst>
      <p:ext uri="{BB962C8B-B14F-4D97-AF65-F5344CB8AC3E}">
        <p14:creationId xmlns:p14="http://schemas.microsoft.com/office/powerpoint/2010/main" val="382488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As you are thinking about the causes of the problem, you may identify a sub-cause of the cause.  Including this kind of detail again can be very helpful in deciding </a:t>
            </a:r>
            <a:r>
              <a:rPr lang="en-US" sz="1200" kern="1200" baseline="0" dirty="0">
                <a:solidFill>
                  <a:schemeClr val="tx1"/>
                </a:solidFill>
                <a:effectLst/>
                <a:latin typeface="+mn-lt"/>
                <a:ea typeface="+mn-ea"/>
                <a:cs typeface="+mn-cs"/>
              </a:rPr>
              <a:t>how many causes are interrelated, </a:t>
            </a:r>
            <a:r>
              <a:rPr lang="en-US" sz="1200" kern="1200" dirty="0">
                <a:solidFill>
                  <a:schemeClr val="tx1"/>
                </a:solidFill>
                <a:effectLst/>
                <a:latin typeface="+mn-lt"/>
                <a:ea typeface="+mn-ea"/>
                <a:cs typeface="+mn-cs"/>
              </a:rPr>
              <a:t>how you are going to tackle the problem,</a:t>
            </a:r>
            <a:r>
              <a:rPr lang="en-US" sz="1200" kern="1200" baseline="0" dirty="0">
                <a:solidFill>
                  <a:schemeClr val="tx1"/>
                </a:solidFill>
                <a:effectLst/>
                <a:latin typeface="+mn-lt"/>
                <a:ea typeface="+mn-ea"/>
                <a:cs typeface="+mn-cs"/>
              </a:rPr>
              <a:t> and many causes may be resolved simultaneously.</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96A32E-6EFC-4743-8127-7327DD8D0B8A}" type="slidenum">
              <a:rPr lang="en-US" smtClean="0"/>
              <a:t>12</a:t>
            </a:fld>
            <a:endParaRPr lang="en-US" dirty="0"/>
          </a:p>
        </p:txBody>
      </p:sp>
    </p:spTree>
    <p:extLst>
      <p:ext uri="{BB962C8B-B14F-4D97-AF65-F5344CB8AC3E}">
        <p14:creationId xmlns:p14="http://schemas.microsoft.com/office/powerpoint/2010/main" val="43146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It may be helpful to view a couple of examples of fishbone diagrams.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Here is an example of fishbone diagram for medication errors.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The question that is being targeted is “Why is the medication error rate on a unit it a Long Term Care Facility higher than their peers?</a:t>
            </a:r>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The causes identified included the location of the medication room in a noisy environment, lack of an automated dispensing system, budget constraints, transcription errors, medication nurses working a lot of overtime, lack of computerized order entry and review by a pharmacist before dispensing.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Considering all of the causes and sub-causes, it should be much easier to identify the primary root cause of the problem and agree upon the best solution – whether that is to change the role of the medication nurse, pharmacist, or use a new form of technology. </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96A32E-6EFC-4743-8127-7327DD8D0B8A}" type="slidenum">
              <a:rPr lang="en-US" smtClean="0"/>
              <a:t>13</a:t>
            </a:fld>
            <a:endParaRPr lang="en-US" dirty="0"/>
          </a:p>
        </p:txBody>
      </p:sp>
    </p:spTree>
    <p:extLst>
      <p:ext uri="{BB962C8B-B14F-4D97-AF65-F5344CB8AC3E}">
        <p14:creationId xmlns:p14="http://schemas.microsoft.com/office/powerpoint/2010/main" val="2911197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another fishbone diagram targeting the problem of a low breastfeeding / breast milk feeding rate in the Neonatal Intensive Care Unit?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causes identified are lack of privacy for breast pumping, limited access to breast pumps, limited support from hospital management and staff, no standardized documentation of care provided by Lactation Consultants’,  and no policy on the roles of support staff in promoting breastfeeding.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Considering all of the causes and sub-causes, the next step would be to agree upon the root cause and best solution, which could be providing more equipment and/or space for the mothers to use breast pumps, hiring of more support staff, or improving the current documentation of the breastfeeding support being provided.</a:t>
            </a:r>
          </a:p>
          <a:p>
            <a:pPr fontAlgn="base"/>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C96A32E-6EFC-4743-8127-7327DD8D0B8A}" type="slidenum">
              <a:rPr lang="en-US" smtClean="0"/>
              <a:t>14</a:t>
            </a:fld>
            <a:endParaRPr lang="en-US" dirty="0"/>
          </a:p>
        </p:txBody>
      </p:sp>
    </p:spTree>
    <p:extLst>
      <p:ext uri="{BB962C8B-B14F-4D97-AF65-F5344CB8AC3E}">
        <p14:creationId xmlns:p14="http://schemas.microsoft.com/office/powerpoint/2010/main" val="6468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What are the next steps you should take to best use the information provided in this video.</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r>
              <a:rPr lang="en-US" dirty="0"/>
              <a:t>First, use the template that accompanies this video to develop a fishbone diagram to identify the root cause of the problem that you are targeting.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r>
              <a:rPr lang="en-US" sz="1200" kern="1200" dirty="0">
                <a:solidFill>
                  <a:schemeClr val="tx1"/>
                </a:solidFill>
                <a:effectLst/>
                <a:latin typeface="+mn-lt"/>
                <a:ea typeface="+mn-ea"/>
                <a:cs typeface="+mn-cs"/>
              </a:rPr>
              <a:t>Once you have drafted a fishbone diagram, set up a meeting with your clinical site representative and share the fishbone diagram. </a:t>
            </a:r>
          </a:p>
          <a:p>
            <a:r>
              <a:rPr lang="en-US" sz="1200" kern="1200" dirty="0">
                <a:solidFill>
                  <a:schemeClr val="tx1"/>
                </a:solidFill>
                <a:effectLst/>
                <a:latin typeface="+mn-lt"/>
                <a:ea typeface="+mn-ea"/>
                <a:cs typeface="+mn-cs"/>
              </a:rPr>
              <a:t>Use the opportunity to get their feedback and any suggestions on what they think are the root causes of the problem.  Ask how they would prioritize the causes.  </a:t>
            </a:r>
          </a:p>
          <a:p>
            <a:r>
              <a:rPr lang="en-US" sz="1200" kern="1200" dirty="0">
                <a:solidFill>
                  <a:schemeClr val="tx1"/>
                </a:solidFill>
                <a:effectLst/>
                <a:latin typeface="+mn-lt"/>
                <a:ea typeface="+mn-ea"/>
                <a:cs typeface="+mn-cs"/>
              </a:rPr>
              <a:t>Also, ask about the availability of any data from within the organization to better understand the possible causes of the practice problem.</a:t>
            </a:r>
          </a:p>
          <a:p>
            <a:pPr fontAlgn="base"/>
            <a:r>
              <a:rPr lang="en-US" sz="1200" kern="1200" dirty="0">
                <a:solidFill>
                  <a:schemeClr val="tx1"/>
                </a:solidFill>
                <a:effectLst/>
                <a:latin typeface="+mn-lt"/>
                <a:ea typeface="+mn-ea"/>
                <a:cs typeface="+mn-cs"/>
              </a:rPr>
              <a:t> </a:t>
            </a:r>
          </a:p>
          <a:p>
            <a:pPr lvl="0" fontAlgn="base"/>
            <a:r>
              <a:rPr lang="en-US" sz="1400" i="0" kern="1200" dirty="0">
                <a:solidFill>
                  <a:schemeClr val="tx1"/>
                </a:solidFill>
                <a:effectLst/>
                <a:latin typeface="+mn-lt"/>
                <a:ea typeface="+mn-ea"/>
                <a:cs typeface="+mn-cs"/>
              </a:rPr>
              <a:t>You need to establish a relationship with your clinical site representative. This discussion should occur in person with the visual fishbone diagram in front of both you.  Do not attempt to have this conversation through email or over the phone.  If you have difficulty scheduling an appointment with them, that may be a red flag that you may not have the best person for your </a:t>
            </a:r>
            <a:r>
              <a:rPr lang="en-US" sz="1400" dirty="0"/>
              <a:t>clinical site representative or to support you through leadership of a quality improvement project.  </a:t>
            </a:r>
            <a:endParaRPr lang="en-US" i="1"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base"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C96A32E-6EFC-4743-8127-7327DD8D0B8A}" type="slidenum">
              <a:rPr lang="en-US" smtClean="0"/>
              <a:t>15</a:t>
            </a:fld>
            <a:endParaRPr lang="en-US" dirty="0"/>
          </a:p>
        </p:txBody>
      </p:sp>
    </p:spTree>
    <p:extLst>
      <p:ext uri="{BB962C8B-B14F-4D97-AF65-F5344CB8AC3E}">
        <p14:creationId xmlns:p14="http://schemas.microsoft.com/office/powerpoint/2010/main" val="997815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additional resources including articles and brief videos on tools used for Root Cause Analysis . </a:t>
            </a:r>
          </a:p>
          <a:p>
            <a:r>
              <a:rPr lang="en-US" dirty="0"/>
              <a:t>To access these resources, open the PowerPoint that accompanies this video and click on the links. </a:t>
            </a:r>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16</a:t>
            </a:fld>
            <a:endParaRPr lang="en-US" dirty="0"/>
          </a:p>
        </p:txBody>
      </p:sp>
    </p:spTree>
    <p:extLst>
      <p:ext uri="{BB962C8B-B14F-4D97-AF65-F5344CB8AC3E}">
        <p14:creationId xmlns:p14="http://schemas.microsoft.com/office/powerpoint/2010/main" val="3118747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37233">
              <a:defRPr/>
            </a:pPr>
            <a:r>
              <a:rPr lang="en-US" dirty="0"/>
              <a:t>These QI Briefs are developed as a resource for faculty and students. Please let us know if you have any</a:t>
            </a:r>
            <a:r>
              <a:rPr lang="en-US" baseline="0" dirty="0"/>
              <a:t> </a:t>
            </a:r>
            <a:r>
              <a:rPr lang="en-US" dirty="0"/>
              <a:t>suggestions,</a:t>
            </a:r>
            <a:r>
              <a:rPr lang="en-US" baseline="0" dirty="0"/>
              <a:t> </a:t>
            </a:r>
            <a:r>
              <a:rPr lang="en-US" dirty="0"/>
              <a:t>questions,</a:t>
            </a:r>
            <a:r>
              <a:rPr lang="en-US" baseline="0" dirty="0"/>
              <a:t> or </a:t>
            </a:r>
            <a:r>
              <a:rPr lang="en-US" dirty="0"/>
              <a:t>topics that you think should be added.</a:t>
            </a:r>
          </a:p>
          <a:p>
            <a:r>
              <a:rPr lang="en-US" dirty="0"/>
              <a:t>Your collaboration and support is greatly appreciated.  </a:t>
            </a:r>
          </a:p>
          <a:p>
            <a:endParaRPr lang="en-US" dirty="0"/>
          </a:p>
          <a:p>
            <a:r>
              <a:rPr lang="en-US" dirty="0"/>
              <a:t>Together we will achieve our goal  </a:t>
            </a:r>
            <a:r>
              <a:rPr lang="en-US" b="1" dirty="0">
                <a:latin typeface="Helvetica" panose="020B0604020202020204" pitchFamily="34" charset="0"/>
                <a:cs typeface="Helvetica" panose="020B0604020202020204" pitchFamily="34" charset="0"/>
              </a:rPr>
              <a:t>To expand the expertise of the University of Maryland’s Faculty and Students in the education</a:t>
            </a:r>
            <a:r>
              <a:rPr lang="en-US" b="1" baseline="0" dirty="0">
                <a:latin typeface="Helvetica" panose="020B0604020202020204" pitchFamily="34" charset="0"/>
                <a:cs typeface="Helvetica" panose="020B0604020202020204" pitchFamily="34" charset="0"/>
              </a:rPr>
              <a:t> </a:t>
            </a:r>
            <a:r>
              <a:rPr lang="en-US" b="1" dirty="0">
                <a:latin typeface="Helvetica" panose="020B0604020202020204" pitchFamily="34" charset="0"/>
                <a:cs typeface="Helvetica" panose="020B0604020202020204" pitchFamily="34" charset="0"/>
              </a:rPr>
              <a:t>of and use of </a:t>
            </a:r>
            <a:r>
              <a:rPr lang="en-US" b="1" dirty="0"/>
              <a:t>quality improvement</a:t>
            </a:r>
            <a:r>
              <a:rPr lang="en-US" b="1" dirty="0">
                <a:latin typeface="Helvetica" panose="020B0604020202020204" pitchFamily="34" charset="0"/>
                <a:cs typeface="Helvetica" panose="020B0604020202020204" pitchFamily="34" charset="0"/>
              </a:rPr>
              <a:t> and safety concepts, methods, and tools. </a:t>
            </a:r>
          </a:p>
          <a:p>
            <a:endParaRPr lang="en-US" dirty="0"/>
          </a:p>
          <a:p>
            <a:r>
              <a:rPr lang="en-US" dirty="0"/>
              <a:t>Thank you for completing this</a:t>
            </a:r>
            <a:r>
              <a:rPr lang="en-US" baseline="0" dirty="0"/>
              <a:t> </a:t>
            </a:r>
            <a:r>
              <a:rPr lang="en-US" dirty="0"/>
              <a:t>presentation!</a:t>
            </a:r>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17</a:t>
            </a:fld>
            <a:endParaRPr lang="en-US" dirty="0"/>
          </a:p>
        </p:txBody>
      </p:sp>
    </p:spTree>
    <p:extLst>
      <p:ext uri="{BB962C8B-B14F-4D97-AF65-F5344CB8AC3E}">
        <p14:creationId xmlns:p14="http://schemas.microsoft.com/office/powerpoint/2010/main" val="2295780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objectives for this presentation are three-fold…</a:t>
            </a:r>
          </a:p>
          <a:p>
            <a:endParaRPr lang="en-US" dirty="0"/>
          </a:p>
          <a:p>
            <a:pPr marL="228600" indent="-228600">
              <a:buFont typeface="+mj-lt"/>
              <a:buAutoNum type="arabicPeriod"/>
            </a:pPr>
            <a:r>
              <a:rPr lang="en-US" dirty="0">
                <a:latin typeface="Helvetica"/>
                <a:cs typeface="Helvetica"/>
              </a:rPr>
              <a:t>Identify the </a:t>
            </a:r>
            <a:r>
              <a:rPr lang="en-US" i="1" dirty="0">
                <a:latin typeface="Helvetica"/>
                <a:cs typeface="Helvetica"/>
              </a:rPr>
              <a:t>why</a:t>
            </a:r>
            <a:r>
              <a:rPr lang="en-US" dirty="0">
                <a:latin typeface="Helvetica"/>
                <a:cs typeface="Helvetica"/>
              </a:rPr>
              <a:t> and </a:t>
            </a:r>
            <a:r>
              <a:rPr lang="en-US" i="1" dirty="0">
                <a:latin typeface="Helvetica"/>
                <a:cs typeface="Helvetica"/>
              </a:rPr>
              <a:t>when</a:t>
            </a:r>
            <a:r>
              <a:rPr lang="en-US" dirty="0">
                <a:latin typeface="Helvetica"/>
                <a:cs typeface="Helvetica"/>
              </a:rPr>
              <a:t> root causes of a problem are analyzed in a quality improvement project</a:t>
            </a:r>
          </a:p>
          <a:p>
            <a:pPr marL="228600" indent="-228600">
              <a:buFont typeface="+mj-lt"/>
              <a:buAutoNum type="arabicPeriod"/>
            </a:pPr>
            <a:r>
              <a:rPr lang="en-US" dirty="0">
                <a:latin typeface="Helvetica"/>
                <a:cs typeface="Helvetica"/>
              </a:rPr>
              <a:t>Use a variety of tools available for analyzing problems’ root causes, with emphasis on fishbone diagrams</a:t>
            </a:r>
          </a:p>
          <a:p>
            <a:pPr marL="228600" indent="-228600">
              <a:buFont typeface="+mj-lt"/>
              <a:buAutoNum type="arabicPeriod"/>
            </a:pPr>
            <a:r>
              <a:rPr lang="en-US" dirty="0">
                <a:latin typeface="Helvetica"/>
                <a:cs typeface="Helvetica"/>
              </a:rPr>
              <a:t>Gain access to further study and references</a:t>
            </a:r>
          </a:p>
          <a:p>
            <a:endParaRPr lang="en-US" dirty="0"/>
          </a:p>
          <a:p>
            <a:endParaRPr lang="en-US" dirty="0">
              <a:cs typeface="Calibri"/>
            </a:endParaRPr>
          </a:p>
          <a:p>
            <a:endParaRPr lang="en-US" dirty="0"/>
          </a:p>
        </p:txBody>
      </p:sp>
      <p:sp>
        <p:nvSpPr>
          <p:cNvPr id="5" name="Slide Number Placeholder 4"/>
          <p:cNvSpPr>
            <a:spLocks noGrp="1"/>
          </p:cNvSpPr>
          <p:nvPr>
            <p:ph type="sldNum" sz="quarter" idx="11"/>
          </p:nvPr>
        </p:nvSpPr>
        <p:spPr/>
        <p:txBody>
          <a:bodyPr/>
          <a:lstStyle/>
          <a:p>
            <a:pPr>
              <a:defRPr/>
            </a:pPr>
            <a:fld id="{7393DE49-EDDC-418F-B0EE-9FDAADAE9BD1}" type="slidenum">
              <a:rPr lang="en-US" smtClean="0"/>
              <a:pPr>
                <a:defRPr/>
              </a:pPr>
              <a:t>2</a:t>
            </a:fld>
            <a:endParaRPr lang="en-US" dirty="0"/>
          </a:p>
        </p:txBody>
      </p:sp>
    </p:spTree>
    <p:extLst>
      <p:ext uri="{BB962C8B-B14F-4D97-AF65-F5344CB8AC3E}">
        <p14:creationId xmlns:p14="http://schemas.microsoft.com/office/powerpoint/2010/main" val="43027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 like to start with the basic definition of </a:t>
            </a:r>
            <a:r>
              <a:rPr lang="en-US" sz="1200" b="1" kern="1200" dirty="0">
                <a:solidFill>
                  <a:schemeClr val="tx1"/>
                </a:solidFill>
                <a:effectLst/>
                <a:latin typeface="+mn-lt"/>
                <a:ea typeface="+mn-ea"/>
                <a:cs typeface="+mn-cs"/>
              </a:rPr>
              <a:t>root cause</a:t>
            </a:r>
            <a:r>
              <a:rPr lang="en-US" sz="1200" kern="1200" dirty="0">
                <a:solidFill>
                  <a:schemeClr val="tx1"/>
                </a:solidFill>
                <a:effectLst/>
                <a:latin typeface="+mn-lt"/>
                <a:ea typeface="+mn-ea"/>
                <a:cs typeface="+mn-cs"/>
              </a:rPr>
              <a:t> – It is the initiating or underlying cause of a condition that leads to an outcome or effect.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will always be numerous causes for any problem. The challenge is to identify one of the most important, fundamental, or most harmful underlying cause that sets the entire cause and effect reaction.  How do we know it’s a “Root Cause”?  Addressing it substantially fixes the problem, AND eliminates other ancillary causes.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is an example: </a:t>
            </a:r>
            <a:r>
              <a:rPr lang="en-US" sz="1200" i="1" kern="1200" dirty="0">
                <a:solidFill>
                  <a:schemeClr val="tx1"/>
                </a:solidFill>
                <a:effectLst/>
                <a:latin typeface="+mn-lt"/>
                <a:ea typeface="+mn-ea"/>
                <a:cs typeface="+mn-cs"/>
              </a:rPr>
              <a:t>In hospital unit X, the root cause of high medication error rates was found to be transcription errors.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3</a:t>
            </a:fld>
            <a:endParaRPr lang="en-US" dirty="0"/>
          </a:p>
        </p:txBody>
      </p:sp>
    </p:spTree>
    <p:extLst>
      <p:ext uri="{BB962C8B-B14F-4D97-AF65-F5344CB8AC3E}">
        <p14:creationId xmlns:p14="http://schemas.microsoft.com/office/powerpoint/2010/main" val="444123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we know what Root Cause Analysis is, let’s look at Why and When this work is done.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Why? This extra effort early in the process pays tremendous dividends as the project moves forward. </a:t>
            </a:r>
          </a:p>
          <a:p>
            <a:r>
              <a:rPr lang="en-US" sz="1200" kern="1200" dirty="0">
                <a:solidFill>
                  <a:schemeClr val="tx1"/>
                </a:solidFill>
                <a:effectLst/>
                <a:latin typeface="+mn-lt"/>
                <a:ea typeface="+mn-ea"/>
                <a:cs typeface="+mn-cs"/>
              </a:rPr>
              <a:t>It accelerates the process…and assures buy-in and support from you site.</a:t>
            </a:r>
          </a:p>
          <a:p>
            <a:r>
              <a:rPr lang="en-US" sz="1200" kern="1200" dirty="0">
                <a:solidFill>
                  <a:schemeClr val="tx1"/>
                </a:solidFill>
                <a:effectLst/>
                <a:latin typeface="+mn-lt"/>
                <a:ea typeface="+mn-ea"/>
                <a:cs typeface="+mn-cs"/>
              </a:rPr>
              <a:t>It aids in understanding…and provides a venue to acknowledge other important causes for future projects, out of scope for this one. </a:t>
            </a:r>
          </a:p>
          <a:p>
            <a:r>
              <a:rPr lang="en-US" sz="1200" kern="1200" dirty="0">
                <a:solidFill>
                  <a:schemeClr val="tx1"/>
                </a:solidFill>
                <a:effectLst/>
                <a:latin typeface="+mn-lt"/>
                <a:ea typeface="+mn-ea"/>
                <a:cs typeface="+mn-cs"/>
              </a:rPr>
              <a:t>And it provides credibility for your project by describing graphically the direct relationship of the cause.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is it best to do Root Cause Analysis? As early in the process as possible. If a problem is stated, and there is no consensus on what the root causes are, then no solutions will be sponsored or supported.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Root Cause Analysis will also be useful in situations later during challenges to your implementation process or speed bumps. At this time, it can be helpful to revisit this analysis to assure the team of the best direction.</a:t>
            </a: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4</a:t>
            </a:fld>
            <a:endParaRPr lang="en-US" dirty="0"/>
          </a:p>
        </p:txBody>
      </p:sp>
    </p:spTree>
    <p:extLst>
      <p:ext uri="{BB962C8B-B14F-4D97-AF65-F5344CB8AC3E}">
        <p14:creationId xmlns:p14="http://schemas.microsoft.com/office/powerpoint/2010/main" val="2928510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You’ll hear Root Cause Analysis mentioned in many ways, and that may be confusing because there have been many ways to tackle this effort.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 we’re listing 6 strategies that are all helpful depending on circumstances. </a:t>
            </a:r>
          </a:p>
          <a:p>
            <a:r>
              <a:rPr lang="en-US" sz="1200" kern="1200" dirty="0">
                <a:solidFill>
                  <a:schemeClr val="tx1"/>
                </a:solidFill>
                <a:effectLst/>
                <a:latin typeface="+mn-lt"/>
                <a:ea typeface="+mn-ea"/>
                <a:cs typeface="+mn-cs"/>
              </a:rPr>
              <a:t>The first three, “brainstorming, 5 whys, and Fishbone diagram, are the most commonly used strategies and I’ll walk thru each briefly here.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most thorough one is the fishbone diagram, which I will present as an example.</a:t>
            </a: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5</a:t>
            </a:fld>
            <a:endParaRPr lang="en-US" dirty="0"/>
          </a:p>
        </p:txBody>
      </p:sp>
    </p:spTree>
    <p:extLst>
      <p:ext uri="{BB962C8B-B14F-4D97-AF65-F5344CB8AC3E}">
        <p14:creationId xmlns:p14="http://schemas.microsoft.com/office/powerpoint/2010/main" val="2732036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“Brainstorming” has become very popular, but it shouldn’t be confused with a short un-facilitated meeting of throwing around ideas.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these guidelines are followed it can solicit creativity and accomplish your goals:</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Ensure creative ideas are considered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Determine your methodology, e.g. a “Quiet brainstorming” session may be helpful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Open your session with a basic set of rules such as, </a:t>
            </a:r>
          </a:p>
          <a:p>
            <a:pPr marL="685800" lvl="1" indent="-228600">
              <a:buFont typeface="+mj-lt"/>
              <a:buAutoNum type="arabicPeriod"/>
            </a:pPr>
            <a:r>
              <a:rPr lang="en-US" sz="1200" kern="1200" dirty="0">
                <a:solidFill>
                  <a:schemeClr val="tx1"/>
                </a:solidFill>
                <a:effectLst/>
                <a:latin typeface="+mn-lt"/>
                <a:ea typeface="+mn-ea"/>
                <a:cs typeface="+mn-cs"/>
              </a:rPr>
              <a:t>The goal is quantity, not quality</a:t>
            </a:r>
          </a:p>
          <a:p>
            <a:pPr marL="685800" lvl="1" indent="-228600">
              <a:buFont typeface="+mj-lt"/>
              <a:buAutoNum type="arabicPeriod"/>
            </a:pPr>
            <a:r>
              <a:rPr lang="en-US" sz="1200" kern="1200" dirty="0">
                <a:solidFill>
                  <a:schemeClr val="tx1"/>
                </a:solidFill>
                <a:effectLst/>
                <a:latin typeface="+mn-lt"/>
                <a:ea typeface="+mn-ea"/>
                <a:cs typeface="+mn-cs"/>
              </a:rPr>
              <a:t>Do not critique any ideas</a:t>
            </a:r>
          </a:p>
          <a:p>
            <a:pPr marL="685800" lvl="1" indent="-228600">
              <a:buFont typeface="+mj-lt"/>
              <a:buAutoNum type="arabicPeriod"/>
            </a:pPr>
            <a:r>
              <a:rPr lang="en-US" sz="1200" kern="1200" dirty="0">
                <a:solidFill>
                  <a:schemeClr val="tx1"/>
                </a:solidFill>
                <a:effectLst/>
                <a:latin typeface="+mn-lt"/>
                <a:ea typeface="+mn-ea"/>
                <a:cs typeface="+mn-cs"/>
              </a:rPr>
              <a:t>Solicit everyone’s input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Get assistance with note taking to help maintain a fast pace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Actively facilitate the discussion to keep the energy high and positive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Allow enough time to plan the next steps through prioritization</a:t>
            </a:r>
            <a:r>
              <a:rPr lang="en-US" dirty="0">
                <a:effectLst/>
              </a:rPr>
              <a:t> </a:t>
            </a:r>
            <a:endParaRPr lang="en-US" dirty="0">
              <a:latin typeface="Arial"/>
              <a:cs typeface="Arial"/>
            </a:endParaRP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6</a:t>
            </a:fld>
            <a:endParaRPr lang="en-US" dirty="0"/>
          </a:p>
        </p:txBody>
      </p:sp>
    </p:spTree>
    <p:extLst>
      <p:ext uri="{BB962C8B-B14F-4D97-AF65-F5344CB8AC3E}">
        <p14:creationId xmlns:p14="http://schemas.microsoft.com/office/powerpoint/2010/main" val="1985388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5 whys is helpful with a facilitator and a small number of subject matter experts.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process can reveal root causes that maybe were taken for granted and considered to have “always been that way” and off limits to improvement. </a:t>
            </a:r>
          </a:p>
          <a:p>
            <a:r>
              <a:rPr lang="en-US" sz="1200" kern="1200" dirty="0">
                <a:solidFill>
                  <a:schemeClr val="tx1"/>
                </a:solidFill>
                <a:effectLst/>
                <a:latin typeface="+mn-lt"/>
                <a:ea typeface="+mn-ea"/>
                <a:cs typeface="+mn-cs"/>
              </a:rPr>
              <a:t>It requires little planning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can be used to complement the </a:t>
            </a:r>
            <a:r>
              <a:rPr lang="en-US" sz="1200" b="1" kern="1200" dirty="0">
                <a:solidFill>
                  <a:schemeClr val="tx1"/>
                </a:solidFill>
                <a:effectLst/>
                <a:latin typeface="+mn-lt"/>
                <a:ea typeface="+mn-ea"/>
                <a:cs typeface="+mn-cs"/>
              </a:rPr>
              <a:t>analysis</a:t>
            </a:r>
            <a:r>
              <a:rPr lang="en-US" sz="1200" kern="1200" dirty="0">
                <a:solidFill>
                  <a:schemeClr val="tx1"/>
                </a:solidFill>
                <a:effectLst/>
                <a:latin typeface="+mn-lt"/>
                <a:ea typeface="+mn-ea"/>
                <a:cs typeface="+mn-cs"/>
              </a:rPr>
              <a:t> necessary to complete a cause and effect assessment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often is used after an issue has been identified using another tool, e.g. Fishbone Diagram</a:t>
            </a: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7</a:t>
            </a:fld>
            <a:endParaRPr lang="en-US" dirty="0"/>
          </a:p>
        </p:txBody>
      </p:sp>
    </p:spTree>
    <p:extLst>
      <p:ext uri="{BB962C8B-B14F-4D97-AF65-F5344CB8AC3E}">
        <p14:creationId xmlns:p14="http://schemas.microsoft.com/office/powerpoint/2010/main" val="2278094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fishbone diagram will likely be your most useful tool for Root Cause Analysis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comes by many other names, such as Cause and Effect diagram or Ishikawa diagram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has some advantages, namely its focus on systems thinking, and not on any personalities or performance. </a:t>
            </a:r>
          </a:p>
          <a:p>
            <a:r>
              <a:rPr lang="en-US" sz="1200" kern="1200" dirty="0">
                <a:solidFill>
                  <a:schemeClr val="tx1"/>
                </a:solidFill>
                <a:effectLst/>
                <a:latin typeface="+mn-lt"/>
                <a:ea typeface="+mn-ea"/>
                <a:cs typeface="+mn-cs"/>
              </a:rPr>
              <a:t>It becomes a useful document to share with the team and interested parties to advocate for your project, and can be revisited for future improvement opportunities</a:t>
            </a:r>
          </a:p>
          <a:p>
            <a:r>
              <a:rPr lang="en-US" sz="1200" kern="1200" dirty="0">
                <a:solidFill>
                  <a:schemeClr val="tx1"/>
                </a:solidFill>
                <a:effectLst/>
                <a:latin typeface="+mn-lt"/>
                <a:ea typeface="+mn-ea"/>
                <a:cs typeface="+mn-cs"/>
              </a:rPr>
              <a:t>It can work in conjunction with the 5-why’s technique, or even a brainstorming session. </a:t>
            </a:r>
          </a:p>
          <a:p>
            <a:r>
              <a:rPr lang="en-US" sz="1200" kern="1200" dirty="0">
                <a:solidFill>
                  <a:schemeClr val="tx1"/>
                </a:solidFill>
                <a:effectLst/>
                <a:latin typeface="+mn-lt"/>
                <a:ea typeface="+mn-ea"/>
                <a:cs typeface="+mn-cs"/>
              </a:rPr>
              <a:t>And lastly it provides a system-wide view helpful beyond your project for the sponsors to continuously improve.</a:t>
            </a:r>
          </a:p>
        </p:txBody>
      </p:sp>
      <p:sp>
        <p:nvSpPr>
          <p:cNvPr id="5" name="Slide Number Placeholder 4"/>
          <p:cNvSpPr>
            <a:spLocks noGrp="1"/>
          </p:cNvSpPr>
          <p:nvPr>
            <p:ph type="sldNum" sz="quarter" idx="5"/>
          </p:nvPr>
        </p:nvSpPr>
        <p:spPr/>
        <p:txBody>
          <a:bodyPr/>
          <a:lstStyle/>
          <a:p>
            <a:pPr>
              <a:defRPr/>
            </a:pPr>
            <a:fld id="{7393DE49-EDDC-418F-B0EE-9FDAADAE9BD1}" type="slidenum">
              <a:rPr lang="en-US"/>
              <a:pPr>
                <a:defRPr/>
              </a:pPr>
              <a:t>8</a:t>
            </a:fld>
            <a:endParaRPr lang="en-US" dirty="0"/>
          </a:p>
        </p:txBody>
      </p:sp>
    </p:spTree>
    <p:extLst>
      <p:ext uri="{BB962C8B-B14F-4D97-AF65-F5344CB8AC3E}">
        <p14:creationId xmlns:p14="http://schemas.microsoft.com/office/powerpoint/2010/main" val="3428276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fishbone diagram resembles the skeleton of a fish.</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 use a fishbone diagram, the team must first agree on a problem statement, which is captured in the box to the far right of the horizontal center line running through the diagram or  - the head of the fishbone. </a:t>
            </a:r>
          </a:p>
          <a:p>
            <a:r>
              <a:rPr lang="en-US" sz="1200" kern="1200" dirty="0">
                <a:solidFill>
                  <a:schemeClr val="tx1"/>
                </a:solidFill>
                <a:effectLst/>
                <a:latin typeface="+mn-lt"/>
                <a:ea typeface="+mn-ea"/>
                <a:cs typeface="+mn-cs"/>
              </a:rPr>
              <a:t>Start by stating the problem in the form of a question. For example, “Why are the breastfeeding or breastmilk feeding rates at 52% in the Neonatal Intensive Care Unit?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Framing the problem as a why question helps you and others brainstorm for all of the causes of the problem.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may want to draft a problem statement and then share it with your key stakeholders to verify that you are all in agreement about it.  You may also want to make sure that it is clear, and that you have data to support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agree on the problem, you may already be thinking of a solution. However, before jumping into a specific practice change, it is best to first explore the issues behind the problem – this should lead to a more robust solution. If you target the wrong problem because you have skipped this process, you may find no change in the outcomes that you are trying to achieve.</a:t>
            </a:r>
          </a:p>
        </p:txBody>
      </p:sp>
      <p:sp>
        <p:nvSpPr>
          <p:cNvPr id="4" name="Slide Number Placeholder 3"/>
          <p:cNvSpPr>
            <a:spLocks noGrp="1"/>
          </p:cNvSpPr>
          <p:nvPr>
            <p:ph type="sldNum" sz="quarter" idx="5"/>
          </p:nvPr>
        </p:nvSpPr>
        <p:spPr/>
        <p:txBody>
          <a:bodyPr/>
          <a:lstStyle/>
          <a:p>
            <a:fld id="{CC96A32E-6EFC-4743-8127-7327DD8D0B8A}" type="slidenum">
              <a:rPr lang="en-US" smtClean="0"/>
              <a:t>9</a:t>
            </a:fld>
            <a:endParaRPr lang="en-US" dirty="0"/>
          </a:p>
        </p:txBody>
      </p:sp>
    </p:spTree>
    <p:extLst>
      <p:ext uri="{BB962C8B-B14F-4D97-AF65-F5344CB8AC3E}">
        <p14:creationId xmlns:p14="http://schemas.microsoft.com/office/powerpoint/2010/main" val="2003322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panose="020B0604020202020204" pitchFamily="34" charset="0"/>
                <a:cs typeface="Helvetica"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Flowchart: Decision 3"/>
          <p:cNvSpPr/>
          <p:nvPr userDrawn="1"/>
        </p:nvSpPr>
        <p:spPr>
          <a:xfrm>
            <a:off x="7344055" y="159488"/>
            <a:ext cx="1629823" cy="1573619"/>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QI Brief</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6306C-77FF-41BD-8F6B-BAF1441A4B47}"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334212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56306C-77FF-41BD-8F6B-BAF1441A4B47}"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2027999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56306C-77FF-41BD-8F6B-BAF1441A4B47}"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9517620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56306C-77FF-41BD-8F6B-BAF1441A4B47}" type="datetimeFigureOut">
              <a:rPr lang="en-US" smtClean="0"/>
              <a:t>1/3/20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3202154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56306C-77FF-41BD-8F6B-BAF1441A4B47}" type="datetimeFigureOut">
              <a:rPr lang="en-US" smtClean="0"/>
              <a:t>1/3/20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2962632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56306C-77FF-41BD-8F6B-BAF1441A4B47}" type="datetimeFigureOut">
              <a:rPr lang="en-US" smtClean="0"/>
              <a:t>1/3/20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2490467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56306C-77FF-41BD-8F6B-BAF1441A4B47}"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3553901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56306C-77FF-41BD-8F6B-BAF1441A4B47}" type="datetimeFigureOut">
              <a:rPr lang="en-US" smtClean="0"/>
              <a:t>1/3/20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3370444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6306C-77FF-41BD-8F6B-BAF1441A4B47}"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2671689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56306C-77FF-41BD-8F6B-BAF1441A4B47}"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508046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1114605"/>
            <a:ext cx="8229600" cy="1143000"/>
          </a:xfrm>
        </p:spPr>
        <p:txBody>
          <a:bodyPr/>
          <a:lstStyle>
            <a:lvl1pPr>
              <a:defRPr>
                <a:latin typeface="Helvetica" panose="020B0604020202020204" pitchFamily="34" charset="0"/>
                <a:cs typeface="Helvetica"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546527" y="2479215"/>
            <a:ext cx="8229600" cy="3655525"/>
          </a:xfrm>
        </p:spPr>
        <p:txBody>
          <a:bodyPr/>
          <a:lstStyle>
            <a:lvl1pPr>
              <a:defRPr>
                <a:latin typeface="Helvetica" panose="020B0604020202020204" pitchFamily="34" charset="0"/>
                <a:cs typeface="Helvetica" panose="020B0604020202020204" pitchFamily="34" charset="0"/>
              </a:defRPr>
            </a:lvl1pPr>
            <a:lvl2pPr>
              <a:defRPr>
                <a:latin typeface="Helvetica" panose="020B0604020202020204" pitchFamily="34" charset="0"/>
                <a:cs typeface="Helvetica" panose="020B0604020202020204" pitchFamily="34" charset="0"/>
              </a:defRPr>
            </a:lvl2pPr>
            <a:lvl3pPr>
              <a:defRPr>
                <a:latin typeface="Helvetica" panose="020B0604020202020204" pitchFamily="34" charset="0"/>
                <a:cs typeface="Helvetica" panose="020B0604020202020204" pitchFamily="34" charset="0"/>
              </a:defRPr>
            </a:lvl3pPr>
            <a:lvl4pPr>
              <a:defRPr>
                <a:latin typeface="Helvetica" panose="020B0604020202020204" pitchFamily="34" charset="0"/>
                <a:cs typeface="Helvetica" panose="020B0604020202020204" pitchFamily="34" charset="0"/>
              </a:defRPr>
            </a:lvl4pPr>
            <a:lvl5pPr>
              <a:defRPr>
                <a:latin typeface="Helvetica" panose="020B0604020202020204" pitchFamily="34" charset="0"/>
                <a:cs typeface="Helvetica"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
        <p:nvSpPr>
          <p:cNvPr id="7" name="Flowchart: Decision 6"/>
          <p:cNvSpPr/>
          <p:nvPr userDrawn="1"/>
        </p:nvSpPr>
        <p:spPr>
          <a:xfrm>
            <a:off x="7344055" y="159488"/>
            <a:ext cx="1629823" cy="1573619"/>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QI Brief</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cover_graphic_01"/>
          <p:cNvPicPr>
            <a:picLocks noChangeAspect="1" noChangeArrowheads="1"/>
          </p:cNvPicPr>
          <p:nvPr/>
        </p:nvPicPr>
        <p:blipFill>
          <a:blip r:embed="rId2" cstate="print"/>
          <a:srcRect/>
          <a:stretch>
            <a:fillRect/>
          </a:stretch>
        </p:blipFill>
        <p:spPr bwMode="auto">
          <a:xfrm>
            <a:off x="0" y="0"/>
            <a:ext cx="8267700" cy="6859588"/>
          </a:xfrm>
          <a:prstGeom prst="rect">
            <a:avLst/>
          </a:prstGeom>
          <a:noFill/>
          <a:ln w="9525">
            <a:noFill/>
            <a:miter lim="800000"/>
            <a:headEnd/>
            <a:tailEnd/>
          </a:ln>
        </p:spPr>
      </p:pic>
      <p:pic>
        <p:nvPicPr>
          <p:cNvPr id="5" name="Picture 13" descr="cover_logo"/>
          <p:cNvPicPr>
            <a:picLocks noChangeAspect="1" noChangeArrowheads="1"/>
          </p:cNvPicPr>
          <p:nvPr/>
        </p:nvPicPr>
        <p:blipFill>
          <a:blip r:embed="rId3" cstate="print"/>
          <a:srcRect/>
          <a:stretch>
            <a:fillRect/>
          </a:stretch>
        </p:blipFill>
        <p:spPr bwMode="auto">
          <a:xfrm>
            <a:off x="0" y="0"/>
            <a:ext cx="2120900" cy="1146175"/>
          </a:xfrm>
          <a:prstGeom prst="rect">
            <a:avLst/>
          </a:prstGeom>
          <a:noFill/>
          <a:ln w="9525">
            <a:noFill/>
            <a:miter lim="800000"/>
            <a:headEnd/>
            <a:tailEnd/>
          </a:ln>
        </p:spPr>
      </p:pic>
      <p:sp>
        <p:nvSpPr>
          <p:cNvPr id="3074" name="Rectangle 2"/>
          <p:cNvSpPr>
            <a:spLocks noGrp="1" noChangeArrowheads="1"/>
          </p:cNvSpPr>
          <p:nvPr>
            <p:ph type="ctrTitle"/>
          </p:nvPr>
        </p:nvSpPr>
        <p:spPr>
          <a:xfrm>
            <a:off x="914400" y="4357688"/>
            <a:ext cx="4567238" cy="457200"/>
          </a:xfrm>
        </p:spPr>
        <p:txBody>
          <a:bodyPr/>
          <a:lstStyle>
            <a:lvl1pPr>
              <a:defRPr sz="1800" b="1">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914400" y="4981575"/>
            <a:ext cx="4567238" cy="1752600"/>
          </a:xfrm>
        </p:spPr>
        <p:txBody>
          <a:bodyPr/>
          <a:lstStyle>
            <a:lvl1pPr marL="0" indent="0">
              <a:buFont typeface="Times" pitchFamily="-48" charset="0"/>
              <a:buNone/>
              <a:defRPr sz="2000">
                <a:solidFill>
                  <a:schemeClr val="bg1"/>
                </a:solidFill>
              </a:defRPr>
            </a:lvl1pPr>
          </a:lstStyle>
          <a:p>
            <a:r>
              <a:rPr lang="en-US"/>
              <a:t>Click to edit Master subtitle style</a:t>
            </a:r>
          </a:p>
        </p:txBody>
      </p:sp>
    </p:spTree>
    <p:extLst>
      <p:ext uri="{BB962C8B-B14F-4D97-AF65-F5344CB8AC3E}">
        <p14:creationId xmlns:p14="http://schemas.microsoft.com/office/powerpoint/2010/main" val="38313903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9EBC14A2-2E48-40D1-A2B7-16A1CBE8F86B}" type="slidenum">
              <a:rPr lang="en-US"/>
              <a:pPr>
                <a:defRPr/>
              </a:pPr>
              <a:t>‹#›</a:t>
            </a:fld>
            <a:endParaRPr lang="en-US" dirty="0"/>
          </a:p>
        </p:txBody>
      </p:sp>
    </p:spTree>
    <p:extLst>
      <p:ext uri="{BB962C8B-B14F-4D97-AF65-F5344CB8AC3E}">
        <p14:creationId xmlns:p14="http://schemas.microsoft.com/office/powerpoint/2010/main" val="17677798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C0C41CC7-C66D-460B-B081-8F659CF3B408}" type="slidenum">
              <a:rPr lang="en-US"/>
              <a:pPr>
                <a:defRPr/>
              </a:pPr>
              <a:t>‹#›</a:t>
            </a:fld>
            <a:endParaRPr lang="en-US" dirty="0"/>
          </a:p>
        </p:txBody>
      </p:sp>
    </p:spTree>
    <p:extLst>
      <p:ext uri="{BB962C8B-B14F-4D97-AF65-F5344CB8AC3E}">
        <p14:creationId xmlns:p14="http://schemas.microsoft.com/office/powerpoint/2010/main" val="326635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097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E3BE7E48-25F1-4793-BFB7-F1C878B4B81E}" type="slidenum">
              <a:rPr lang="en-US"/>
              <a:pPr>
                <a:defRPr/>
              </a:pPr>
              <a:t>‹#›</a:t>
            </a:fld>
            <a:endParaRPr lang="en-US" dirty="0"/>
          </a:p>
        </p:txBody>
      </p:sp>
    </p:spTree>
    <p:extLst>
      <p:ext uri="{BB962C8B-B14F-4D97-AF65-F5344CB8AC3E}">
        <p14:creationId xmlns:p14="http://schemas.microsoft.com/office/powerpoint/2010/main" val="3461259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A0142ABE-50C6-4139-B684-9A3236734186}" type="slidenum">
              <a:rPr lang="en-US"/>
              <a:pPr>
                <a:defRPr/>
              </a:pPr>
              <a:t>‹#›</a:t>
            </a:fld>
            <a:endParaRPr lang="en-US" dirty="0"/>
          </a:p>
        </p:txBody>
      </p:sp>
    </p:spTree>
    <p:extLst>
      <p:ext uri="{BB962C8B-B14F-4D97-AF65-F5344CB8AC3E}">
        <p14:creationId xmlns:p14="http://schemas.microsoft.com/office/powerpoint/2010/main" val="63947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34C3223B-1078-481C-9AE0-0B4CBB5A02D3}" type="slidenum">
              <a:rPr lang="en-US"/>
              <a:pPr>
                <a:defRPr/>
              </a:pPr>
              <a:t>‹#›</a:t>
            </a:fld>
            <a:endParaRPr lang="en-US" dirty="0"/>
          </a:p>
        </p:txBody>
      </p:sp>
    </p:spTree>
    <p:extLst>
      <p:ext uri="{BB962C8B-B14F-4D97-AF65-F5344CB8AC3E}">
        <p14:creationId xmlns:p14="http://schemas.microsoft.com/office/powerpoint/2010/main" val="195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B4CAF3FA-3EB0-4A30-AEEF-6F90B9C34B85}" type="slidenum">
              <a:rPr lang="en-US"/>
              <a:pPr>
                <a:defRPr/>
              </a:pPr>
              <a:t>‹#›</a:t>
            </a:fld>
            <a:endParaRPr lang="en-US" dirty="0"/>
          </a:p>
        </p:txBody>
      </p:sp>
    </p:spTree>
    <p:extLst>
      <p:ext uri="{BB962C8B-B14F-4D97-AF65-F5344CB8AC3E}">
        <p14:creationId xmlns:p14="http://schemas.microsoft.com/office/powerpoint/2010/main" val="28389620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1055FC12-2CCC-4120-BFFF-BDB7895E3B0F}" type="slidenum">
              <a:rPr lang="en-US"/>
              <a:pPr>
                <a:defRPr/>
              </a:pPr>
              <a:t>‹#›</a:t>
            </a:fld>
            <a:endParaRPr lang="en-US" dirty="0"/>
          </a:p>
        </p:txBody>
      </p:sp>
    </p:spTree>
    <p:extLst>
      <p:ext uri="{BB962C8B-B14F-4D97-AF65-F5344CB8AC3E}">
        <p14:creationId xmlns:p14="http://schemas.microsoft.com/office/powerpoint/2010/main" val="1506756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C9850991-D01C-43AE-B23F-E72D41321D91}" type="slidenum">
              <a:rPr lang="en-US"/>
              <a:pPr>
                <a:defRPr/>
              </a:pPr>
              <a:t>‹#›</a:t>
            </a:fld>
            <a:endParaRPr lang="en-US" dirty="0"/>
          </a:p>
        </p:txBody>
      </p:sp>
    </p:spTree>
    <p:extLst>
      <p:ext uri="{BB962C8B-B14F-4D97-AF65-F5344CB8AC3E}">
        <p14:creationId xmlns:p14="http://schemas.microsoft.com/office/powerpoint/2010/main" val="30445520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6034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Helvetica" panose="020B0604020202020204" pitchFamily="34" charset="0"/>
                <a:cs typeface="Helvetica"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Helvetica" panose="020B0604020202020204" pitchFamily="34" charset="0"/>
                <a:cs typeface="Helvetica"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
        <p:nvSpPr>
          <p:cNvPr id="7" name="Flowchart: Decision 6"/>
          <p:cNvSpPr/>
          <p:nvPr userDrawn="1"/>
        </p:nvSpPr>
        <p:spPr>
          <a:xfrm>
            <a:off x="7344055" y="159488"/>
            <a:ext cx="1629823" cy="1573619"/>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QI Brief</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a:prstGeom prst="rect">
            <a:avLst/>
          </a:prstGeom>
        </p:spPr>
        <p:txBody>
          <a:bodyPr/>
          <a:lstStyle/>
          <a:p>
            <a:pPr>
              <a:defRPr/>
            </a:pPr>
            <a:endParaRPr lang="en-US" dirty="0"/>
          </a:p>
          <a:p>
            <a:pPr>
              <a:defRPr/>
            </a:pPr>
            <a:endParaRPr lang="en-US" dirty="0"/>
          </a:p>
        </p:txBody>
      </p:sp>
      <p:sp>
        <p:nvSpPr>
          <p:cNvPr id="5" name="Slide Number Placeholder 4"/>
          <p:cNvSpPr>
            <a:spLocks noGrp="1"/>
          </p:cNvSpPr>
          <p:nvPr>
            <p:ph type="sldNum" sz="quarter" idx="12"/>
          </p:nvPr>
        </p:nvSpPr>
        <p:spPr/>
        <p:txBody>
          <a:body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2373919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a:prstGeom prst="rect">
            <a:avLst/>
          </a:prstGeom>
        </p:spPr>
        <p:txBody>
          <a:bodyPr/>
          <a:lstStyle/>
          <a:p>
            <a:pPr>
              <a:defRPr/>
            </a:pPr>
            <a:endParaRPr lang="en-US" dirty="0"/>
          </a:p>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47084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667000" cy="365125"/>
          </a:xfrm>
          <a:prstGeom prst="rect">
            <a:avLst/>
          </a:prstGeom>
        </p:spPr>
        <p:txBody>
          <a:bodyPr/>
          <a:lstStyle/>
          <a:p>
            <a:pPr>
              <a:defRPr/>
            </a:pPr>
            <a:endParaRPr lang="en-US" dirty="0"/>
          </a:p>
          <a:p>
            <a:pPr>
              <a:defRPr/>
            </a:pPr>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3F360B98-5035-4E54-A076-EB906E00DDCF}" type="slidenum">
              <a:rPr lang="en-US" smtClean="0"/>
              <a:pPr>
                <a:defRPr/>
              </a:pPr>
              <a:t>‹#›</a:t>
            </a:fld>
            <a:endParaRPr lang="en-US" dirty="0"/>
          </a:p>
        </p:txBody>
      </p:sp>
    </p:spTree>
    <p:extLst>
      <p:ext uri="{BB962C8B-B14F-4D97-AF65-F5344CB8AC3E}">
        <p14:creationId xmlns:p14="http://schemas.microsoft.com/office/powerpoint/2010/main" val="373670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200" y="6356350"/>
            <a:ext cx="2667000" cy="365125"/>
          </a:xfrm>
          <a:prstGeom prst="rect">
            <a:avLst/>
          </a:prstGeom>
        </p:spPr>
        <p:txBody>
          <a:bodyPr/>
          <a:lstStyle/>
          <a:p>
            <a:fld id="{B1736032-0D26-4F82-AFF4-62CBE4B31736}" type="datetimeFigureOut">
              <a:rPr lang="en-US" smtClean="0"/>
              <a:t>1/3/20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E6B3D57-3DA4-4119-A768-157ACEFE8066}" type="slidenum">
              <a:rPr lang="en-US" smtClean="0"/>
              <a:t>‹#›</a:t>
            </a:fld>
            <a:endParaRPr lang="en-US" dirty="0"/>
          </a:p>
        </p:txBody>
      </p:sp>
    </p:spTree>
    <p:extLst>
      <p:ext uri="{BB962C8B-B14F-4D97-AF65-F5344CB8AC3E}">
        <p14:creationId xmlns:p14="http://schemas.microsoft.com/office/powerpoint/2010/main" val="3029998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6356350"/>
            <a:ext cx="2667000" cy="365125"/>
          </a:xfrm>
          <a:prstGeom prst="rect">
            <a:avLst/>
          </a:prstGeom>
        </p:spPr>
        <p:txBody>
          <a:bodyPr/>
          <a:lstStyle/>
          <a:p>
            <a:fld id="{B1736032-0D26-4F82-AFF4-62CBE4B31736}" type="datetimeFigureOut">
              <a:rPr lang="en-US" smtClean="0"/>
              <a:t>1/3/20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1E6B3D57-3DA4-4119-A768-157ACEFE8066}" type="slidenum">
              <a:rPr lang="en-US" smtClean="0"/>
              <a:t>‹#›</a:t>
            </a:fld>
            <a:endParaRPr lang="en-US" dirty="0"/>
          </a:p>
        </p:txBody>
      </p:sp>
    </p:spTree>
    <p:extLst>
      <p:ext uri="{BB962C8B-B14F-4D97-AF65-F5344CB8AC3E}">
        <p14:creationId xmlns:p14="http://schemas.microsoft.com/office/powerpoint/2010/main" val="1462730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C56306C-77FF-41BD-8F6B-BAF1441A4B47}" type="datetimeFigureOut">
              <a:rPr lang="en-US" smtClean="0"/>
              <a:t>1/3/20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0648FF-4DD2-4CE5-895C-AFC098F5FA1D}" type="slidenum">
              <a:rPr lang="en-US" smtClean="0"/>
              <a:t>‹#›</a:t>
            </a:fld>
            <a:endParaRPr lang="en-US" dirty="0"/>
          </a:p>
        </p:txBody>
      </p:sp>
    </p:spTree>
    <p:extLst>
      <p:ext uri="{BB962C8B-B14F-4D97-AF65-F5344CB8AC3E}">
        <p14:creationId xmlns:p14="http://schemas.microsoft.com/office/powerpoint/2010/main" val="3714571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2.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theme" Target="../theme/theme4.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44749" y="1250004"/>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393004"/>
            <a:ext cx="8229600" cy="37331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F360B98-5035-4E54-A076-EB906E00DDCF}" type="slidenum">
              <a:rPr lang="en-US" smtClean="0"/>
              <a:pPr>
                <a:defRPr/>
              </a:pPr>
              <a:t>‹#›</a:t>
            </a:fld>
            <a:endParaRPr lang="en-US" dirty="0"/>
          </a:p>
        </p:txBody>
      </p:sp>
      <p:sp>
        <p:nvSpPr>
          <p:cNvPr id="7" name="Flowchart: Decision 6"/>
          <p:cNvSpPr/>
          <p:nvPr userDrawn="1"/>
        </p:nvSpPr>
        <p:spPr>
          <a:xfrm>
            <a:off x="7344055" y="159488"/>
            <a:ext cx="1629823" cy="1573619"/>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QI Brief</a:t>
            </a:r>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67" r:id="rId4"/>
    <p:sldLayoutId id="2147483768" r:id="rId5"/>
    <p:sldLayoutId id="2147483769" r:id="rId6"/>
    <p:sldLayoutId id="2147483782" r:id="rId7"/>
    <p:sldLayoutId id="2147483783" r:id="rId8"/>
  </p:sldLayoutIdLst>
  <p:hf hdr="0" dt="0"/>
  <p:txStyles>
    <p:title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56306C-77FF-41BD-8F6B-BAF1441A4B47}" type="datetimeFigureOut">
              <a:rPr lang="en-US" smtClean="0"/>
              <a:t>1/3/20</a:t>
            </a:fld>
            <a:endParaRPr lang="en-US"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0648FF-4DD2-4CE5-895C-AFC098F5FA1D}" type="slidenum">
              <a:rPr lang="en-US" smtClean="0"/>
              <a:t>‹#›</a:t>
            </a:fld>
            <a:endParaRPr lang="en-US" dirty="0"/>
          </a:p>
        </p:txBody>
      </p:sp>
    </p:spTree>
    <p:extLst>
      <p:ext uri="{BB962C8B-B14F-4D97-AF65-F5344CB8AC3E}">
        <p14:creationId xmlns:p14="http://schemas.microsoft.com/office/powerpoint/2010/main" val="177222145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content_01"/>
          <p:cNvPicPr>
            <a:picLocks noChangeAspect="1" noChangeArrowheads="1"/>
          </p:cNvPicPr>
          <p:nvPr/>
        </p:nvPicPr>
        <p:blipFill>
          <a:blip r:embed="rId11" cstate="print"/>
          <a:srcRect/>
          <a:stretch>
            <a:fillRect/>
          </a:stretch>
        </p:blipFill>
        <p:spPr bwMode="auto">
          <a:xfrm>
            <a:off x="7119938" y="4602163"/>
            <a:ext cx="2024062" cy="2255837"/>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400050"/>
            <a:ext cx="8229600" cy="742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457200" y="1409700"/>
            <a:ext cx="8229600" cy="45339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8229600" y="6419850"/>
            <a:ext cx="457200" cy="2921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a:defRPr sz="900" smtClean="0"/>
            </a:lvl1pPr>
          </a:lstStyle>
          <a:p>
            <a:pPr>
              <a:defRPr/>
            </a:pPr>
            <a:fld id="{B800865F-2586-4C90-83D0-8C101399A3AD}" type="slidenum">
              <a:rPr lang="en-US"/>
              <a:pPr>
                <a:defRPr/>
              </a:pPr>
              <a:t>‹#›</a:t>
            </a:fld>
            <a:endParaRPr lang="en-US" dirty="0"/>
          </a:p>
        </p:txBody>
      </p:sp>
      <p:pic>
        <p:nvPicPr>
          <p:cNvPr id="1032" name="Picture 11" descr="content_logo"/>
          <p:cNvPicPr>
            <a:picLocks noChangeAspect="1" noChangeArrowheads="1"/>
          </p:cNvPicPr>
          <p:nvPr/>
        </p:nvPicPr>
        <p:blipFill>
          <a:blip r:embed="rId12" cstate="print"/>
          <a:srcRect/>
          <a:stretch>
            <a:fillRect/>
          </a:stretch>
        </p:blipFill>
        <p:spPr bwMode="auto">
          <a:xfrm>
            <a:off x="0" y="6164263"/>
            <a:ext cx="1547813" cy="693737"/>
          </a:xfrm>
          <a:prstGeom prst="rect">
            <a:avLst/>
          </a:prstGeom>
          <a:noFill/>
          <a:ln w="9525">
            <a:noFill/>
            <a:miter lim="800000"/>
            <a:headEnd/>
            <a:tailEnd/>
          </a:ln>
        </p:spPr>
      </p:pic>
    </p:spTree>
    <p:extLst>
      <p:ext uri="{BB962C8B-B14F-4D97-AF65-F5344CB8AC3E}">
        <p14:creationId xmlns:p14="http://schemas.microsoft.com/office/powerpoint/2010/main" val="591009108"/>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Lst>
  <p:hf hdr="0" ftr="0" dt="0"/>
  <p:txStyles>
    <p:titleStyle>
      <a:lvl1pPr algn="l" rtl="0" eaLnBrk="0" fontAlgn="base" hangingPunct="0">
        <a:spcBef>
          <a:spcPct val="0"/>
        </a:spcBef>
        <a:spcAft>
          <a:spcPct val="0"/>
        </a:spcAft>
        <a:defRPr sz="2400">
          <a:solidFill>
            <a:schemeClr val="tx2"/>
          </a:solidFill>
          <a:latin typeface="+mj-lt"/>
          <a:ea typeface="+mj-ea"/>
          <a:cs typeface="+mj-cs"/>
        </a:defRPr>
      </a:lvl1pPr>
      <a:lvl2pPr algn="l" rtl="0" eaLnBrk="0" fontAlgn="base" hangingPunct="0">
        <a:spcBef>
          <a:spcPct val="0"/>
        </a:spcBef>
        <a:spcAft>
          <a:spcPct val="0"/>
        </a:spcAft>
        <a:defRPr sz="2400">
          <a:solidFill>
            <a:schemeClr val="tx2"/>
          </a:solidFill>
          <a:latin typeface="Arial" charset="0"/>
          <a:ea typeface="ＭＳ Ｐゴシック" pitchFamily="-48" charset="-128"/>
        </a:defRPr>
      </a:lvl2pPr>
      <a:lvl3pPr algn="l" rtl="0" eaLnBrk="0" fontAlgn="base" hangingPunct="0">
        <a:spcBef>
          <a:spcPct val="0"/>
        </a:spcBef>
        <a:spcAft>
          <a:spcPct val="0"/>
        </a:spcAft>
        <a:defRPr sz="2400">
          <a:solidFill>
            <a:schemeClr val="tx2"/>
          </a:solidFill>
          <a:latin typeface="Arial" charset="0"/>
          <a:ea typeface="ＭＳ Ｐゴシック" pitchFamily="-48" charset="-128"/>
        </a:defRPr>
      </a:lvl3pPr>
      <a:lvl4pPr algn="l" rtl="0" eaLnBrk="0" fontAlgn="base" hangingPunct="0">
        <a:spcBef>
          <a:spcPct val="0"/>
        </a:spcBef>
        <a:spcAft>
          <a:spcPct val="0"/>
        </a:spcAft>
        <a:defRPr sz="2400">
          <a:solidFill>
            <a:schemeClr val="tx2"/>
          </a:solidFill>
          <a:latin typeface="Arial" charset="0"/>
          <a:ea typeface="ＭＳ Ｐゴシック" pitchFamily="-48" charset="-128"/>
        </a:defRPr>
      </a:lvl4pPr>
      <a:lvl5pPr algn="l" rtl="0" eaLnBrk="0" fontAlgn="base" hangingPunct="0">
        <a:spcBef>
          <a:spcPct val="0"/>
        </a:spcBef>
        <a:spcAft>
          <a:spcPct val="0"/>
        </a:spcAft>
        <a:defRPr sz="2400">
          <a:solidFill>
            <a:schemeClr val="tx2"/>
          </a:solidFill>
          <a:latin typeface="Arial" charset="0"/>
          <a:ea typeface="ＭＳ Ｐゴシック" pitchFamily="-48" charset="-128"/>
        </a:defRPr>
      </a:lvl5pPr>
      <a:lvl6pPr marL="457200" algn="l" rtl="0" fontAlgn="base">
        <a:spcBef>
          <a:spcPct val="0"/>
        </a:spcBef>
        <a:spcAft>
          <a:spcPct val="0"/>
        </a:spcAft>
        <a:defRPr sz="2400">
          <a:solidFill>
            <a:schemeClr val="tx2"/>
          </a:solidFill>
          <a:latin typeface="Arial" charset="0"/>
          <a:ea typeface="ＭＳ Ｐゴシック" pitchFamily="-48" charset="-128"/>
        </a:defRPr>
      </a:lvl6pPr>
      <a:lvl7pPr marL="914400" algn="l" rtl="0" fontAlgn="base">
        <a:spcBef>
          <a:spcPct val="0"/>
        </a:spcBef>
        <a:spcAft>
          <a:spcPct val="0"/>
        </a:spcAft>
        <a:defRPr sz="2400">
          <a:solidFill>
            <a:schemeClr val="tx2"/>
          </a:solidFill>
          <a:latin typeface="Arial" charset="0"/>
          <a:ea typeface="ＭＳ Ｐゴシック" pitchFamily="-48" charset="-128"/>
        </a:defRPr>
      </a:lvl7pPr>
      <a:lvl8pPr marL="1371600" algn="l" rtl="0" fontAlgn="base">
        <a:spcBef>
          <a:spcPct val="0"/>
        </a:spcBef>
        <a:spcAft>
          <a:spcPct val="0"/>
        </a:spcAft>
        <a:defRPr sz="2400">
          <a:solidFill>
            <a:schemeClr val="tx2"/>
          </a:solidFill>
          <a:latin typeface="Arial" charset="0"/>
          <a:ea typeface="ＭＳ Ｐゴシック" pitchFamily="-48" charset="-128"/>
        </a:defRPr>
      </a:lvl8pPr>
      <a:lvl9pPr marL="1828800" algn="l" rtl="0" fontAlgn="base">
        <a:spcBef>
          <a:spcPct val="0"/>
        </a:spcBef>
        <a:spcAft>
          <a:spcPct val="0"/>
        </a:spcAft>
        <a:defRPr sz="2400">
          <a:solidFill>
            <a:schemeClr val="tx2"/>
          </a:solidFill>
          <a:latin typeface="Arial" charset="0"/>
          <a:ea typeface="ＭＳ Ｐゴシック" pitchFamily="-48" charset="-128"/>
        </a:defRPr>
      </a:lvl9pPr>
    </p:titleStyle>
    <p:bodyStyle>
      <a:lvl1pPr marL="117475" indent="-117475" algn="l" rtl="0" eaLnBrk="0" fontAlgn="base" hangingPunct="0">
        <a:spcBef>
          <a:spcPct val="0"/>
        </a:spcBef>
        <a:spcAft>
          <a:spcPct val="0"/>
        </a:spcAft>
        <a:buClr>
          <a:schemeClr val="tx2"/>
        </a:buClr>
        <a:buFont typeface="Times" pitchFamily="-48" charset="0"/>
        <a:buChar char="•"/>
        <a:defRPr sz="1600">
          <a:solidFill>
            <a:schemeClr val="tx1"/>
          </a:solidFill>
          <a:latin typeface="+mn-lt"/>
          <a:ea typeface="+mn-ea"/>
          <a:cs typeface="+mn-cs"/>
        </a:defRPr>
      </a:lvl1pPr>
      <a:lvl2pPr marL="344488" indent="-112713" algn="l" rtl="0" eaLnBrk="0" fontAlgn="base" hangingPunct="0">
        <a:spcBef>
          <a:spcPct val="0"/>
        </a:spcBef>
        <a:spcAft>
          <a:spcPct val="0"/>
        </a:spcAft>
        <a:buClr>
          <a:schemeClr val="tx2"/>
        </a:buClr>
        <a:buFont typeface="Times" pitchFamily="-48" charset="0"/>
        <a:buChar char="•"/>
        <a:defRPr sz="1600">
          <a:solidFill>
            <a:schemeClr val="tx1"/>
          </a:solidFill>
          <a:latin typeface="+mn-lt"/>
          <a:ea typeface="+mn-ea"/>
        </a:defRPr>
      </a:lvl2pPr>
      <a:lvl3pPr marL="571500" indent="-112713" algn="l" rtl="0" eaLnBrk="0" fontAlgn="base" hangingPunct="0">
        <a:spcBef>
          <a:spcPct val="0"/>
        </a:spcBef>
        <a:spcAft>
          <a:spcPct val="0"/>
        </a:spcAft>
        <a:buClr>
          <a:schemeClr val="tx2"/>
        </a:buClr>
        <a:buFont typeface="Times" pitchFamily="-48" charset="0"/>
        <a:buChar char="•"/>
        <a:defRPr sz="1600">
          <a:solidFill>
            <a:schemeClr val="tx1"/>
          </a:solidFill>
          <a:latin typeface="+mn-lt"/>
          <a:ea typeface="+mn-ea"/>
        </a:defRPr>
      </a:lvl3pPr>
      <a:lvl4pPr marL="798513" indent="-109538" algn="l" rtl="0" eaLnBrk="0" fontAlgn="base" hangingPunct="0">
        <a:spcBef>
          <a:spcPct val="0"/>
        </a:spcBef>
        <a:spcAft>
          <a:spcPct val="0"/>
        </a:spcAft>
        <a:buClr>
          <a:schemeClr val="tx2"/>
        </a:buClr>
        <a:buFont typeface="Times" pitchFamily="-48" charset="0"/>
        <a:buChar char="•"/>
        <a:defRPr sz="1200">
          <a:solidFill>
            <a:schemeClr val="tx1"/>
          </a:solidFill>
          <a:latin typeface="+mn-lt"/>
          <a:ea typeface="+mn-ea"/>
        </a:defRPr>
      </a:lvl4pPr>
      <a:lvl5pPr marL="1025525" indent="-109538" algn="l" rtl="0" eaLnBrk="0" fontAlgn="base" hangingPunct="0">
        <a:spcBef>
          <a:spcPct val="0"/>
        </a:spcBef>
        <a:spcAft>
          <a:spcPct val="0"/>
        </a:spcAft>
        <a:buClr>
          <a:schemeClr val="tx2"/>
        </a:buClr>
        <a:buFont typeface="Times" pitchFamily="-48" charset="0"/>
        <a:buChar char="•"/>
        <a:defRPr sz="1200">
          <a:solidFill>
            <a:schemeClr val="tx1"/>
          </a:solidFill>
          <a:latin typeface="+mn-lt"/>
          <a:ea typeface="+mn-ea"/>
        </a:defRPr>
      </a:lvl5pPr>
      <a:lvl6pPr marL="1482725" indent="-109538" algn="l" rtl="0" fontAlgn="base">
        <a:spcBef>
          <a:spcPct val="0"/>
        </a:spcBef>
        <a:spcAft>
          <a:spcPct val="0"/>
        </a:spcAft>
        <a:buClr>
          <a:schemeClr val="tx2"/>
        </a:buClr>
        <a:buFont typeface="Times" pitchFamily="-48" charset="0"/>
        <a:buChar char="•"/>
        <a:defRPr sz="1200">
          <a:solidFill>
            <a:schemeClr val="tx1"/>
          </a:solidFill>
          <a:latin typeface="+mn-lt"/>
          <a:ea typeface="+mn-ea"/>
        </a:defRPr>
      </a:lvl6pPr>
      <a:lvl7pPr marL="1939925" indent="-109538" algn="l" rtl="0" fontAlgn="base">
        <a:spcBef>
          <a:spcPct val="0"/>
        </a:spcBef>
        <a:spcAft>
          <a:spcPct val="0"/>
        </a:spcAft>
        <a:buClr>
          <a:schemeClr val="tx2"/>
        </a:buClr>
        <a:buFont typeface="Times" pitchFamily="-48" charset="0"/>
        <a:buChar char="•"/>
        <a:defRPr sz="1200">
          <a:solidFill>
            <a:schemeClr val="tx1"/>
          </a:solidFill>
          <a:latin typeface="+mn-lt"/>
          <a:ea typeface="+mn-ea"/>
        </a:defRPr>
      </a:lvl7pPr>
      <a:lvl8pPr marL="2397125" indent="-109538" algn="l" rtl="0" fontAlgn="base">
        <a:spcBef>
          <a:spcPct val="0"/>
        </a:spcBef>
        <a:spcAft>
          <a:spcPct val="0"/>
        </a:spcAft>
        <a:buClr>
          <a:schemeClr val="tx2"/>
        </a:buClr>
        <a:buFont typeface="Times" pitchFamily="-48" charset="0"/>
        <a:buChar char="•"/>
        <a:defRPr sz="1200">
          <a:solidFill>
            <a:schemeClr val="tx1"/>
          </a:solidFill>
          <a:latin typeface="+mn-lt"/>
          <a:ea typeface="+mn-ea"/>
        </a:defRPr>
      </a:lvl8pPr>
      <a:lvl9pPr marL="2854325" indent="-109538" algn="l" rtl="0" fontAlgn="base">
        <a:spcBef>
          <a:spcPct val="0"/>
        </a:spcBef>
        <a:spcAft>
          <a:spcPct val="0"/>
        </a:spcAft>
        <a:buClr>
          <a:schemeClr val="tx2"/>
        </a:buClr>
        <a:buFont typeface="Times" pitchFamily="-48" charset="0"/>
        <a:buChar char="•"/>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0"/>
            <a:ext cx="9169394" cy="1161553"/>
          </a:xfrm>
          <a:prstGeom prst="rect">
            <a:avLst/>
          </a:prstGeom>
          <a:solidFill>
            <a:srgbClr val="BF0E2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pic>
        <p:nvPicPr>
          <p:cNvPr id="5" name="Picture 4" descr="UM_School_Nursing_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7141" y="354365"/>
            <a:ext cx="1695400" cy="445815"/>
          </a:xfrm>
          <a:prstGeom prst="rect">
            <a:avLst/>
          </a:prstGeom>
        </p:spPr>
      </p:pic>
      <p:sp>
        <p:nvSpPr>
          <p:cNvPr id="6" name="Rectangle 5"/>
          <p:cNvSpPr/>
          <p:nvPr userDrawn="1"/>
        </p:nvSpPr>
        <p:spPr>
          <a:xfrm>
            <a:off x="0" y="6666021"/>
            <a:ext cx="9169394" cy="211025"/>
          </a:xfrm>
          <a:prstGeom prst="rect">
            <a:avLst/>
          </a:prstGeom>
          <a:solidFill>
            <a:schemeClr val="bg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spTree>
    <p:extLst>
      <p:ext uri="{BB962C8B-B14F-4D97-AF65-F5344CB8AC3E}">
        <p14:creationId xmlns:p14="http://schemas.microsoft.com/office/powerpoint/2010/main" val="3764202812"/>
      </p:ext>
    </p:extLst>
  </p:cSld>
  <p:clrMap bg1="lt1" tx1="dk1" bg2="lt2" tx2="dk2" accent1="accent1" accent2="accent2" accent3="accent3" accent4="accent4" accent5="accent5" accent6="accent6" hlink="hlink" folHlink="folHlink"/>
  <p:sldLayoutIdLst>
    <p:sldLayoutId id="2147483766" r:id="rId1"/>
  </p:sldLayoutIdLst>
  <p:txStyles>
    <p:titleStyle>
      <a:lvl1pPr algn="ctr" defTabSz="457117" rtl="0" eaLnBrk="1" latinLnBrk="0" hangingPunct="1">
        <a:spcBef>
          <a:spcPct val="0"/>
        </a:spcBef>
        <a:buNone/>
        <a:defRPr sz="4395" kern="1200">
          <a:solidFill>
            <a:schemeClr val="tx1"/>
          </a:solidFill>
          <a:latin typeface="+mj-lt"/>
          <a:ea typeface="+mj-ea"/>
          <a:cs typeface="+mj-cs"/>
        </a:defRPr>
      </a:lvl1pPr>
    </p:titleStyle>
    <p:bodyStyle>
      <a:lvl1pPr marL="342838" indent="-342838" algn="l" defTabSz="457117" rtl="0" eaLnBrk="1" latinLnBrk="0" hangingPunct="1">
        <a:spcBef>
          <a:spcPct val="20000"/>
        </a:spcBef>
        <a:buFont typeface="Arial"/>
        <a:buChar char="•"/>
        <a:defRPr sz="3208" kern="1200">
          <a:solidFill>
            <a:schemeClr val="tx1"/>
          </a:solidFill>
          <a:latin typeface="+mn-lt"/>
          <a:ea typeface="+mn-ea"/>
          <a:cs typeface="+mn-cs"/>
        </a:defRPr>
      </a:lvl1pPr>
      <a:lvl2pPr marL="742816" indent="-285698" algn="l" defTabSz="457117" rtl="0" eaLnBrk="1" latinLnBrk="0" hangingPunct="1">
        <a:spcBef>
          <a:spcPct val="20000"/>
        </a:spcBef>
        <a:buFont typeface="Arial"/>
        <a:buChar char="–"/>
        <a:defRPr sz="2791" kern="1200">
          <a:solidFill>
            <a:schemeClr val="tx1"/>
          </a:solidFill>
          <a:latin typeface="+mn-lt"/>
          <a:ea typeface="+mn-ea"/>
          <a:cs typeface="+mn-cs"/>
        </a:defRPr>
      </a:lvl2pPr>
      <a:lvl3pPr marL="1142793" indent="-228559" algn="l" defTabSz="457117" rtl="0" eaLnBrk="1" latinLnBrk="0" hangingPunct="1">
        <a:spcBef>
          <a:spcPct val="20000"/>
        </a:spcBef>
        <a:buFont typeface="Arial"/>
        <a:buChar char="•"/>
        <a:defRPr sz="2395" kern="1200">
          <a:solidFill>
            <a:schemeClr val="tx1"/>
          </a:solidFill>
          <a:latin typeface="+mn-lt"/>
          <a:ea typeface="+mn-ea"/>
          <a:cs typeface="+mn-cs"/>
        </a:defRPr>
      </a:lvl3pPr>
      <a:lvl4pPr marL="1599911" indent="-228559" algn="l" defTabSz="457117" rtl="0" eaLnBrk="1" latinLnBrk="0" hangingPunct="1">
        <a:spcBef>
          <a:spcPct val="20000"/>
        </a:spcBef>
        <a:buFont typeface="Arial"/>
        <a:buChar char="–"/>
        <a:defRPr sz="2021" kern="1200">
          <a:solidFill>
            <a:schemeClr val="tx1"/>
          </a:solidFill>
          <a:latin typeface="+mn-lt"/>
          <a:ea typeface="+mn-ea"/>
          <a:cs typeface="+mn-cs"/>
        </a:defRPr>
      </a:lvl4pPr>
      <a:lvl5pPr marL="2057028" indent="-228559" algn="l" defTabSz="457117" rtl="0" eaLnBrk="1" latinLnBrk="0" hangingPunct="1">
        <a:spcBef>
          <a:spcPct val="20000"/>
        </a:spcBef>
        <a:buFont typeface="Arial"/>
        <a:buChar char="»"/>
        <a:defRPr sz="2021" kern="1200">
          <a:solidFill>
            <a:schemeClr val="tx1"/>
          </a:solidFill>
          <a:latin typeface="+mn-lt"/>
          <a:ea typeface="+mn-ea"/>
          <a:cs typeface="+mn-cs"/>
        </a:defRPr>
      </a:lvl5pPr>
      <a:lvl6pPr marL="2514145" indent="-228559" algn="l" defTabSz="457117" rtl="0" eaLnBrk="1" latinLnBrk="0" hangingPunct="1">
        <a:spcBef>
          <a:spcPct val="20000"/>
        </a:spcBef>
        <a:buFont typeface="Arial"/>
        <a:buChar char="•"/>
        <a:defRPr sz="2021" kern="1200">
          <a:solidFill>
            <a:schemeClr val="tx1"/>
          </a:solidFill>
          <a:latin typeface="+mn-lt"/>
          <a:ea typeface="+mn-ea"/>
          <a:cs typeface="+mn-cs"/>
        </a:defRPr>
      </a:lvl6pPr>
      <a:lvl7pPr marL="2971262" indent="-228559" algn="l" defTabSz="457117" rtl="0" eaLnBrk="1" latinLnBrk="0" hangingPunct="1">
        <a:spcBef>
          <a:spcPct val="20000"/>
        </a:spcBef>
        <a:buFont typeface="Arial"/>
        <a:buChar char="•"/>
        <a:defRPr sz="2021" kern="1200">
          <a:solidFill>
            <a:schemeClr val="tx1"/>
          </a:solidFill>
          <a:latin typeface="+mn-lt"/>
          <a:ea typeface="+mn-ea"/>
          <a:cs typeface="+mn-cs"/>
        </a:defRPr>
      </a:lvl7pPr>
      <a:lvl8pPr marL="3428380" indent="-228559" algn="l" defTabSz="457117" rtl="0" eaLnBrk="1" latinLnBrk="0" hangingPunct="1">
        <a:spcBef>
          <a:spcPct val="20000"/>
        </a:spcBef>
        <a:buFont typeface="Arial"/>
        <a:buChar char="•"/>
        <a:defRPr sz="2021" kern="1200">
          <a:solidFill>
            <a:schemeClr val="tx1"/>
          </a:solidFill>
          <a:latin typeface="+mn-lt"/>
          <a:ea typeface="+mn-ea"/>
          <a:cs typeface="+mn-cs"/>
        </a:defRPr>
      </a:lvl8pPr>
      <a:lvl9pPr marL="3885497" indent="-228559" algn="l" defTabSz="457117" rtl="0" eaLnBrk="1" latinLnBrk="0" hangingPunct="1">
        <a:spcBef>
          <a:spcPct val="20000"/>
        </a:spcBef>
        <a:buFont typeface="Arial"/>
        <a:buChar char="•"/>
        <a:defRPr sz="2021" kern="1200">
          <a:solidFill>
            <a:schemeClr val="tx1"/>
          </a:solidFill>
          <a:latin typeface="+mn-lt"/>
          <a:ea typeface="+mn-ea"/>
          <a:cs typeface="+mn-cs"/>
        </a:defRPr>
      </a:lvl9pPr>
    </p:bodyStyle>
    <p:otherStyle>
      <a:defPPr>
        <a:defRPr lang="en-US"/>
      </a:defPPr>
      <a:lvl1pPr marL="0" algn="l" defTabSz="457117" rtl="0" eaLnBrk="1" latinLnBrk="0" hangingPunct="1">
        <a:defRPr sz="1812" kern="1200">
          <a:solidFill>
            <a:schemeClr val="tx1"/>
          </a:solidFill>
          <a:latin typeface="+mn-lt"/>
          <a:ea typeface="+mn-ea"/>
          <a:cs typeface="+mn-cs"/>
        </a:defRPr>
      </a:lvl1pPr>
      <a:lvl2pPr marL="457117" algn="l" defTabSz="457117" rtl="0" eaLnBrk="1" latinLnBrk="0" hangingPunct="1">
        <a:defRPr sz="1812" kern="1200">
          <a:solidFill>
            <a:schemeClr val="tx1"/>
          </a:solidFill>
          <a:latin typeface="+mn-lt"/>
          <a:ea typeface="+mn-ea"/>
          <a:cs typeface="+mn-cs"/>
        </a:defRPr>
      </a:lvl2pPr>
      <a:lvl3pPr marL="914235" algn="l" defTabSz="457117" rtl="0" eaLnBrk="1" latinLnBrk="0" hangingPunct="1">
        <a:defRPr sz="1812" kern="1200">
          <a:solidFill>
            <a:schemeClr val="tx1"/>
          </a:solidFill>
          <a:latin typeface="+mn-lt"/>
          <a:ea typeface="+mn-ea"/>
          <a:cs typeface="+mn-cs"/>
        </a:defRPr>
      </a:lvl3pPr>
      <a:lvl4pPr marL="1371352" algn="l" defTabSz="457117" rtl="0" eaLnBrk="1" latinLnBrk="0" hangingPunct="1">
        <a:defRPr sz="1812" kern="1200">
          <a:solidFill>
            <a:schemeClr val="tx1"/>
          </a:solidFill>
          <a:latin typeface="+mn-lt"/>
          <a:ea typeface="+mn-ea"/>
          <a:cs typeface="+mn-cs"/>
        </a:defRPr>
      </a:lvl4pPr>
      <a:lvl5pPr marL="1828469" algn="l" defTabSz="457117" rtl="0" eaLnBrk="1" latinLnBrk="0" hangingPunct="1">
        <a:defRPr sz="1812" kern="1200">
          <a:solidFill>
            <a:schemeClr val="tx1"/>
          </a:solidFill>
          <a:latin typeface="+mn-lt"/>
          <a:ea typeface="+mn-ea"/>
          <a:cs typeface="+mn-cs"/>
        </a:defRPr>
      </a:lvl5pPr>
      <a:lvl6pPr marL="2285587" algn="l" defTabSz="457117" rtl="0" eaLnBrk="1" latinLnBrk="0" hangingPunct="1">
        <a:defRPr sz="1812" kern="1200">
          <a:solidFill>
            <a:schemeClr val="tx1"/>
          </a:solidFill>
          <a:latin typeface="+mn-lt"/>
          <a:ea typeface="+mn-ea"/>
          <a:cs typeface="+mn-cs"/>
        </a:defRPr>
      </a:lvl6pPr>
      <a:lvl7pPr marL="2742704" algn="l" defTabSz="457117" rtl="0" eaLnBrk="1" latinLnBrk="0" hangingPunct="1">
        <a:defRPr sz="1812" kern="1200">
          <a:solidFill>
            <a:schemeClr val="tx1"/>
          </a:solidFill>
          <a:latin typeface="+mn-lt"/>
          <a:ea typeface="+mn-ea"/>
          <a:cs typeface="+mn-cs"/>
        </a:defRPr>
      </a:lvl7pPr>
      <a:lvl8pPr marL="3199821" algn="l" defTabSz="457117" rtl="0" eaLnBrk="1" latinLnBrk="0" hangingPunct="1">
        <a:defRPr sz="1812" kern="1200">
          <a:solidFill>
            <a:schemeClr val="tx1"/>
          </a:solidFill>
          <a:latin typeface="+mn-lt"/>
          <a:ea typeface="+mn-ea"/>
          <a:cs typeface="+mn-cs"/>
        </a:defRPr>
      </a:lvl8pPr>
      <a:lvl9pPr marL="3656939" algn="l" defTabSz="457117" rtl="0" eaLnBrk="1" latinLnBrk="0" hangingPunct="1">
        <a:defRPr sz="18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387chd8p54c&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isixsigma.com/tools-templates/mind-mapping-simpler-way-capture-information/" TargetMode="External"/><Relationship Id="rId4" Type="http://schemas.openxmlformats.org/officeDocument/2006/relationships/hyperlink" Target="https://www.youtube.com/watch?v=3QOy1DyTFJY&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mailto:NRSDoctoral@umaryland.edu?subject=Suggestions%20concerning%20QI%20Briefs"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8288078" cy="1470025"/>
          </a:xfrm>
        </p:spPr>
        <p:txBody>
          <a:bodyPr/>
          <a:lstStyle/>
          <a:p>
            <a:br>
              <a:rPr lang="en-US" sz="3600" b="1" dirty="0"/>
            </a:br>
            <a:r>
              <a:rPr lang="en-US" sz="3600" b="1" dirty="0">
                <a:latin typeface="Helvetica"/>
                <a:cs typeface="Helvetica"/>
              </a:rPr>
              <a:t>Root Cause Analysis in DNP </a:t>
            </a:r>
            <a:br>
              <a:rPr lang="en-US" sz="3600" b="1" dirty="0">
                <a:latin typeface="Helvetica"/>
                <a:cs typeface="Helvetica"/>
              </a:rPr>
            </a:br>
            <a:r>
              <a:rPr lang="en-US" sz="3600" b="1" dirty="0">
                <a:latin typeface="Helvetica"/>
                <a:cs typeface="Helvetica"/>
              </a:rPr>
              <a:t>Quality Improvement Projects</a:t>
            </a:r>
            <a:br>
              <a:rPr lang="en-US" sz="2800" b="1" dirty="0"/>
            </a:br>
            <a:endParaRPr lang="en-US" sz="2400" dirty="0">
              <a:hlinkClick r:id="" action="ppaction://noaction"/>
            </a:endParaRPr>
          </a:p>
        </p:txBody>
      </p:sp>
      <p:sp>
        <p:nvSpPr>
          <p:cNvPr id="2" name="Subtitle 1">
            <a:extLst>
              <a:ext uri="{FF2B5EF4-FFF2-40B4-BE49-F238E27FC236}">
                <a16:creationId xmlns:a16="http://schemas.microsoft.com/office/drawing/2014/main" id="{1A7E8B02-5B1E-A14F-9196-24A7586F2229}"/>
              </a:ext>
            </a:extLst>
          </p:cNvPr>
          <p:cNvSpPr>
            <a:spLocks noGrp="1"/>
          </p:cNvSpPr>
          <p:nvPr>
            <p:ph type="subTitle" idx="1"/>
          </p:nvPr>
        </p:nvSpPr>
        <p:spPr>
          <a:xfrm>
            <a:off x="1371600" y="3886200"/>
            <a:ext cx="7086600" cy="1752600"/>
          </a:xfrm>
        </p:spPr>
        <p:txBody>
          <a:bodyPr/>
          <a:lstStyle/>
          <a:p>
            <a:r>
              <a:rPr lang="en-US" dirty="0"/>
              <a:t>Kathleen Buckley, PhD, RN, IBCLC</a:t>
            </a:r>
            <a:br>
              <a:rPr lang="en-US" dirty="0"/>
            </a:br>
            <a:r>
              <a:rPr lang="en-US" dirty="0"/>
              <a:t>Shannon Idzik, DNP, CRNP, FAANP, FAAN</a:t>
            </a:r>
          </a:p>
          <a:p>
            <a:r>
              <a:rPr lang="en-US" dirty="0"/>
              <a:t>Jeff Martin, MBA</a:t>
            </a:r>
          </a:p>
        </p:txBody>
      </p:sp>
      <p:sp>
        <p:nvSpPr>
          <p:cNvPr id="6" name="Flowchart: Decision 5"/>
          <p:cNvSpPr/>
          <p:nvPr/>
        </p:nvSpPr>
        <p:spPr>
          <a:xfrm>
            <a:off x="7344055" y="159488"/>
            <a:ext cx="1629823" cy="1573619"/>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QI Brief</a:t>
            </a:r>
          </a:p>
        </p:txBody>
      </p:sp>
      <p:sp>
        <p:nvSpPr>
          <p:cNvPr id="5" name="Footer Placeholder 3"/>
          <p:cNvSpPr txBox="1">
            <a:spLocks/>
          </p:cNvSpPr>
          <p:nvPr/>
        </p:nvSpPr>
        <p:spPr>
          <a:xfrm>
            <a:off x="582929" y="6452235"/>
            <a:ext cx="3053405"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endParaRPr lang="en-US" dirty="0"/>
          </a:p>
        </p:txBody>
      </p:sp>
      <p:sp>
        <p:nvSpPr>
          <p:cNvPr id="7" name="Footer Placeholder 3"/>
          <p:cNvSpPr txBox="1">
            <a:spLocks/>
          </p:cNvSpPr>
          <p:nvPr/>
        </p:nvSpPr>
        <p:spPr>
          <a:xfrm>
            <a:off x="277653" y="6452234"/>
            <a:ext cx="3053405"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dirty="0"/>
              <a:t>Fall 2020</a:t>
            </a:r>
          </a:p>
        </p:txBody>
      </p:sp>
    </p:spTree>
    <p:extLst>
      <p:ext uri="{BB962C8B-B14F-4D97-AF65-F5344CB8AC3E}">
        <p14:creationId xmlns:p14="http://schemas.microsoft.com/office/powerpoint/2010/main" val="373643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399689" y="2198503"/>
            <a:ext cx="7061849" cy="3352159"/>
            <a:chOff x="1399689" y="2198503"/>
            <a:chExt cx="7061849" cy="3352159"/>
          </a:xfrm>
        </p:grpSpPr>
        <p:sp>
          <p:nvSpPr>
            <p:cNvPr id="5" name="Rounded Rectangle 4">
              <a:extLst>
                <a:ext uri="{FF2B5EF4-FFF2-40B4-BE49-F238E27FC236}">
                  <a16:creationId xmlns:a16="http://schemas.microsoft.com/office/drawing/2014/main" id="{1AFD0363-DAB8-AC49-8AE9-0D7B6185782F}"/>
                </a:ext>
              </a:extLst>
            </p:cNvPr>
            <p:cNvSpPr/>
            <p:nvPr/>
          </p:nvSpPr>
          <p:spPr>
            <a:xfrm>
              <a:off x="6621308" y="3449037"/>
              <a:ext cx="184023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Problem</a:t>
              </a:r>
            </a:p>
            <a:p>
              <a:pPr algn="ctr"/>
              <a:r>
                <a:rPr lang="en-US" sz="2400" dirty="0"/>
                <a:t>Statement</a:t>
              </a:r>
            </a:p>
          </p:txBody>
        </p:sp>
        <p:cxnSp>
          <p:nvCxnSpPr>
            <p:cNvPr id="7" name="Straight Connector 6">
              <a:extLst>
                <a:ext uri="{FF2B5EF4-FFF2-40B4-BE49-F238E27FC236}">
                  <a16:creationId xmlns:a16="http://schemas.microsoft.com/office/drawing/2014/main" id="{C592C494-2C8F-7F42-9435-4E2A3684609C}"/>
                </a:ext>
              </a:extLst>
            </p:cNvPr>
            <p:cNvCxnSpPr>
              <a:endCxn id="5" idx="1"/>
            </p:cNvCxnSpPr>
            <p:nvPr/>
          </p:nvCxnSpPr>
          <p:spPr>
            <a:xfrm>
              <a:off x="1923578" y="3860517"/>
              <a:ext cx="4697730" cy="28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1399689" y="2224276"/>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3952533" y="5110607"/>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1467534" y="5089808"/>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3983355" y="2198503"/>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cxnSp>
          <p:nvCxnSpPr>
            <p:cNvPr id="14" name="Straight Arrow Connector 13">
              <a:extLst>
                <a:ext uri="{FF2B5EF4-FFF2-40B4-BE49-F238E27FC236}">
                  <a16:creationId xmlns:a16="http://schemas.microsoft.com/office/drawing/2014/main" id="{8F4DC31D-5AA8-B146-9E9D-A6B5A82A428F}"/>
                </a:ext>
              </a:extLst>
            </p:cNvPr>
            <p:cNvCxnSpPr>
              <a:cxnSpLocks/>
            </p:cNvCxnSpPr>
            <p:nvPr/>
          </p:nvCxnSpPr>
          <p:spPr>
            <a:xfrm>
              <a:off x="1968972" y="2589090"/>
              <a:ext cx="1642416" cy="125602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a:stCxn id="10" idx="0"/>
            </p:cNvCxnSpPr>
            <p:nvPr/>
          </p:nvCxnSpPr>
          <p:spPr>
            <a:xfrm flipV="1">
              <a:off x="4638333" y="3877217"/>
              <a:ext cx="811401" cy="123339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a:stCxn id="11" idx="0"/>
            </p:cNvCxnSpPr>
            <p:nvPr/>
          </p:nvCxnSpPr>
          <p:spPr>
            <a:xfrm flipV="1">
              <a:off x="2153334" y="3875610"/>
              <a:ext cx="1050404" cy="121419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a:stCxn id="12" idx="2"/>
            </p:cNvCxnSpPr>
            <p:nvPr/>
          </p:nvCxnSpPr>
          <p:spPr>
            <a:xfrm>
              <a:off x="4669155" y="2638558"/>
              <a:ext cx="1248732" cy="1215477"/>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p:nvPr/>
          </p:nvCxnSpPr>
          <p:spPr>
            <a:xfrm>
              <a:off x="4221008" y="3118460"/>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p:nvPr/>
          </p:nvCxnSpPr>
          <p:spPr>
            <a:xfrm>
              <a:off x="1686157" y="3057709"/>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284B70-2E8C-9146-9D83-330E01D8293D}"/>
                </a:ext>
              </a:extLst>
            </p:cNvPr>
            <p:cNvCxnSpPr/>
            <p:nvPr/>
          </p:nvCxnSpPr>
          <p:spPr>
            <a:xfrm>
              <a:off x="4513816" y="341353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p:nvPr/>
          </p:nvCxnSpPr>
          <p:spPr>
            <a:xfrm>
              <a:off x="2020342" y="3330773"/>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4F55A5-151E-BD44-B874-7928516FC6B3}"/>
                </a:ext>
              </a:extLst>
            </p:cNvPr>
            <p:cNvCxnSpPr/>
            <p:nvPr/>
          </p:nvCxnSpPr>
          <p:spPr>
            <a:xfrm>
              <a:off x="4390555" y="4212733"/>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44975B-C61B-8B4F-B732-6ED69E186270}"/>
                </a:ext>
              </a:extLst>
            </p:cNvPr>
            <p:cNvCxnSpPr/>
            <p:nvPr/>
          </p:nvCxnSpPr>
          <p:spPr>
            <a:xfrm>
              <a:off x="2062279" y="4173994"/>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p:nvPr/>
          </p:nvCxnSpPr>
          <p:spPr>
            <a:xfrm>
              <a:off x="1822613" y="4456574"/>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p:nvPr/>
          </p:nvCxnSpPr>
          <p:spPr>
            <a:xfrm>
              <a:off x="2426498" y="359763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1740698" y="2824719"/>
              <a:ext cx="606256" cy="300082"/>
            </a:xfrm>
            <a:prstGeom prst="rect">
              <a:avLst/>
            </a:prstGeom>
            <a:noFill/>
          </p:spPr>
          <p:txBody>
            <a:bodyPr wrap="none" rtlCol="0">
              <a:spAutoFit/>
            </a:bodyPr>
            <a:lstStyle/>
            <a:p>
              <a:r>
                <a:rPr lang="en-US" sz="1350" dirty="0"/>
                <a:t>Cause</a:t>
              </a:r>
            </a:p>
          </p:txBody>
        </p:sp>
        <p:sp>
          <p:nvSpPr>
            <p:cNvPr id="36" name="TextBox 35">
              <a:extLst>
                <a:ext uri="{FF2B5EF4-FFF2-40B4-BE49-F238E27FC236}">
                  <a16:creationId xmlns:a16="http://schemas.microsoft.com/office/drawing/2014/main" id="{A7F76E88-2CD3-6640-BC69-F631A428B7C8}"/>
                </a:ext>
              </a:extLst>
            </p:cNvPr>
            <p:cNvSpPr txBox="1"/>
            <p:nvPr/>
          </p:nvSpPr>
          <p:spPr>
            <a:xfrm>
              <a:off x="4324269" y="2894503"/>
              <a:ext cx="606256" cy="300082"/>
            </a:xfrm>
            <a:prstGeom prst="rect">
              <a:avLst/>
            </a:prstGeom>
            <a:noFill/>
          </p:spPr>
          <p:txBody>
            <a:bodyPr wrap="none" rtlCol="0">
              <a:spAutoFit/>
            </a:bodyPr>
            <a:lstStyle/>
            <a:p>
              <a:r>
                <a:rPr lang="en-US" sz="1350" dirty="0"/>
                <a:t>Cause</a:t>
              </a:r>
            </a:p>
          </p:txBody>
        </p:sp>
        <p:sp>
          <p:nvSpPr>
            <p:cNvPr id="37" name="TextBox 36">
              <a:extLst>
                <a:ext uri="{FF2B5EF4-FFF2-40B4-BE49-F238E27FC236}">
                  <a16:creationId xmlns:a16="http://schemas.microsoft.com/office/drawing/2014/main" id="{F191C4A0-5703-A14B-B3BE-55D77924EC3D}"/>
                </a:ext>
              </a:extLst>
            </p:cNvPr>
            <p:cNvSpPr txBox="1"/>
            <p:nvPr/>
          </p:nvSpPr>
          <p:spPr>
            <a:xfrm>
              <a:off x="2095854" y="3093370"/>
              <a:ext cx="606256" cy="300082"/>
            </a:xfrm>
            <a:prstGeom prst="rect">
              <a:avLst/>
            </a:prstGeom>
            <a:noFill/>
          </p:spPr>
          <p:txBody>
            <a:bodyPr wrap="none" rtlCol="0">
              <a:spAutoFit/>
            </a:bodyPr>
            <a:lstStyle/>
            <a:p>
              <a:r>
                <a:rPr lang="en-US" sz="1350" dirty="0"/>
                <a:t>Cause</a:t>
              </a:r>
            </a:p>
          </p:txBody>
        </p:sp>
        <p:sp>
          <p:nvSpPr>
            <p:cNvPr id="38" name="TextBox 37">
              <a:extLst>
                <a:ext uri="{FF2B5EF4-FFF2-40B4-BE49-F238E27FC236}">
                  <a16:creationId xmlns:a16="http://schemas.microsoft.com/office/drawing/2014/main" id="{9D1D1D47-167D-1542-AD08-A7B9C9C0227D}"/>
                </a:ext>
              </a:extLst>
            </p:cNvPr>
            <p:cNvSpPr txBox="1"/>
            <p:nvPr/>
          </p:nvSpPr>
          <p:spPr>
            <a:xfrm>
              <a:off x="4501825" y="3970620"/>
              <a:ext cx="606256" cy="300082"/>
            </a:xfrm>
            <a:prstGeom prst="rect">
              <a:avLst/>
            </a:prstGeom>
            <a:noFill/>
          </p:spPr>
          <p:txBody>
            <a:bodyPr wrap="none" rtlCol="0">
              <a:spAutoFit/>
            </a:bodyPr>
            <a:lstStyle/>
            <a:p>
              <a:r>
                <a:rPr lang="en-US" sz="1350" dirty="0"/>
                <a:t>Cause</a:t>
              </a:r>
            </a:p>
          </p:txBody>
        </p:sp>
        <p:sp>
          <p:nvSpPr>
            <p:cNvPr id="39" name="TextBox 38">
              <a:extLst>
                <a:ext uri="{FF2B5EF4-FFF2-40B4-BE49-F238E27FC236}">
                  <a16:creationId xmlns:a16="http://schemas.microsoft.com/office/drawing/2014/main" id="{DC12384A-825C-6A44-8C93-25AC8FAF1720}"/>
                </a:ext>
              </a:extLst>
            </p:cNvPr>
            <p:cNvSpPr txBox="1"/>
            <p:nvPr/>
          </p:nvSpPr>
          <p:spPr>
            <a:xfrm>
              <a:off x="4594608" y="3181047"/>
              <a:ext cx="606256" cy="300082"/>
            </a:xfrm>
            <a:prstGeom prst="rect">
              <a:avLst/>
            </a:prstGeom>
            <a:noFill/>
          </p:spPr>
          <p:txBody>
            <a:bodyPr wrap="none" rtlCol="0">
              <a:spAutoFit/>
            </a:bodyPr>
            <a:lstStyle/>
            <a:p>
              <a:r>
                <a:rPr lang="en-US" sz="1350" dirty="0"/>
                <a:t>Cause</a:t>
              </a:r>
            </a:p>
          </p:txBody>
        </p:sp>
        <p:sp>
          <p:nvSpPr>
            <p:cNvPr id="41" name="TextBox 40">
              <a:extLst>
                <a:ext uri="{FF2B5EF4-FFF2-40B4-BE49-F238E27FC236}">
                  <a16:creationId xmlns:a16="http://schemas.microsoft.com/office/drawing/2014/main" id="{639EAA45-638B-B74F-BD51-B2760831C6A9}"/>
                </a:ext>
              </a:extLst>
            </p:cNvPr>
            <p:cNvSpPr txBox="1"/>
            <p:nvPr/>
          </p:nvSpPr>
          <p:spPr>
            <a:xfrm>
              <a:off x="2233753" y="3926854"/>
              <a:ext cx="606256" cy="300082"/>
            </a:xfrm>
            <a:prstGeom prst="rect">
              <a:avLst/>
            </a:prstGeom>
            <a:noFill/>
          </p:spPr>
          <p:txBody>
            <a:bodyPr wrap="none" rtlCol="0">
              <a:spAutoFit/>
            </a:bodyPr>
            <a:lstStyle/>
            <a:p>
              <a:r>
                <a:rPr lang="en-US" sz="1350" dirty="0"/>
                <a:t>Cause</a:t>
              </a:r>
            </a:p>
          </p:txBody>
        </p:sp>
        <p:sp>
          <p:nvSpPr>
            <p:cNvPr id="42" name="TextBox 41">
              <a:extLst>
                <a:ext uri="{FF2B5EF4-FFF2-40B4-BE49-F238E27FC236}">
                  <a16:creationId xmlns:a16="http://schemas.microsoft.com/office/drawing/2014/main" id="{6CBE0EEF-7354-3641-9D25-80494CE40BC5}"/>
                </a:ext>
              </a:extLst>
            </p:cNvPr>
            <p:cNvSpPr txBox="1"/>
            <p:nvPr/>
          </p:nvSpPr>
          <p:spPr>
            <a:xfrm>
              <a:off x="2532712" y="3349882"/>
              <a:ext cx="606256" cy="300082"/>
            </a:xfrm>
            <a:prstGeom prst="rect">
              <a:avLst/>
            </a:prstGeom>
            <a:noFill/>
          </p:spPr>
          <p:txBody>
            <a:bodyPr wrap="none" rtlCol="0">
              <a:spAutoFit/>
            </a:bodyPr>
            <a:lstStyle/>
            <a:p>
              <a:r>
                <a:rPr lang="en-US" sz="1350" dirty="0"/>
                <a:t>Cause</a:t>
              </a:r>
            </a:p>
          </p:txBody>
        </p:sp>
        <p:sp>
          <p:nvSpPr>
            <p:cNvPr id="43" name="TextBox 42">
              <a:extLst>
                <a:ext uri="{FF2B5EF4-FFF2-40B4-BE49-F238E27FC236}">
                  <a16:creationId xmlns:a16="http://schemas.microsoft.com/office/drawing/2014/main" id="{6A14A248-9D01-9043-B76D-CC121EAC08EA}"/>
                </a:ext>
              </a:extLst>
            </p:cNvPr>
            <p:cNvSpPr txBox="1"/>
            <p:nvPr/>
          </p:nvSpPr>
          <p:spPr>
            <a:xfrm>
              <a:off x="1936181" y="4212733"/>
              <a:ext cx="606256" cy="300082"/>
            </a:xfrm>
            <a:prstGeom prst="rect">
              <a:avLst/>
            </a:prstGeom>
            <a:noFill/>
          </p:spPr>
          <p:txBody>
            <a:bodyPr wrap="none" rtlCol="0">
              <a:spAutoFit/>
            </a:bodyPr>
            <a:lstStyle/>
            <a:p>
              <a:r>
                <a:rPr lang="en-US" sz="1350" dirty="0"/>
                <a:t>Cause</a:t>
              </a:r>
            </a:p>
          </p:txBody>
        </p:sp>
        <p:cxnSp>
          <p:nvCxnSpPr>
            <p:cNvPr id="57" name="Straight Connector 56">
              <a:extLst>
                <a:ext uri="{FF2B5EF4-FFF2-40B4-BE49-F238E27FC236}">
                  <a16:creationId xmlns:a16="http://schemas.microsoft.com/office/drawing/2014/main" id="{062AE6AB-11B8-2547-B116-D2E39E00B38C}"/>
                </a:ext>
              </a:extLst>
            </p:cNvPr>
            <p:cNvCxnSpPr/>
            <p:nvPr/>
          </p:nvCxnSpPr>
          <p:spPr>
            <a:xfrm>
              <a:off x="4158925" y="4548788"/>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4302191" y="4303813"/>
              <a:ext cx="606256" cy="300082"/>
            </a:xfrm>
            <a:prstGeom prst="rect">
              <a:avLst/>
            </a:prstGeom>
            <a:noFill/>
          </p:spPr>
          <p:txBody>
            <a:bodyPr wrap="none" rtlCol="0">
              <a:spAutoFit/>
            </a:bodyPr>
            <a:lstStyle/>
            <a:p>
              <a:r>
                <a:rPr lang="en-US" sz="1350" dirty="0"/>
                <a:t>Cause</a:t>
              </a:r>
            </a:p>
          </p:txBody>
        </p:sp>
        <p:sp>
          <p:nvSpPr>
            <p:cNvPr id="2" name="Rectangle 1">
              <a:extLst>
                <a:ext uri="{FF2B5EF4-FFF2-40B4-BE49-F238E27FC236}">
                  <a16:creationId xmlns:a16="http://schemas.microsoft.com/office/drawing/2014/main" id="{38C4859E-F49A-CC4F-8EF9-F7C504A4D353}"/>
                </a:ext>
              </a:extLst>
            </p:cNvPr>
            <p:cNvSpPr/>
            <p:nvPr/>
          </p:nvSpPr>
          <p:spPr>
            <a:xfrm>
              <a:off x="1655335" y="2823113"/>
              <a:ext cx="4397942" cy="192608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spTree>
    <p:extLst>
      <p:ext uri="{BB962C8B-B14F-4D97-AF65-F5344CB8AC3E}">
        <p14:creationId xmlns:p14="http://schemas.microsoft.com/office/powerpoint/2010/main" val="227268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46608" y="1734535"/>
            <a:ext cx="7386850" cy="3557898"/>
            <a:chOff x="1002770" y="1724549"/>
            <a:chExt cx="7386850" cy="3557898"/>
          </a:xfrm>
        </p:grpSpPr>
        <p:sp>
          <p:nvSpPr>
            <p:cNvPr id="5" name="Rounded Rectangle 4">
              <a:extLst>
                <a:ext uri="{FF2B5EF4-FFF2-40B4-BE49-F238E27FC236}">
                  <a16:creationId xmlns:a16="http://schemas.microsoft.com/office/drawing/2014/main" id="{1AFD0363-DAB8-AC49-8AE9-0D7B6185782F}"/>
                </a:ext>
              </a:extLst>
            </p:cNvPr>
            <p:cNvSpPr/>
            <p:nvPr/>
          </p:nvSpPr>
          <p:spPr>
            <a:xfrm>
              <a:off x="6549390" y="3017520"/>
              <a:ext cx="184023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Problem</a:t>
              </a:r>
            </a:p>
            <a:p>
              <a:pPr algn="ctr"/>
              <a:r>
                <a:rPr lang="en-US" sz="2400" dirty="0"/>
                <a:t>Statement</a:t>
              </a:r>
            </a:p>
          </p:txBody>
        </p:sp>
        <p:cxnSp>
          <p:nvCxnSpPr>
            <p:cNvPr id="7" name="Straight Connector 6">
              <a:extLst>
                <a:ext uri="{FF2B5EF4-FFF2-40B4-BE49-F238E27FC236}">
                  <a16:creationId xmlns:a16="http://schemas.microsoft.com/office/drawing/2014/main" id="{C592C494-2C8F-7F42-9435-4E2A3684609C}"/>
                </a:ext>
              </a:extLst>
            </p:cNvPr>
            <p:cNvCxnSpPr>
              <a:endCxn id="5" idx="1"/>
            </p:cNvCxnSpPr>
            <p:nvPr/>
          </p:nvCxnSpPr>
          <p:spPr>
            <a:xfrm>
              <a:off x="1851660" y="3429000"/>
              <a:ext cx="4697730" cy="28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1379141" y="1844129"/>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3983355" y="4720186"/>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1405890" y="4596647"/>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3983355" y="1828630"/>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cxnSp>
          <p:nvCxnSpPr>
            <p:cNvPr id="14" name="Straight Arrow Connector 13">
              <a:extLst>
                <a:ext uri="{FF2B5EF4-FFF2-40B4-BE49-F238E27FC236}">
                  <a16:creationId xmlns:a16="http://schemas.microsoft.com/office/drawing/2014/main" id="{8F4DC31D-5AA8-B146-9E9D-A6B5A82A428F}"/>
                </a:ext>
              </a:extLst>
            </p:cNvPr>
            <p:cNvCxnSpPr>
              <a:cxnSpLocks/>
            </p:cNvCxnSpPr>
            <p:nvPr/>
          </p:nvCxnSpPr>
          <p:spPr>
            <a:xfrm>
              <a:off x="2023935" y="2321946"/>
              <a:ext cx="1566905" cy="10916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p:cNvCxnSpPr>
            <p:nvPr/>
          </p:nvCxnSpPr>
          <p:spPr>
            <a:xfrm flipV="1">
              <a:off x="4509918" y="3445700"/>
              <a:ext cx="867898" cy="12744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a:stCxn id="11" idx="0"/>
            </p:cNvCxnSpPr>
            <p:nvPr/>
          </p:nvCxnSpPr>
          <p:spPr>
            <a:xfrm flipV="1">
              <a:off x="2091690" y="3444092"/>
              <a:ext cx="1040130" cy="11525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a:stCxn id="12" idx="2"/>
            </p:cNvCxnSpPr>
            <p:nvPr/>
          </p:nvCxnSpPr>
          <p:spPr>
            <a:xfrm>
              <a:off x="4669155" y="2268685"/>
              <a:ext cx="1176814" cy="115383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p:nvPr/>
          </p:nvCxnSpPr>
          <p:spPr>
            <a:xfrm>
              <a:off x="4149090" y="2686943"/>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p:nvPr/>
          </p:nvCxnSpPr>
          <p:spPr>
            <a:xfrm>
              <a:off x="1614239" y="2626192"/>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284B70-2E8C-9146-9D83-330E01D8293D}"/>
                </a:ext>
              </a:extLst>
            </p:cNvPr>
            <p:cNvCxnSpPr/>
            <p:nvPr/>
          </p:nvCxnSpPr>
          <p:spPr>
            <a:xfrm>
              <a:off x="4441898" y="2982019"/>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p:nvPr/>
          </p:nvCxnSpPr>
          <p:spPr>
            <a:xfrm>
              <a:off x="1948424" y="289925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4F55A5-151E-BD44-B874-7928516FC6B3}"/>
                </a:ext>
              </a:extLst>
            </p:cNvPr>
            <p:cNvCxnSpPr/>
            <p:nvPr/>
          </p:nvCxnSpPr>
          <p:spPr>
            <a:xfrm>
              <a:off x="4318637" y="378121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44975B-C61B-8B4F-B732-6ED69E186270}"/>
                </a:ext>
              </a:extLst>
            </p:cNvPr>
            <p:cNvCxnSpPr/>
            <p:nvPr/>
          </p:nvCxnSpPr>
          <p:spPr>
            <a:xfrm>
              <a:off x="1990361" y="374247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p:nvPr/>
          </p:nvCxnSpPr>
          <p:spPr>
            <a:xfrm>
              <a:off x="1750695" y="402505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p:nvPr/>
          </p:nvCxnSpPr>
          <p:spPr>
            <a:xfrm>
              <a:off x="2354580" y="3166120"/>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1668780" y="2393202"/>
              <a:ext cx="606256" cy="300082"/>
            </a:xfrm>
            <a:prstGeom prst="rect">
              <a:avLst/>
            </a:prstGeom>
            <a:noFill/>
          </p:spPr>
          <p:txBody>
            <a:bodyPr wrap="none" rtlCol="0">
              <a:spAutoFit/>
            </a:bodyPr>
            <a:lstStyle/>
            <a:p>
              <a:r>
                <a:rPr lang="en-US" sz="1350" dirty="0"/>
                <a:t>Cause</a:t>
              </a:r>
            </a:p>
          </p:txBody>
        </p:sp>
        <p:sp>
          <p:nvSpPr>
            <p:cNvPr id="36" name="TextBox 35">
              <a:extLst>
                <a:ext uri="{FF2B5EF4-FFF2-40B4-BE49-F238E27FC236}">
                  <a16:creationId xmlns:a16="http://schemas.microsoft.com/office/drawing/2014/main" id="{A7F76E88-2CD3-6640-BC69-F631A428B7C8}"/>
                </a:ext>
              </a:extLst>
            </p:cNvPr>
            <p:cNvSpPr txBox="1"/>
            <p:nvPr/>
          </p:nvSpPr>
          <p:spPr>
            <a:xfrm>
              <a:off x="4252351" y="2462986"/>
              <a:ext cx="606256" cy="300082"/>
            </a:xfrm>
            <a:prstGeom prst="rect">
              <a:avLst/>
            </a:prstGeom>
            <a:noFill/>
          </p:spPr>
          <p:txBody>
            <a:bodyPr wrap="none" rtlCol="0">
              <a:spAutoFit/>
            </a:bodyPr>
            <a:lstStyle/>
            <a:p>
              <a:r>
                <a:rPr lang="en-US" sz="1350" dirty="0"/>
                <a:t>Cause</a:t>
              </a:r>
            </a:p>
          </p:txBody>
        </p:sp>
        <p:sp>
          <p:nvSpPr>
            <p:cNvPr id="37" name="TextBox 36">
              <a:extLst>
                <a:ext uri="{FF2B5EF4-FFF2-40B4-BE49-F238E27FC236}">
                  <a16:creationId xmlns:a16="http://schemas.microsoft.com/office/drawing/2014/main" id="{F191C4A0-5703-A14B-B3BE-55D77924EC3D}"/>
                </a:ext>
              </a:extLst>
            </p:cNvPr>
            <p:cNvSpPr txBox="1"/>
            <p:nvPr/>
          </p:nvSpPr>
          <p:spPr>
            <a:xfrm>
              <a:off x="2023936" y="2661853"/>
              <a:ext cx="606256" cy="300082"/>
            </a:xfrm>
            <a:prstGeom prst="rect">
              <a:avLst/>
            </a:prstGeom>
            <a:noFill/>
          </p:spPr>
          <p:txBody>
            <a:bodyPr wrap="none" rtlCol="0">
              <a:spAutoFit/>
            </a:bodyPr>
            <a:lstStyle/>
            <a:p>
              <a:r>
                <a:rPr lang="en-US" sz="1350" dirty="0"/>
                <a:t>Cause</a:t>
              </a:r>
            </a:p>
          </p:txBody>
        </p:sp>
        <p:sp>
          <p:nvSpPr>
            <p:cNvPr id="38" name="TextBox 37">
              <a:extLst>
                <a:ext uri="{FF2B5EF4-FFF2-40B4-BE49-F238E27FC236}">
                  <a16:creationId xmlns:a16="http://schemas.microsoft.com/office/drawing/2014/main" id="{9D1D1D47-167D-1542-AD08-A7B9C9C0227D}"/>
                </a:ext>
              </a:extLst>
            </p:cNvPr>
            <p:cNvSpPr txBox="1"/>
            <p:nvPr/>
          </p:nvSpPr>
          <p:spPr>
            <a:xfrm>
              <a:off x="4429907" y="3539103"/>
              <a:ext cx="606256" cy="300082"/>
            </a:xfrm>
            <a:prstGeom prst="rect">
              <a:avLst/>
            </a:prstGeom>
            <a:noFill/>
          </p:spPr>
          <p:txBody>
            <a:bodyPr wrap="none" rtlCol="0">
              <a:spAutoFit/>
            </a:bodyPr>
            <a:lstStyle/>
            <a:p>
              <a:r>
                <a:rPr lang="en-US" sz="1350" dirty="0"/>
                <a:t>Cause</a:t>
              </a:r>
            </a:p>
          </p:txBody>
        </p:sp>
        <p:sp>
          <p:nvSpPr>
            <p:cNvPr id="39" name="TextBox 38">
              <a:extLst>
                <a:ext uri="{FF2B5EF4-FFF2-40B4-BE49-F238E27FC236}">
                  <a16:creationId xmlns:a16="http://schemas.microsoft.com/office/drawing/2014/main" id="{DC12384A-825C-6A44-8C93-25AC8FAF1720}"/>
                </a:ext>
              </a:extLst>
            </p:cNvPr>
            <p:cNvSpPr txBox="1"/>
            <p:nvPr/>
          </p:nvSpPr>
          <p:spPr>
            <a:xfrm>
              <a:off x="4522690" y="2749530"/>
              <a:ext cx="606256" cy="300082"/>
            </a:xfrm>
            <a:prstGeom prst="rect">
              <a:avLst/>
            </a:prstGeom>
            <a:noFill/>
          </p:spPr>
          <p:txBody>
            <a:bodyPr wrap="none" rtlCol="0">
              <a:spAutoFit/>
            </a:bodyPr>
            <a:lstStyle/>
            <a:p>
              <a:r>
                <a:rPr lang="en-US" sz="1350" dirty="0"/>
                <a:t>Cause</a:t>
              </a:r>
            </a:p>
          </p:txBody>
        </p:sp>
        <p:sp>
          <p:nvSpPr>
            <p:cNvPr id="41" name="TextBox 40">
              <a:extLst>
                <a:ext uri="{FF2B5EF4-FFF2-40B4-BE49-F238E27FC236}">
                  <a16:creationId xmlns:a16="http://schemas.microsoft.com/office/drawing/2014/main" id="{639EAA45-638B-B74F-BD51-B2760831C6A9}"/>
                </a:ext>
              </a:extLst>
            </p:cNvPr>
            <p:cNvSpPr txBox="1"/>
            <p:nvPr/>
          </p:nvSpPr>
          <p:spPr>
            <a:xfrm>
              <a:off x="2161835" y="3495337"/>
              <a:ext cx="606256" cy="300082"/>
            </a:xfrm>
            <a:prstGeom prst="rect">
              <a:avLst/>
            </a:prstGeom>
            <a:noFill/>
          </p:spPr>
          <p:txBody>
            <a:bodyPr wrap="none" rtlCol="0">
              <a:spAutoFit/>
            </a:bodyPr>
            <a:lstStyle/>
            <a:p>
              <a:r>
                <a:rPr lang="en-US" sz="1350" dirty="0"/>
                <a:t>Cause</a:t>
              </a:r>
            </a:p>
          </p:txBody>
        </p:sp>
        <p:sp>
          <p:nvSpPr>
            <p:cNvPr id="42" name="TextBox 41">
              <a:extLst>
                <a:ext uri="{FF2B5EF4-FFF2-40B4-BE49-F238E27FC236}">
                  <a16:creationId xmlns:a16="http://schemas.microsoft.com/office/drawing/2014/main" id="{6CBE0EEF-7354-3641-9D25-80494CE40BC5}"/>
                </a:ext>
              </a:extLst>
            </p:cNvPr>
            <p:cNvSpPr txBox="1"/>
            <p:nvPr/>
          </p:nvSpPr>
          <p:spPr>
            <a:xfrm>
              <a:off x="2460794" y="2918365"/>
              <a:ext cx="606256" cy="300082"/>
            </a:xfrm>
            <a:prstGeom prst="rect">
              <a:avLst/>
            </a:prstGeom>
            <a:noFill/>
          </p:spPr>
          <p:txBody>
            <a:bodyPr wrap="none" rtlCol="0">
              <a:spAutoFit/>
            </a:bodyPr>
            <a:lstStyle/>
            <a:p>
              <a:r>
                <a:rPr lang="en-US" sz="1350" dirty="0"/>
                <a:t>Cause</a:t>
              </a:r>
            </a:p>
          </p:txBody>
        </p:sp>
        <p:sp>
          <p:nvSpPr>
            <p:cNvPr id="43" name="TextBox 42">
              <a:extLst>
                <a:ext uri="{FF2B5EF4-FFF2-40B4-BE49-F238E27FC236}">
                  <a16:creationId xmlns:a16="http://schemas.microsoft.com/office/drawing/2014/main" id="{6A14A248-9D01-9043-B76D-CC121EAC08EA}"/>
                </a:ext>
              </a:extLst>
            </p:cNvPr>
            <p:cNvSpPr txBox="1"/>
            <p:nvPr/>
          </p:nvSpPr>
          <p:spPr>
            <a:xfrm>
              <a:off x="1864263" y="3781216"/>
              <a:ext cx="606256" cy="300082"/>
            </a:xfrm>
            <a:prstGeom prst="rect">
              <a:avLst/>
            </a:prstGeom>
            <a:noFill/>
          </p:spPr>
          <p:txBody>
            <a:bodyPr wrap="none" rtlCol="0">
              <a:spAutoFit/>
            </a:bodyPr>
            <a:lstStyle/>
            <a:p>
              <a:r>
                <a:rPr lang="en-US" sz="1350" dirty="0"/>
                <a:t>Cause</a:t>
              </a:r>
            </a:p>
          </p:txBody>
        </p:sp>
        <p:cxnSp>
          <p:nvCxnSpPr>
            <p:cNvPr id="57" name="Straight Connector 56">
              <a:extLst>
                <a:ext uri="{FF2B5EF4-FFF2-40B4-BE49-F238E27FC236}">
                  <a16:creationId xmlns:a16="http://schemas.microsoft.com/office/drawing/2014/main" id="{062AE6AB-11B8-2547-B116-D2E39E00B38C}"/>
                </a:ext>
              </a:extLst>
            </p:cNvPr>
            <p:cNvCxnSpPr/>
            <p:nvPr/>
          </p:nvCxnSpPr>
          <p:spPr>
            <a:xfrm>
              <a:off x="4087007" y="4117271"/>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4230273" y="3872296"/>
              <a:ext cx="606256" cy="300082"/>
            </a:xfrm>
            <a:prstGeom prst="rect">
              <a:avLst/>
            </a:prstGeom>
            <a:noFill/>
          </p:spPr>
          <p:txBody>
            <a:bodyPr wrap="none" rtlCol="0">
              <a:spAutoFit/>
            </a:bodyPr>
            <a:lstStyle/>
            <a:p>
              <a:r>
                <a:rPr lang="en-US" sz="1350" dirty="0"/>
                <a:t>Cause</a:t>
              </a:r>
            </a:p>
          </p:txBody>
        </p:sp>
        <p:sp>
          <p:nvSpPr>
            <p:cNvPr id="3" name="Oval 2">
              <a:extLst>
                <a:ext uri="{FF2B5EF4-FFF2-40B4-BE49-F238E27FC236}">
                  <a16:creationId xmlns:a16="http://schemas.microsoft.com/office/drawing/2014/main" id="{F51A3FD8-CCF1-074E-A40C-96E938369F56}"/>
                </a:ext>
              </a:extLst>
            </p:cNvPr>
            <p:cNvSpPr/>
            <p:nvPr/>
          </p:nvSpPr>
          <p:spPr>
            <a:xfrm>
              <a:off x="3590840" y="4596647"/>
              <a:ext cx="2160276" cy="685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3" name="Oval 32">
              <a:extLst>
                <a:ext uri="{FF2B5EF4-FFF2-40B4-BE49-F238E27FC236}">
                  <a16:creationId xmlns:a16="http://schemas.microsoft.com/office/drawing/2014/main" id="{ADD2635B-196D-754A-AE77-6A7CE10B68FC}"/>
                </a:ext>
              </a:extLst>
            </p:cNvPr>
            <p:cNvSpPr/>
            <p:nvPr/>
          </p:nvSpPr>
          <p:spPr>
            <a:xfrm>
              <a:off x="1002770" y="1742608"/>
              <a:ext cx="2160276" cy="685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4" name="Oval 33">
              <a:extLst>
                <a:ext uri="{FF2B5EF4-FFF2-40B4-BE49-F238E27FC236}">
                  <a16:creationId xmlns:a16="http://schemas.microsoft.com/office/drawing/2014/main" id="{2BC9B1DE-5BC0-3747-88F8-B9725CD0BE70}"/>
                </a:ext>
              </a:extLst>
            </p:cNvPr>
            <p:cNvSpPr/>
            <p:nvPr/>
          </p:nvSpPr>
          <p:spPr>
            <a:xfrm>
              <a:off x="3575351" y="1724549"/>
              <a:ext cx="2160276" cy="685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0" name="Oval 39">
              <a:extLst>
                <a:ext uri="{FF2B5EF4-FFF2-40B4-BE49-F238E27FC236}">
                  <a16:creationId xmlns:a16="http://schemas.microsoft.com/office/drawing/2014/main" id="{4A550DC8-0D1E-B946-A309-642E2972CC1A}"/>
                </a:ext>
              </a:extLst>
            </p:cNvPr>
            <p:cNvSpPr/>
            <p:nvPr/>
          </p:nvSpPr>
          <p:spPr>
            <a:xfrm>
              <a:off x="1123100" y="4474441"/>
              <a:ext cx="2160276" cy="6858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sp>
        <p:nvSpPr>
          <p:cNvPr id="6" name="TextBox 5">
            <a:extLst>
              <a:ext uri="{FF2B5EF4-FFF2-40B4-BE49-F238E27FC236}">
                <a16:creationId xmlns:a16="http://schemas.microsoft.com/office/drawing/2014/main" id="{B78ED189-462B-1846-8EFF-A408088E4E1E}"/>
              </a:ext>
            </a:extLst>
          </p:cNvPr>
          <p:cNvSpPr txBox="1"/>
          <p:nvPr/>
        </p:nvSpPr>
        <p:spPr>
          <a:xfrm>
            <a:off x="6553212" y="4434338"/>
            <a:ext cx="1771639" cy="1962076"/>
          </a:xfrm>
          <a:prstGeom prst="rect">
            <a:avLst/>
          </a:prstGeom>
          <a:noFill/>
          <a:ln w="38100">
            <a:solidFill>
              <a:srgbClr val="FF0000"/>
            </a:solidFill>
          </a:ln>
        </p:spPr>
        <p:txBody>
          <a:bodyPr wrap="none" rtlCol="0">
            <a:spAutoFit/>
          </a:bodyPr>
          <a:lstStyle/>
          <a:p>
            <a:r>
              <a:rPr lang="en-US" sz="1350" dirty="0"/>
              <a:t>Common Categories</a:t>
            </a:r>
          </a:p>
          <a:p>
            <a:pPr marL="214313" indent="-214313">
              <a:buFont typeface="Arial" panose="020B0604020202020204" pitchFamily="34" charset="0"/>
              <a:buChar char="•"/>
            </a:pPr>
            <a:r>
              <a:rPr lang="en-US" sz="1350" dirty="0"/>
              <a:t>Procedures</a:t>
            </a:r>
          </a:p>
          <a:p>
            <a:pPr marL="214313" indent="-214313">
              <a:buFont typeface="Arial" panose="020B0604020202020204" pitchFamily="34" charset="0"/>
              <a:buChar char="•"/>
            </a:pPr>
            <a:r>
              <a:rPr lang="en-US" sz="1350" dirty="0"/>
              <a:t>Policies</a:t>
            </a:r>
          </a:p>
          <a:p>
            <a:pPr marL="214313" indent="-214313">
              <a:buFont typeface="Arial" panose="020B0604020202020204" pitchFamily="34" charset="0"/>
              <a:buChar char="•"/>
            </a:pPr>
            <a:r>
              <a:rPr lang="en-US" sz="1350" dirty="0"/>
              <a:t>Communications</a:t>
            </a:r>
          </a:p>
          <a:p>
            <a:pPr marL="214313" indent="-214313">
              <a:buFont typeface="Arial" panose="020B0604020202020204" pitchFamily="34" charset="0"/>
              <a:buChar char="•"/>
            </a:pPr>
            <a:r>
              <a:rPr lang="en-US" sz="1350" dirty="0"/>
              <a:t>Environment</a:t>
            </a:r>
          </a:p>
          <a:p>
            <a:pPr marL="214313" indent="-214313">
              <a:buFont typeface="Arial" panose="020B0604020202020204" pitchFamily="34" charset="0"/>
              <a:buChar char="•"/>
            </a:pPr>
            <a:r>
              <a:rPr lang="en-US" sz="1350" dirty="0"/>
              <a:t>Equipment</a:t>
            </a:r>
          </a:p>
          <a:p>
            <a:pPr marL="214313" indent="-214313">
              <a:buFont typeface="Arial" panose="020B0604020202020204" pitchFamily="34" charset="0"/>
              <a:buChar char="•"/>
            </a:pPr>
            <a:r>
              <a:rPr lang="en-US" sz="1350" dirty="0"/>
              <a:t>Technology</a:t>
            </a:r>
          </a:p>
          <a:p>
            <a:pPr marL="214313" indent="-214313">
              <a:buFont typeface="Arial" panose="020B0604020202020204" pitchFamily="34" charset="0"/>
              <a:buChar char="•"/>
            </a:pPr>
            <a:r>
              <a:rPr lang="en-US" sz="1350" dirty="0"/>
              <a:t>Leadership</a:t>
            </a:r>
          </a:p>
          <a:p>
            <a:pPr marL="214313" indent="-214313">
              <a:buFont typeface="Arial" panose="020B0604020202020204" pitchFamily="34" charset="0"/>
              <a:buChar char="•"/>
            </a:pPr>
            <a:r>
              <a:rPr lang="en-US" sz="1350" dirty="0"/>
              <a:t>Staff Support</a:t>
            </a:r>
          </a:p>
        </p:txBody>
      </p:sp>
    </p:spTree>
    <p:extLst>
      <p:ext uri="{BB962C8B-B14F-4D97-AF65-F5344CB8AC3E}">
        <p14:creationId xmlns:p14="http://schemas.microsoft.com/office/powerpoint/2010/main" val="57721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60910" y="2252869"/>
            <a:ext cx="7787526" cy="3244339"/>
            <a:chOff x="602094" y="1905628"/>
            <a:chExt cx="7787526" cy="3244339"/>
          </a:xfrm>
        </p:grpSpPr>
        <p:sp>
          <p:nvSpPr>
            <p:cNvPr id="5" name="Rounded Rectangle 4">
              <a:extLst>
                <a:ext uri="{FF2B5EF4-FFF2-40B4-BE49-F238E27FC236}">
                  <a16:creationId xmlns:a16="http://schemas.microsoft.com/office/drawing/2014/main" id="{1AFD0363-DAB8-AC49-8AE9-0D7B6185782F}"/>
                </a:ext>
              </a:extLst>
            </p:cNvPr>
            <p:cNvSpPr/>
            <p:nvPr/>
          </p:nvSpPr>
          <p:spPr>
            <a:xfrm>
              <a:off x="6549390" y="3017520"/>
              <a:ext cx="184023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Problem Statement</a:t>
              </a:r>
            </a:p>
          </p:txBody>
        </p:sp>
        <p:cxnSp>
          <p:nvCxnSpPr>
            <p:cNvPr id="7" name="Straight Connector 6">
              <a:extLst>
                <a:ext uri="{FF2B5EF4-FFF2-40B4-BE49-F238E27FC236}">
                  <a16:creationId xmlns:a16="http://schemas.microsoft.com/office/drawing/2014/main" id="{C592C494-2C8F-7F42-9435-4E2A3684609C}"/>
                </a:ext>
              </a:extLst>
            </p:cNvPr>
            <p:cNvCxnSpPr>
              <a:endCxn id="5" idx="1"/>
            </p:cNvCxnSpPr>
            <p:nvPr/>
          </p:nvCxnSpPr>
          <p:spPr>
            <a:xfrm>
              <a:off x="1851660" y="3429000"/>
              <a:ext cx="4697730" cy="28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1368867" y="1905628"/>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3870341" y="4709912"/>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1241506" y="4668565"/>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3983355" y="1907762"/>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cxnSp>
          <p:nvCxnSpPr>
            <p:cNvPr id="14" name="Straight Arrow Connector 13">
              <a:extLst>
                <a:ext uri="{FF2B5EF4-FFF2-40B4-BE49-F238E27FC236}">
                  <a16:creationId xmlns:a16="http://schemas.microsoft.com/office/drawing/2014/main" id="{8F4DC31D-5AA8-B146-9E9D-A6B5A82A428F}"/>
                </a:ext>
              </a:extLst>
            </p:cNvPr>
            <p:cNvCxnSpPr>
              <a:cxnSpLocks/>
              <a:stCxn id="8" idx="2"/>
            </p:cNvCxnSpPr>
            <p:nvPr/>
          </p:nvCxnSpPr>
          <p:spPr>
            <a:xfrm>
              <a:off x="2054667" y="2345683"/>
              <a:ext cx="1536173" cy="106791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p:cNvCxnSpPr>
            <p:nvPr/>
          </p:nvCxnSpPr>
          <p:spPr>
            <a:xfrm flipV="1">
              <a:off x="4509918" y="3445700"/>
              <a:ext cx="867898" cy="12744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a:stCxn id="11" idx="0"/>
            </p:cNvCxnSpPr>
            <p:nvPr/>
          </p:nvCxnSpPr>
          <p:spPr>
            <a:xfrm flipV="1">
              <a:off x="1927306" y="3444093"/>
              <a:ext cx="1204514" cy="1224472"/>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a:stCxn id="12" idx="2"/>
            </p:cNvCxnSpPr>
            <p:nvPr/>
          </p:nvCxnSpPr>
          <p:spPr>
            <a:xfrm>
              <a:off x="4669155" y="2347817"/>
              <a:ext cx="1119750" cy="108833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p:nvPr/>
          </p:nvCxnSpPr>
          <p:spPr>
            <a:xfrm>
              <a:off x="4149090" y="2686943"/>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p:nvPr/>
          </p:nvCxnSpPr>
          <p:spPr>
            <a:xfrm>
              <a:off x="1614239" y="2626192"/>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284B70-2E8C-9146-9D83-330E01D8293D}"/>
                </a:ext>
              </a:extLst>
            </p:cNvPr>
            <p:cNvCxnSpPr/>
            <p:nvPr/>
          </p:nvCxnSpPr>
          <p:spPr>
            <a:xfrm>
              <a:off x="4441898" y="2982019"/>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p:nvPr/>
          </p:nvCxnSpPr>
          <p:spPr>
            <a:xfrm>
              <a:off x="1948424" y="289925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4F55A5-151E-BD44-B874-7928516FC6B3}"/>
                </a:ext>
              </a:extLst>
            </p:cNvPr>
            <p:cNvCxnSpPr/>
            <p:nvPr/>
          </p:nvCxnSpPr>
          <p:spPr>
            <a:xfrm>
              <a:off x="4318637" y="378121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44975B-C61B-8B4F-B732-6ED69E186270}"/>
                </a:ext>
              </a:extLst>
            </p:cNvPr>
            <p:cNvCxnSpPr/>
            <p:nvPr/>
          </p:nvCxnSpPr>
          <p:spPr>
            <a:xfrm>
              <a:off x="1990361" y="374247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61962C-3787-6A4F-952C-67811AF9CC71}"/>
                </a:ext>
              </a:extLst>
            </p:cNvPr>
            <p:cNvCxnSpPr/>
            <p:nvPr/>
          </p:nvCxnSpPr>
          <p:spPr>
            <a:xfrm>
              <a:off x="1027059" y="4294379"/>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p:nvPr/>
          </p:nvCxnSpPr>
          <p:spPr>
            <a:xfrm>
              <a:off x="1750695" y="402505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p:nvPr/>
          </p:nvCxnSpPr>
          <p:spPr>
            <a:xfrm>
              <a:off x="2354580" y="3166120"/>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1668780" y="2393202"/>
              <a:ext cx="606256" cy="300082"/>
            </a:xfrm>
            <a:prstGeom prst="rect">
              <a:avLst/>
            </a:prstGeom>
            <a:noFill/>
          </p:spPr>
          <p:txBody>
            <a:bodyPr wrap="none" rtlCol="0">
              <a:spAutoFit/>
            </a:bodyPr>
            <a:lstStyle/>
            <a:p>
              <a:r>
                <a:rPr lang="en-US" sz="1350" dirty="0"/>
                <a:t>Cause</a:t>
              </a:r>
            </a:p>
          </p:txBody>
        </p:sp>
        <p:sp>
          <p:nvSpPr>
            <p:cNvPr id="36" name="TextBox 35">
              <a:extLst>
                <a:ext uri="{FF2B5EF4-FFF2-40B4-BE49-F238E27FC236}">
                  <a16:creationId xmlns:a16="http://schemas.microsoft.com/office/drawing/2014/main" id="{A7F76E88-2CD3-6640-BC69-F631A428B7C8}"/>
                </a:ext>
              </a:extLst>
            </p:cNvPr>
            <p:cNvSpPr txBox="1"/>
            <p:nvPr/>
          </p:nvSpPr>
          <p:spPr>
            <a:xfrm>
              <a:off x="4252351" y="2462986"/>
              <a:ext cx="606256" cy="300082"/>
            </a:xfrm>
            <a:prstGeom prst="rect">
              <a:avLst/>
            </a:prstGeom>
            <a:noFill/>
          </p:spPr>
          <p:txBody>
            <a:bodyPr wrap="none" rtlCol="0">
              <a:spAutoFit/>
            </a:bodyPr>
            <a:lstStyle/>
            <a:p>
              <a:r>
                <a:rPr lang="en-US" sz="1350" dirty="0"/>
                <a:t>Cause</a:t>
              </a:r>
            </a:p>
          </p:txBody>
        </p:sp>
        <p:sp>
          <p:nvSpPr>
            <p:cNvPr id="37" name="TextBox 36">
              <a:extLst>
                <a:ext uri="{FF2B5EF4-FFF2-40B4-BE49-F238E27FC236}">
                  <a16:creationId xmlns:a16="http://schemas.microsoft.com/office/drawing/2014/main" id="{F191C4A0-5703-A14B-B3BE-55D77924EC3D}"/>
                </a:ext>
              </a:extLst>
            </p:cNvPr>
            <p:cNvSpPr txBox="1"/>
            <p:nvPr/>
          </p:nvSpPr>
          <p:spPr>
            <a:xfrm>
              <a:off x="2023936" y="2661853"/>
              <a:ext cx="606256" cy="300082"/>
            </a:xfrm>
            <a:prstGeom prst="rect">
              <a:avLst/>
            </a:prstGeom>
            <a:noFill/>
          </p:spPr>
          <p:txBody>
            <a:bodyPr wrap="none" rtlCol="0">
              <a:spAutoFit/>
            </a:bodyPr>
            <a:lstStyle/>
            <a:p>
              <a:r>
                <a:rPr lang="en-US" sz="1350" dirty="0"/>
                <a:t>Cause</a:t>
              </a:r>
            </a:p>
          </p:txBody>
        </p:sp>
        <p:sp>
          <p:nvSpPr>
            <p:cNvPr id="38" name="TextBox 37">
              <a:extLst>
                <a:ext uri="{FF2B5EF4-FFF2-40B4-BE49-F238E27FC236}">
                  <a16:creationId xmlns:a16="http://schemas.microsoft.com/office/drawing/2014/main" id="{9D1D1D47-167D-1542-AD08-A7B9C9C0227D}"/>
                </a:ext>
              </a:extLst>
            </p:cNvPr>
            <p:cNvSpPr txBox="1"/>
            <p:nvPr/>
          </p:nvSpPr>
          <p:spPr>
            <a:xfrm>
              <a:off x="4429907" y="3539103"/>
              <a:ext cx="606256" cy="300082"/>
            </a:xfrm>
            <a:prstGeom prst="rect">
              <a:avLst/>
            </a:prstGeom>
            <a:noFill/>
          </p:spPr>
          <p:txBody>
            <a:bodyPr wrap="none" rtlCol="0">
              <a:spAutoFit/>
            </a:bodyPr>
            <a:lstStyle/>
            <a:p>
              <a:r>
                <a:rPr lang="en-US" sz="1350" dirty="0"/>
                <a:t>Cause</a:t>
              </a:r>
            </a:p>
          </p:txBody>
        </p:sp>
        <p:sp>
          <p:nvSpPr>
            <p:cNvPr id="39" name="TextBox 38">
              <a:extLst>
                <a:ext uri="{FF2B5EF4-FFF2-40B4-BE49-F238E27FC236}">
                  <a16:creationId xmlns:a16="http://schemas.microsoft.com/office/drawing/2014/main" id="{DC12384A-825C-6A44-8C93-25AC8FAF1720}"/>
                </a:ext>
              </a:extLst>
            </p:cNvPr>
            <p:cNvSpPr txBox="1"/>
            <p:nvPr/>
          </p:nvSpPr>
          <p:spPr>
            <a:xfrm>
              <a:off x="4522690" y="2749530"/>
              <a:ext cx="606256" cy="300082"/>
            </a:xfrm>
            <a:prstGeom prst="rect">
              <a:avLst/>
            </a:prstGeom>
            <a:noFill/>
          </p:spPr>
          <p:txBody>
            <a:bodyPr wrap="none" rtlCol="0">
              <a:spAutoFit/>
            </a:bodyPr>
            <a:lstStyle/>
            <a:p>
              <a:r>
                <a:rPr lang="en-US" sz="1350" dirty="0"/>
                <a:t>Cause</a:t>
              </a:r>
            </a:p>
          </p:txBody>
        </p:sp>
        <p:sp>
          <p:nvSpPr>
            <p:cNvPr id="40" name="TextBox 39">
              <a:extLst>
                <a:ext uri="{FF2B5EF4-FFF2-40B4-BE49-F238E27FC236}">
                  <a16:creationId xmlns:a16="http://schemas.microsoft.com/office/drawing/2014/main" id="{85752F82-1250-EC4F-9945-5BA2EF97E580}"/>
                </a:ext>
              </a:extLst>
            </p:cNvPr>
            <p:cNvSpPr txBox="1"/>
            <p:nvPr/>
          </p:nvSpPr>
          <p:spPr>
            <a:xfrm>
              <a:off x="3481871" y="4200927"/>
              <a:ext cx="901401" cy="300082"/>
            </a:xfrm>
            <a:prstGeom prst="rect">
              <a:avLst/>
            </a:prstGeom>
            <a:noFill/>
          </p:spPr>
          <p:txBody>
            <a:bodyPr wrap="none" rtlCol="0">
              <a:spAutoFit/>
            </a:bodyPr>
            <a:lstStyle/>
            <a:p>
              <a:r>
                <a:rPr lang="en-US" sz="1350" dirty="0"/>
                <a:t>Sub-cause</a:t>
              </a:r>
            </a:p>
          </p:txBody>
        </p:sp>
        <p:sp>
          <p:nvSpPr>
            <p:cNvPr id="41" name="TextBox 40">
              <a:extLst>
                <a:ext uri="{FF2B5EF4-FFF2-40B4-BE49-F238E27FC236}">
                  <a16:creationId xmlns:a16="http://schemas.microsoft.com/office/drawing/2014/main" id="{639EAA45-638B-B74F-BD51-B2760831C6A9}"/>
                </a:ext>
              </a:extLst>
            </p:cNvPr>
            <p:cNvSpPr txBox="1"/>
            <p:nvPr/>
          </p:nvSpPr>
          <p:spPr>
            <a:xfrm>
              <a:off x="2161835" y="3495337"/>
              <a:ext cx="606256" cy="300082"/>
            </a:xfrm>
            <a:prstGeom prst="rect">
              <a:avLst/>
            </a:prstGeom>
            <a:noFill/>
          </p:spPr>
          <p:txBody>
            <a:bodyPr wrap="none" rtlCol="0">
              <a:spAutoFit/>
            </a:bodyPr>
            <a:lstStyle/>
            <a:p>
              <a:r>
                <a:rPr lang="en-US" sz="1350" dirty="0"/>
                <a:t>Cause</a:t>
              </a:r>
            </a:p>
          </p:txBody>
        </p:sp>
        <p:sp>
          <p:nvSpPr>
            <p:cNvPr id="42" name="TextBox 41">
              <a:extLst>
                <a:ext uri="{FF2B5EF4-FFF2-40B4-BE49-F238E27FC236}">
                  <a16:creationId xmlns:a16="http://schemas.microsoft.com/office/drawing/2014/main" id="{6CBE0EEF-7354-3641-9D25-80494CE40BC5}"/>
                </a:ext>
              </a:extLst>
            </p:cNvPr>
            <p:cNvSpPr txBox="1"/>
            <p:nvPr/>
          </p:nvSpPr>
          <p:spPr>
            <a:xfrm>
              <a:off x="2460794" y="2918365"/>
              <a:ext cx="606256" cy="300082"/>
            </a:xfrm>
            <a:prstGeom prst="rect">
              <a:avLst/>
            </a:prstGeom>
            <a:noFill/>
          </p:spPr>
          <p:txBody>
            <a:bodyPr wrap="none" rtlCol="0">
              <a:spAutoFit/>
            </a:bodyPr>
            <a:lstStyle/>
            <a:p>
              <a:r>
                <a:rPr lang="en-US" sz="1350" dirty="0"/>
                <a:t>Cause</a:t>
              </a:r>
            </a:p>
          </p:txBody>
        </p:sp>
        <p:sp>
          <p:nvSpPr>
            <p:cNvPr id="43" name="TextBox 42">
              <a:extLst>
                <a:ext uri="{FF2B5EF4-FFF2-40B4-BE49-F238E27FC236}">
                  <a16:creationId xmlns:a16="http://schemas.microsoft.com/office/drawing/2014/main" id="{6A14A248-9D01-9043-B76D-CC121EAC08EA}"/>
                </a:ext>
              </a:extLst>
            </p:cNvPr>
            <p:cNvSpPr txBox="1"/>
            <p:nvPr/>
          </p:nvSpPr>
          <p:spPr>
            <a:xfrm>
              <a:off x="1864263" y="3781216"/>
              <a:ext cx="606256" cy="300082"/>
            </a:xfrm>
            <a:prstGeom prst="rect">
              <a:avLst/>
            </a:prstGeom>
            <a:noFill/>
          </p:spPr>
          <p:txBody>
            <a:bodyPr wrap="none" rtlCol="0">
              <a:spAutoFit/>
            </a:bodyPr>
            <a:lstStyle/>
            <a:p>
              <a:r>
                <a:rPr lang="en-US" sz="1350" dirty="0"/>
                <a:t>Cause</a:t>
              </a:r>
            </a:p>
          </p:txBody>
        </p:sp>
        <p:cxnSp>
          <p:nvCxnSpPr>
            <p:cNvPr id="47" name="Straight Arrow Connector 46">
              <a:extLst>
                <a:ext uri="{FF2B5EF4-FFF2-40B4-BE49-F238E27FC236}">
                  <a16:creationId xmlns:a16="http://schemas.microsoft.com/office/drawing/2014/main" id="{CF065D63-41CB-D04E-9E8F-6B6E8B2049C5}"/>
                </a:ext>
              </a:extLst>
            </p:cNvPr>
            <p:cNvCxnSpPr>
              <a:cxnSpLocks/>
            </p:cNvCxnSpPr>
            <p:nvPr/>
          </p:nvCxnSpPr>
          <p:spPr>
            <a:xfrm flipV="1">
              <a:off x="4318637" y="4128347"/>
              <a:ext cx="208424" cy="312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2C06211-04A4-1B41-B43C-1FF54EA3999E}"/>
                </a:ext>
              </a:extLst>
            </p:cNvPr>
            <p:cNvCxnSpPr>
              <a:cxnSpLocks/>
            </p:cNvCxnSpPr>
            <p:nvPr/>
          </p:nvCxnSpPr>
          <p:spPr>
            <a:xfrm flipV="1">
              <a:off x="1872879" y="4019460"/>
              <a:ext cx="210195" cy="282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1EAF601-FB38-0B4C-B9A5-A48E33244B92}"/>
                </a:ext>
              </a:extLst>
            </p:cNvPr>
            <p:cNvSpPr txBox="1"/>
            <p:nvPr/>
          </p:nvSpPr>
          <p:spPr>
            <a:xfrm>
              <a:off x="1025682" y="4054346"/>
              <a:ext cx="901401" cy="300082"/>
            </a:xfrm>
            <a:prstGeom prst="rect">
              <a:avLst/>
            </a:prstGeom>
            <a:noFill/>
          </p:spPr>
          <p:txBody>
            <a:bodyPr wrap="none" rtlCol="0">
              <a:spAutoFit/>
            </a:bodyPr>
            <a:lstStyle/>
            <a:p>
              <a:r>
                <a:rPr lang="en-US" sz="1350" dirty="0"/>
                <a:t>Sub-cause</a:t>
              </a:r>
            </a:p>
          </p:txBody>
        </p:sp>
        <p:cxnSp>
          <p:nvCxnSpPr>
            <p:cNvPr id="53" name="Straight Connector 52">
              <a:extLst>
                <a:ext uri="{FF2B5EF4-FFF2-40B4-BE49-F238E27FC236}">
                  <a16:creationId xmlns:a16="http://schemas.microsoft.com/office/drawing/2014/main" id="{A1FAB9E7-9BDB-1F49-BE2B-942370AD583A}"/>
                </a:ext>
              </a:extLst>
            </p:cNvPr>
            <p:cNvCxnSpPr/>
            <p:nvPr/>
          </p:nvCxnSpPr>
          <p:spPr>
            <a:xfrm>
              <a:off x="3489650" y="4440913"/>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AE6AB-11B8-2547-B116-D2E39E00B38C}"/>
                </a:ext>
              </a:extLst>
            </p:cNvPr>
            <p:cNvCxnSpPr/>
            <p:nvPr/>
          </p:nvCxnSpPr>
          <p:spPr>
            <a:xfrm>
              <a:off x="4087007" y="4117271"/>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4230273" y="3872296"/>
              <a:ext cx="606256" cy="300082"/>
            </a:xfrm>
            <a:prstGeom prst="rect">
              <a:avLst/>
            </a:prstGeom>
            <a:noFill/>
          </p:spPr>
          <p:txBody>
            <a:bodyPr wrap="none" rtlCol="0">
              <a:spAutoFit/>
            </a:bodyPr>
            <a:lstStyle/>
            <a:p>
              <a:r>
                <a:rPr lang="en-US" sz="1350" dirty="0"/>
                <a:t>Cause</a:t>
              </a:r>
            </a:p>
          </p:txBody>
        </p:sp>
        <p:cxnSp>
          <p:nvCxnSpPr>
            <p:cNvPr id="69" name="Straight Arrow Connector 68">
              <a:extLst>
                <a:ext uri="{FF2B5EF4-FFF2-40B4-BE49-F238E27FC236}">
                  <a16:creationId xmlns:a16="http://schemas.microsoft.com/office/drawing/2014/main" id="{BFB6FF76-5F56-8C4D-8A22-981B3E195093}"/>
                </a:ext>
              </a:extLst>
            </p:cNvPr>
            <p:cNvCxnSpPr>
              <a:cxnSpLocks/>
            </p:cNvCxnSpPr>
            <p:nvPr/>
          </p:nvCxnSpPr>
          <p:spPr>
            <a:xfrm flipV="1">
              <a:off x="4700784" y="3014464"/>
              <a:ext cx="228188" cy="279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617E733-8EA8-364E-B700-67565DB6F708}"/>
                </a:ext>
              </a:extLst>
            </p:cNvPr>
            <p:cNvCxnSpPr/>
            <p:nvPr/>
          </p:nvCxnSpPr>
          <p:spPr>
            <a:xfrm>
              <a:off x="3863731" y="3292771"/>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DBB4064-1F87-114A-8F25-D1616C9832A5}"/>
                </a:ext>
              </a:extLst>
            </p:cNvPr>
            <p:cNvSpPr txBox="1"/>
            <p:nvPr/>
          </p:nvSpPr>
          <p:spPr>
            <a:xfrm>
              <a:off x="3908670" y="3039802"/>
              <a:ext cx="901401" cy="300082"/>
            </a:xfrm>
            <a:prstGeom prst="rect">
              <a:avLst/>
            </a:prstGeom>
            <a:noFill/>
          </p:spPr>
          <p:txBody>
            <a:bodyPr wrap="none" rtlCol="0">
              <a:spAutoFit/>
            </a:bodyPr>
            <a:lstStyle/>
            <a:p>
              <a:r>
                <a:rPr lang="en-US" sz="1350" dirty="0"/>
                <a:t>Sub-cause</a:t>
              </a:r>
            </a:p>
          </p:txBody>
        </p:sp>
        <p:sp>
          <p:nvSpPr>
            <p:cNvPr id="44" name="Oval 43">
              <a:extLst>
                <a:ext uri="{FF2B5EF4-FFF2-40B4-BE49-F238E27FC236}">
                  <a16:creationId xmlns:a16="http://schemas.microsoft.com/office/drawing/2014/main" id="{F0794548-92CA-AB40-9217-8F4D919F1449}"/>
                </a:ext>
              </a:extLst>
            </p:cNvPr>
            <p:cNvSpPr/>
            <p:nvPr/>
          </p:nvSpPr>
          <p:spPr>
            <a:xfrm>
              <a:off x="602094" y="3905279"/>
              <a:ext cx="1621385" cy="545907"/>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5" name="Oval 44">
              <a:extLst>
                <a:ext uri="{FF2B5EF4-FFF2-40B4-BE49-F238E27FC236}">
                  <a16:creationId xmlns:a16="http://schemas.microsoft.com/office/drawing/2014/main" id="{2EEDE79C-3DB9-DF49-BFA1-5E4898214D36}"/>
                </a:ext>
              </a:extLst>
            </p:cNvPr>
            <p:cNvSpPr/>
            <p:nvPr/>
          </p:nvSpPr>
          <p:spPr>
            <a:xfrm>
              <a:off x="3181527" y="4115800"/>
              <a:ext cx="1501533" cy="50846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46" name="Oval 45">
              <a:extLst>
                <a:ext uri="{FF2B5EF4-FFF2-40B4-BE49-F238E27FC236}">
                  <a16:creationId xmlns:a16="http://schemas.microsoft.com/office/drawing/2014/main" id="{CA06A316-683A-0D42-9F54-221DD8FC4A71}"/>
                </a:ext>
              </a:extLst>
            </p:cNvPr>
            <p:cNvSpPr/>
            <p:nvPr/>
          </p:nvSpPr>
          <p:spPr>
            <a:xfrm>
              <a:off x="3648427" y="2991571"/>
              <a:ext cx="1448522" cy="422015"/>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spTree>
    <p:extLst>
      <p:ext uri="{BB962C8B-B14F-4D97-AF65-F5344CB8AC3E}">
        <p14:creationId xmlns:p14="http://schemas.microsoft.com/office/powerpoint/2010/main" val="2043480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5655" y="2198454"/>
            <a:ext cx="8505442" cy="3202947"/>
            <a:chOff x="168885" y="1828064"/>
            <a:chExt cx="8505442" cy="3202947"/>
          </a:xfrm>
        </p:grpSpPr>
        <p:sp>
          <p:nvSpPr>
            <p:cNvPr id="5" name="Rounded Rectangle 4">
              <a:extLst>
                <a:ext uri="{FF2B5EF4-FFF2-40B4-BE49-F238E27FC236}">
                  <a16:creationId xmlns:a16="http://schemas.microsoft.com/office/drawing/2014/main" id="{1AFD0363-DAB8-AC49-8AE9-0D7B6185782F}"/>
                </a:ext>
              </a:extLst>
            </p:cNvPr>
            <p:cNvSpPr/>
            <p:nvPr/>
          </p:nvSpPr>
          <p:spPr>
            <a:xfrm>
              <a:off x="6549389" y="2869172"/>
              <a:ext cx="2124938" cy="11788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Why is medication error rate on unit in a Long Term Care facility higher than their peers?</a:t>
              </a:r>
            </a:p>
          </p:txBody>
        </p:sp>
        <p:cxnSp>
          <p:nvCxnSpPr>
            <p:cNvPr id="7" name="Straight Connector 6">
              <a:extLst>
                <a:ext uri="{FF2B5EF4-FFF2-40B4-BE49-F238E27FC236}">
                  <a16:creationId xmlns:a16="http://schemas.microsoft.com/office/drawing/2014/main" id="{C592C494-2C8F-7F42-9435-4E2A3684609C}"/>
                </a:ext>
              </a:extLst>
            </p:cNvPr>
            <p:cNvCxnSpPr>
              <a:cxnSpLocks/>
              <a:endCxn id="5" idx="1"/>
            </p:cNvCxnSpPr>
            <p:nvPr/>
          </p:nvCxnSpPr>
          <p:spPr>
            <a:xfrm flipV="1">
              <a:off x="754381" y="3458602"/>
              <a:ext cx="5795009" cy="996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658931" y="1876471"/>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Environment</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2652643" y="4590956"/>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Staff</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628650" y="4574341"/>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2638050" y="1878514"/>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Equipment</a:t>
              </a:r>
            </a:p>
          </p:txBody>
        </p:sp>
        <p:cxnSp>
          <p:nvCxnSpPr>
            <p:cNvPr id="14" name="Straight Arrow Connector 13">
              <a:extLst>
                <a:ext uri="{FF2B5EF4-FFF2-40B4-BE49-F238E27FC236}">
                  <a16:creationId xmlns:a16="http://schemas.microsoft.com/office/drawing/2014/main" id="{8F4DC31D-5AA8-B146-9E9D-A6B5A82A428F}"/>
                </a:ext>
              </a:extLst>
            </p:cNvPr>
            <p:cNvCxnSpPr>
              <a:cxnSpLocks/>
              <a:stCxn id="8" idx="2"/>
            </p:cNvCxnSpPr>
            <p:nvPr/>
          </p:nvCxnSpPr>
          <p:spPr>
            <a:xfrm>
              <a:off x="1344732" y="2316526"/>
              <a:ext cx="1493344" cy="109905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a:stCxn id="10" idx="0"/>
            </p:cNvCxnSpPr>
            <p:nvPr/>
          </p:nvCxnSpPr>
          <p:spPr>
            <a:xfrm flipV="1">
              <a:off x="3338443" y="3472001"/>
              <a:ext cx="710873" cy="11189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p:cNvCxnSpPr>
            <p:nvPr/>
          </p:nvCxnSpPr>
          <p:spPr>
            <a:xfrm flipV="1">
              <a:off x="1698305" y="3457576"/>
              <a:ext cx="708601" cy="11608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a:stCxn id="12" idx="2"/>
            </p:cNvCxnSpPr>
            <p:nvPr/>
          </p:nvCxnSpPr>
          <p:spPr>
            <a:xfrm>
              <a:off x="3323850" y="2318569"/>
              <a:ext cx="1119750" cy="108833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a:cxnSpLocks/>
            </p:cNvCxnSpPr>
            <p:nvPr/>
          </p:nvCxnSpPr>
          <p:spPr>
            <a:xfrm>
              <a:off x="2638050" y="2969555"/>
              <a:ext cx="1371600"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a:cxnSpLocks/>
            </p:cNvCxnSpPr>
            <p:nvPr/>
          </p:nvCxnSpPr>
          <p:spPr>
            <a:xfrm flipV="1">
              <a:off x="436179" y="2653410"/>
              <a:ext cx="1344996" cy="165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a:cxnSpLocks/>
            </p:cNvCxnSpPr>
            <p:nvPr/>
          </p:nvCxnSpPr>
          <p:spPr>
            <a:xfrm>
              <a:off x="469900" y="3151661"/>
              <a:ext cx="9881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4F55A5-151E-BD44-B874-7928516FC6B3}"/>
                </a:ext>
              </a:extLst>
            </p:cNvPr>
            <p:cNvCxnSpPr>
              <a:cxnSpLocks/>
            </p:cNvCxnSpPr>
            <p:nvPr/>
          </p:nvCxnSpPr>
          <p:spPr>
            <a:xfrm>
              <a:off x="4124224" y="4451419"/>
              <a:ext cx="1031170" cy="996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61962C-3787-6A4F-952C-67811AF9CC71}"/>
                </a:ext>
              </a:extLst>
            </p:cNvPr>
            <p:cNvCxnSpPr>
              <a:cxnSpLocks/>
            </p:cNvCxnSpPr>
            <p:nvPr/>
          </p:nvCxnSpPr>
          <p:spPr>
            <a:xfrm>
              <a:off x="628650" y="4296986"/>
              <a:ext cx="94003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a:cxnSpLocks/>
            </p:cNvCxnSpPr>
            <p:nvPr/>
          </p:nvCxnSpPr>
          <p:spPr>
            <a:xfrm flipV="1">
              <a:off x="950915" y="3875413"/>
              <a:ext cx="1184046" cy="68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a:cxnSpLocks/>
            </p:cNvCxnSpPr>
            <p:nvPr/>
          </p:nvCxnSpPr>
          <p:spPr>
            <a:xfrm flipV="1">
              <a:off x="4443600" y="3046759"/>
              <a:ext cx="1548406" cy="1185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168885" y="2751362"/>
              <a:ext cx="1371600" cy="415498"/>
            </a:xfrm>
            <a:prstGeom prst="rect">
              <a:avLst/>
            </a:prstGeom>
            <a:noFill/>
          </p:spPr>
          <p:txBody>
            <a:bodyPr wrap="square" rtlCol="0">
              <a:spAutoFit/>
            </a:bodyPr>
            <a:lstStyle/>
            <a:p>
              <a:pPr algn="ctr"/>
              <a:r>
                <a:rPr lang="en-US" sz="1050" dirty="0"/>
                <a:t>location of </a:t>
              </a:r>
            </a:p>
            <a:p>
              <a:pPr algn="ctr"/>
              <a:r>
                <a:rPr lang="en-US" sz="1050" dirty="0"/>
                <a:t>medication room</a:t>
              </a:r>
              <a:endParaRPr lang="en-US" sz="900" dirty="0"/>
            </a:p>
          </p:txBody>
        </p:sp>
        <p:sp>
          <p:nvSpPr>
            <p:cNvPr id="36" name="TextBox 35">
              <a:extLst>
                <a:ext uri="{FF2B5EF4-FFF2-40B4-BE49-F238E27FC236}">
                  <a16:creationId xmlns:a16="http://schemas.microsoft.com/office/drawing/2014/main" id="{A7F76E88-2CD3-6640-BC69-F631A428B7C8}"/>
                </a:ext>
              </a:extLst>
            </p:cNvPr>
            <p:cNvSpPr txBox="1"/>
            <p:nvPr/>
          </p:nvSpPr>
          <p:spPr>
            <a:xfrm>
              <a:off x="2653999" y="2423811"/>
              <a:ext cx="1035861" cy="577081"/>
            </a:xfrm>
            <a:prstGeom prst="rect">
              <a:avLst/>
            </a:prstGeom>
            <a:noFill/>
          </p:spPr>
          <p:txBody>
            <a:bodyPr wrap="none" rtlCol="0">
              <a:spAutoFit/>
            </a:bodyPr>
            <a:lstStyle/>
            <a:p>
              <a:pPr algn="ctr"/>
              <a:r>
                <a:rPr lang="en-US" sz="1050" dirty="0"/>
                <a:t>Medication </a:t>
              </a:r>
            </a:p>
            <a:p>
              <a:pPr algn="ctr"/>
              <a:r>
                <a:rPr lang="en-US" sz="1050" dirty="0"/>
                <a:t>dispensing</a:t>
              </a:r>
            </a:p>
            <a:p>
              <a:pPr algn="ctr"/>
              <a:r>
                <a:rPr lang="en-US" sz="1050" dirty="0"/>
                <a:t> not automated</a:t>
              </a:r>
            </a:p>
          </p:txBody>
        </p:sp>
        <p:sp>
          <p:nvSpPr>
            <p:cNvPr id="37" name="TextBox 36">
              <a:extLst>
                <a:ext uri="{FF2B5EF4-FFF2-40B4-BE49-F238E27FC236}">
                  <a16:creationId xmlns:a16="http://schemas.microsoft.com/office/drawing/2014/main" id="{F191C4A0-5703-A14B-B3BE-55D77924EC3D}"/>
                </a:ext>
              </a:extLst>
            </p:cNvPr>
            <p:cNvSpPr txBox="1"/>
            <p:nvPr/>
          </p:nvSpPr>
          <p:spPr>
            <a:xfrm>
              <a:off x="436179" y="2392991"/>
              <a:ext cx="1042273" cy="253916"/>
            </a:xfrm>
            <a:prstGeom prst="rect">
              <a:avLst/>
            </a:prstGeom>
            <a:noFill/>
          </p:spPr>
          <p:txBody>
            <a:bodyPr wrap="none" rtlCol="0">
              <a:spAutoFit/>
            </a:bodyPr>
            <a:lstStyle/>
            <a:p>
              <a:r>
                <a:rPr lang="en-US" sz="1050" dirty="0"/>
                <a:t>High noise level</a:t>
              </a:r>
            </a:p>
          </p:txBody>
        </p:sp>
        <p:sp>
          <p:nvSpPr>
            <p:cNvPr id="40" name="TextBox 39">
              <a:extLst>
                <a:ext uri="{FF2B5EF4-FFF2-40B4-BE49-F238E27FC236}">
                  <a16:creationId xmlns:a16="http://schemas.microsoft.com/office/drawing/2014/main" id="{85752F82-1250-EC4F-9945-5BA2EF97E580}"/>
                </a:ext>
              </a:extLst>
            </p:cNvPr>
            <p:cNvSpPr txBox="1"/>
            <p:nvPr/>
          </p:nvSpPr>
          <p:spPr>
            <a:xfrm>
              <a:off x="4052826" y="4051587"/>
              <a:ext cx="1157689" cy="415498"/>
            </a:xfrm>
            <a:prstGeom prst="rect">
              <a:avLst/>
            </a:prstGeom>
            <a:noFill/>
          </p:spPr>
          <p:txBody>
            <a:bodyPr wrap="none" rtlCol="0">
              <a:spAutoFit/>
            </a:bodyPr>
            <a:lstStyle/>
            <a:p>
              <a:pPr algn="ctr"/>
              <a:r>
                <a:rPr lang="en-US" sz="1050" dirty="0"/>
                <a:t>Order entry</a:t>
              </a:r>
            </a:p>
            <a:p>
              <a:pPr algn="ctr"/>
              <a:r>
                <a:rPr lang="en-US" sz="1050" dirty="0"/>
                <a:t>not computerized</a:t>
              </a:r>
            </a:p>
          </p:txBody>
        </p:sp>
        <p:sp>
          <p:nvSpPr>
            <p:cNvPr id="41" name="TextBox 40">
              <a:extLst>
                <a:ext uri="{FF2B5EF4-FFF2-40B4-BE49-F238E27FC236}">
                  <a16:creationId xmlns:a16="http://schemas.microsoft.com/office/drawing/2014/main" id="{639EAA45-638B-B74F-BD51-B2760831C6A9}"/>
                </a:ext>
              </a:extLst>
            </p:cNvPr>
            <p:cNvSpPr txBox="1"/>
            <p:nvPr/>
          </p:nvSpPr>
          <p:spPr>
            <a:xfrm>
              <a:off x="868416" y="3608474"/>
              <a:ext cx="1266693" cy="253916"/>
            </a:xfrm>
            <a:prstGeom prst="rect">
              <a:avLst/>
            </a:prstGeom>
            <a:noFill/>
          </p:spPr>
          <p:txBody>
            <a:bodyPr wrap="none" rtlCol="0">
              <a:spAutoFit/>
            </a:bodyPr>
            <a:lstStyle/>
            <a:p>
              <a:r>
                <a:rPr lang="en-US" sz="1050" dirty="0"/>
                <a:t>Transcription errors</a:t>
              </a:r>
            </a:p>
          </p:txBody>
        </p:sp>
        <p:sp>
          <p:nvSpPr>
            <p:cNvPr id="42" name="TextBox 41">
              <a:extLst>
                <a:ext uri="{FF2B5EF4-FFF2-40B4-BE49-F238E27FC236}">
                  <a16:creationId xmlns:a16="http://schemas.microsoft.com/office/drawing/2014/main" id="{6CBE0EEF-7354-3641-9D25-80494CE40BC5}"/>
                </a:ext>
              </a:extLst>
            </p:cNvPr>
            <p:cNvSpPr txBox="1"/>
            <p:nvPr/>
          </p:nvSpPr>
          <p:spPr>
            <a:xfrm>
              <a:off x="4515635" y="2761780"/>
              <a:ext cx="1242648" cy="253916"/>
            </a:xfrm>
            <a:prstGeom prst="rect">
              <a:avLst/>
            </a:prstGeom>
            <a:noFill/>
          </p:spPr>
          <p:txBody>
            <a:bodyPr wrap="none" rtlCol="0">
              <a:spAutoFit/>
            </a:bodyPr>
            <a:lstStyle/>
            <a:p>
              <a:r>
                <a:rPr lang="en-US" sz="1050" dirty="0"/>
                <a:t>Budget constraints </a:t>
              </a:r>
            </a:p>
          </p:txBody>
        </p:sp>
        <p:cxnSp>
          <p:nvCxnSpPr>
            <p:cNvPr id="47" name="Straight Arrow Connector 46">
              <a:extLst>
                <a:ext uri="{FF2B5EF4-FFF2-40B4-BE49-F238E27FC236}">
                  <a16:creationId xmlns:a16="http://schemas.microsoft.com/office/drawing/2014/main" id="{CF065D63-41CB-D04E-9E8F-6B6E8B2049C5}"/>
                </a:ext>
              </a:extLst>
            </p:cNvPr>
            <p:cNvCxnSpPr>
              <a:cxnSpLocks/>
            </p:cNvCxnSpPr>
            <p:nvPr/>
          </p:nvCxnSpPr>
          <p:spPr>
            <a:xfrm flipV="1">
              <a:off x="5144308" y="4038016"/>
              <a:ext cx="281243" cy="41410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2C06211-04A4-1B41-B43C-1FF54EA3999E}"/>
                </a:ext>
              </a:extLst>
            </p:cNvPr>
            <p:cNvCxnSpPr>
              <a:cxnSpLocks/>
            </p:cNvCxnSpPr>
            <p:nvPr/>
          </p:nvCxnSpPr>
          <p:spPr>
            <a:xfrm flipV="1">
              <a:off x="1568680" y="3886047"/>
              <a:ext cx="272745" cy="40676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1EAF601-FB38-0B4C-B9A5-A48E33244B92}"/>
                </a:ext>
              </a:extLst>
            </p:cNvPr>
            <p:cNvSpPr txBox="1"/>
            <p:nvPr/>
          </p:nvSpPr>
          <p:spPr>
            <a:xfrm>
              <a:off x="625739" y="3891838"/>
              <a:ext cx="1021433" cy="415498"/>
            </a:xfrm>
            <a:prstGeom prst="rect">
              <a:avLst/>
            </a:prstGeom>
            <a:noFill/>
          </p:spPr>
          <p:txBody>
            <a:bodyPr wrap="none" rtlCol="0">
              <a:spAutoFit/>
            </a:bodyPr>
            <a:lstStyle/>
            <a:p>
              <a:pPr algn="ctr"/>
              <a:r>
                <a:rPr lang="en-US" sz="1050" dirty="0"/>
                <a:t>Hand written </a:t>
              </a:r>
            </a:p>
            <a:p>
              <a:pPr algn="ctr"/>
              <a:r>
                <a:rPr lang="en-US" sz="1050" dirty="0"/>
                <a:t>orders  illegible</a:t>
              </a:r>
            </a:p>
          </p:txBody>
        </p:sp>
        <p:cxnSp>
          <p:nvCxnSpPr>
            <p:cNvPr id="53" name="Straight Connector 52">
              <a:extLst>
                <a:ext uri="{FF2B5EF4-FFF2-40B4-BE49-F238E27FC236}">
                  <a16:creationId xmlns:a16="http://schemas.microsoft.com/office/drawing/2014/main" id="{A1FAB9E7-9BDB-1F49-BE2B-942370AD583A}"/>
                </a:ext>
              </a:extLst>
            </p:cNvPr>
            <p:cNvCxnSpPr>
              <a:cxnSpLocks/>
            </p:cNvCxnSpPr>
            <p:nvPr/>
          </p:nvCxnSpPr>
          <p:spPr>
            <a:xfrm flipV="1">
              <a:off x="4642012" y="4021979"/>
              <a:ext cx="1046907" cy="50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AE6AB-11B8-2547-B116-D2E39E00B38C}"/>
                </a:ext>
              </a:extLst>
            </p:cNvPr>
            <p:cNvCxnSpPr>
              <a:cxnSpLocks/>
            </p:cNvCxnSpPr>
            <p:nvPr/>
          </p:nvCxnSpPr>
          <p:spPr>
            <a:xfrm>
              <a:off x="2532975" y="4102936"/>
              <a:ext cx="111891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2487703" y="3684004"/>
              <a:ext cx="1197765" cy="415498"/>
            </a:xfrm>
            <a:prstGeom prst="rect">
              <a:avLst/>
            </a:prstGeom>
            <a:noFill/>
          </p:spPr>
          <p:txBody>
            <a:bodyPr wrap="none" rtlCol="0">
              <a:spAutoFit/>
            </a:bodyPr>
            <a:lstStyle/>
            <a:p>
              <a:pPr algn="ctr"/>
              <a:r>
                <a:rPr lang="en-US" sz="1050" dirty="0"/>
                <a:t>Medication nurses</a:t>
              </a:r>
            </a:p>
            <a:p>
              <a:pPr algn="ctr"/>
              <a:r>
                <a:rPr lang="en-US" sz="1050" dirty="0"/>
                <a:t>working overtime </a:t>
              </a:r>
            </a:p>
          </p:txBody>
        </p:sp>
        <p:cxnSp>
          <p:nvCxnSpPr>
            <p:cNvPr id="69" name="Straight Arrow Connector 68">
              <a:extLst>
                <a:ext uri="{FF2B5EF4-FFF2-40B4-BE49-F238E27FC236}">
                  <a16:creationId xmlns:a16="http://schemas.microsoft.com/office/drawing/2014/main" id="{BFB6FF76-5F56-8C4D-8A22-981B3E195093}"/>
                </a:ext>
              </a:extLst>
            </p:cNvPr>
            <p:cNvCxnSpPr>
              <a:cxnSpLocks/>
            </p:cNvCxnSpPr>
            <p:nvPr/>
          </p:nvCxnSpPr>
          <p:spPr>
            <a:xfrm flipV="1">
              <a:off x="1428496" y="2670000"/>
              <a:ext cx="264490" cy="4816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DBB4064-1F87-114A-8F25-D1616C9832A5}"/>
                </a:ext>
              </a:extLst>
            </p:cNvPr>
            <p:cNvSpPr txBox="1"/>
            <p:nvPr/>
          </p:nvSpPr>
          <p:spPr>
            <a:xfrm>
              <a:off x="4567846" y="3476123"/>
              <a:ext cx="1221809" cy="577081"/>
            </a:xfrm>
            <a:prstGeom prst="rect">
              <a:avLst/>
            </a:prstGeom>
            <a:noFill/>
          </p:spPr>
          <p:txBody>
            <a:bodyPr wrap="none" rtlCol="0">
              <a:spAutoFit/>
            </a:bodyPr>
            <a:lstStyle/>
            <a:p>
              <a:pPr algn="ctr"/>
              <a:r>
                <a:rPr lang="en-US" sz="1050" dirty="0"/>
                <a:t>Pharmacist review </a:t>
              </a:r>
            </a:p>
            <a:p>
              <a:pPr algn="ctr"/>
              <a:r>
                <a:rPr lang="en-US" sz="1050" dirty="0"/>
                <a:t>not done before</a:t>
              </a:r>
            </a:p>
            <a:p>
              <a:pPr algn="ctr"/>
              <a:r>
                <a:rPr lang="en-US" sz="1050" dirty="0"/>
                <a:t>dispensing </a:t>
              </a:r>
            </a:p>
          </p:txBody>
        </p:sp>
        <p:sp>
          <p:nvSpPr>
            <p:cNvPr id="44" name="Rounded Rectangle 43">
              <a:extLst>
                <a:ext uri="{FF2B5EF4-FFF2-40B4-BE49-F238E27FC236}">
                  <a16:creationId xmlns:a16="http://schemas.microsoft.com/office/drawing/2014/main" id="{28E899EE-874B-2E46-AA9B-710FDEDC6553}"/>
                </a:ext>
              </a:extLst>
            </p:cNvPr>
            <p:cNvSpPr/>
            <p:nvPr/>
          </p:nvSpPr>
          <p:spPr>
            <a:xfrm>
              <a:off x="4789561" y="1828064"/>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Leadership</a:t>
              </a:r>
            </a:p>
          </p:txBody>
        </p:sp>
        <p:sp>
          <p:nvSpPr>
            <p:cNvPr id="45" name="Rounded Rectangle 44">
              <a:extLst>
                <a:ext uri="{FF2B5EF4-FFF2-40B4-BE49-F238E27FC236}">
                  <a16:creationId xmlns:a16="http://schemas.microsoft.com/office/drawing/2014/main" id="{81BD3001-1345-A94F-B5A7-95488195AF2E}"/>
                </a:ext>
              </a:extLst>
            </p:cNvPr>
            <p:cNvSpPr/>
            <p:nvPr/>
          </p:nvSpPr>
          <p:spPr>
            <a:xfrm>
              <a:off x="4787392" y="4559357"/>
              <a:ext cx="1371600" cy="470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Procedures</a:t>
              </a:r>
            </a:p>
          </p:txBody>
        </p:sp>
        <p:cxnSp>
          <p:nvCxnSpPr>
            <p:cNvPr id="46" name="Straight Arrow Connector 45">
              <a:extLst>
                <a:ext uri="{FF2B5EF4-FFF2-40B4-BE49-F238E27FC236}">
                  <a16:creationId xmlns:a16="http://schemas.microsoft.com/office/drawing/2014/main" id="{CB644F7A-A700-1E49-8550-009F95C96FF3}"/>
                </a:ext>
              </a:extLst>
            </p:cNvPr>
            <p:cNvCxnSpPr>
              <a:cxnSpLocks/>
            </p:cNvCxnSpPr>
            <p:nvPr/>
          </p:nvCxnSpPr>
          <p:spPr>
            <a:xfrm>
              <a:off x="5272710" y="2261485"/>
              <a:ext cx="1086635" cy="11741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B8E9C1C-2113-FC4E-9D06-6E89FF7A57AE}"/>
                </a:ext>
              </a:extLst>
            </p:cNvPr>
            <p:cNvCxnSpPr>
              <a:cxnSpLocks/>
            </p:cNvCxnSpPr>
            <p:nvPr/>
          </p:nvCxnSpPr>
          <p:spPr>
            <a:xfrm flipV="1">
              <a:off x="5336139" y="3464858"/>
              <a:ext cx="705561" cy="109449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9118F35-3E6A-6F49-BDBA-FBE60F81CEC8}"/>
              </a:ext>
            </a:extLst>
          </p:cNvPr>
          <p:cNvSpPr txBox="1"/>
          <p:nvPr/>
        </p:nvSpPr>
        <p:spPr>
          <a:xfrm>
            <a:off x="1901822" y="1380312"/>
            <a:ext cx="5240537" cy="584775"/>
          </a:xfrm>
          <a:prstGeom prst="rect">
            <a:avLst/>
          </a:prstGeom>
          <a:noFill/>
        </p:spPr>
        <p:txBody>
          <a:bodyPr wrap="none" rtlCol="0">
            <a:spAutoFit/>
          </a:bodyPr>
          <a:lstStyle/>
          <a:p>
            <a:r>
              <a:rPr lang="en-US" sz="3200" dirty="0">
                <a:latin typeface="Helvetica" pitchFamily="2" charset="0"/>
              </a:rPr>
              <a:t>Fishbone Diagram Example</a:t>
            </a:r>
          </a:p>
        </p:txBody>
      </p:sp>
    </p:spTree>
    <p:extLst>
      <p:ext uri="{BB962C8B-B14F-4D97-AF65-F5344CB8AC3E}">
        <p14:creationId xmlns:p14="http://schemas.microsoft.com/office/powerpoint/2010/main" val="136689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1AFD0363-DAB8-AC49-8AE9-0D7B6185782F}"/>
              </a:ext>
            </a:extLst>
          </p:cNvPr>
          <p:cNvSpPr/>
          <p:nvPr/>
        </p:nvSpPr>
        <p:spPr>
          <a:xfrm>
            <a:off x="6623617" y="3188111"/>
            <a:ext cx="2249901" cy="10854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Why is breastfeeding rate at only 56% in Neonatal Intensive Care Unit?</a:t>
            </a:r>
          </a:p>
        </p:txBody>
      </p:sp>
      <p:cxnSp>
        <p:nvCxnSpPr>
          <p:cNvPr id="7" name="Straight Connector 6">
            <a:extLst>
              <a:ext uri="{FF2B5EF4-FFF2-40B4-BE49-F238E27FC236}">
                <a16:creationId xmlns:a16="http://schemas.microsoft.com/office/drawing/2014/main" id="{C592C494-2C8F-7F42-9435-4E2A3684609C}"/>
              </a:ext>
            </a:extLst>
          </p:cNvPr>
          <p:cNvCxnSpPr>
            <a:cxnSpLocks/>
            <a:endCxn id="5" idx="1"/>
          </p:cNvCxnSpPr>
          <p:nvPr/>
        </p:nvCxnSpPr>
        <p:spPr>
          <a:xfrm>
            <a:off x="723622" y="3708718"/>
            <a:ext cx="5899995" cy="22101"/>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658931" y="2105071"/>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Environment</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2652643" y="4855464"/>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Staff</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628650" y="4855464"/>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Communication</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2638050" y="2107114"/>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Equipment</a:t>
            </a:r>
          </a:p>
        </p:txBody>
      </p:sp>
      <p:cxnSp>
        <p:nvCxnSpPr>
          <p:cNvPr id="14" name="Straight Arrow Connector 13">
            <a:extLst>
              <a:ext uri="{FF2B5EF4-FFF2-40B4-BE49-F238E27FC236}">
                <a16:creationId xmlns:a16="http://schemas.microsoft.com/office/drawing/2014/main" id="{8F4DC31D-5AA8-B146-9E9D-A6B5A82A428F}"/>
              </a:ext>
            </a:extLst>
          </p:cNvPr>
          <p:cNvCxnSpPr>
            <a:cxnSpLocks/>
          </p:cNvCxnSpPr>
          <p:nvPr/>
        </p:nvCxnSpPr>
        <p:spPr>
          <a:xfrm>
            <a:off x="1837540" y="2556190"/>
            <a:ext cx="719971" cy="114036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a:stCxn id="10" idx="0"/>
          </p:cNvCxnSpPr>
          <p:nvPr/>
        </p:nvCxnSpPr>
        <p:spPr>
          <a:xfrm flipV="1">
            <a:off x="3338443" y="13297737"/>
            <a:ext cx="710873" cy="11189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p:cNvCxnSpPr>
          <p:nvPr/>
        </p:nvCxnSpPr>
        <p:spPr>
          <a:xfrm flipV="1">
            <a:off x="1698305" y="3686176"/>
            <a:ext cx="708601" cy="1160881"/>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p:cNvCxnSpPr>
          <p:nvPr/>
        </p:nvCxnSpPr>
        <p:spPr>
          <a:xfrm>
            <a:off x="3349110" y="2535312"/>
            <a:ext cx="1183969" cy="116450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a:cxnSpLocks/>
          </p:cNvCxnSpPr>
          <p:nvPr/>
        </p:nvCxnSpPr>
        <p:spPr>
          <a:xfrm flipV="1">
            <a:off x="2637831" y="3364190"/>
            <a:ext cx="1511519" cy="83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a:cxnSpLocks/>
          </p:cNvCxnSpPr>
          <p:nvPr/>
        </p:nvCxnSpPr>
        <p:spPr>
          <a:xfrm>
            <a:off x="795721" y="2960118"/>
            <a:ext cx="1288857" cy="285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284B70-2E8C-9146-9D83-330E01D8293D}"/>
              </a:ext>
            </a:extLst>
          </p:cNvPr>
          <p:cNvCxnSpPr>
            <a:cxnSpLocks/>
          </p:cNvCxnSpPr>
          <p:nvPr/>
        </p:nvCxnSpPr>
        <p:spPr>
          <a:xfrm flipV="1">
            <a:off x="4315543" y="2997528"/>
            <a:ext cx="1534246" cy="1891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a:cxnSpLocks/>
          </p:cNvCxnSpPr>
          <p:nvPr/>
        </p:nvCxnSpPr>
        <p:spPr>
          <a:xfrm>
            <a:off x="514175" y="3492673"/>
            <a:ext cx="102008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a:cxnSpLocks/>
          </p:cNvCxnSpPr>
          <p:nvPr/>
        </p:nvCxnSpPr>
        <p:spPr>
          <a:xfrm>
            <a:off x="514175" y="4622177"/>
            <a:ext cx="130196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a:cxnSpLocks/>
          </p:cNvCxnSpPr>
          <p:nvPr/>
        </p:nvCxnSpPr>
        <p:spPr>
          <a:xfrm>
            <a:off x="4685892" y="3426125"/>
            <a:ext cx="1548406"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485467" y="3023117"/>
            <a:ext cx="1153003" cy="415498"/>
          </a:xfrm>
          <a:prstGeom prst="rect">
            <a:avLst/>
          </a:prstGeom>
          <a:noFill/>
        </p:spPr>
        <p:txBody>
          <a:bodyPr wrap="square" rtlCol="0">
            <a:spAutoFit/>
          </a:bodyPr>
          <a:lstStyle/>
          <a:p>
            <a:pPr algn="ctr"/>
            <a:r>
              <a:rPr lang="en-US" sz="1050" dirty="0"/>
              <a:t>Location of pumping rooms</a:t>
            </a:r>
            <a:endParaRPr lang="en-US" sz="900" dirty="0"/>
          </a:p>
        </p:txBody>
      </p:sp>
      <p:sp>
        <p:nvSpPr>
          <p:cNvPr id="36" name="TextBox 35">
            <a:extLst>
              <a:ext uri="{FF2B5EF4-FFF2-40B4-BE49-F238E27FC236}">
                <a16:creationId xmlns:a16="http://schemas.microsoft.com/office/drawing/2014/main" id="{A7F76E88-2CD3-6640-BC69-F631A428B7C8}"/>
              </a:ext>
            </a:extLst>
          </p:cNvPr>
          <p:cNvSpPr txBox="1"/>
          <p:nvPr/>
        </p:nvSpPr>
        <p:spPr>
          <a:xfrm>
            <a:off x="2281841" y="2765241"/>
            <a:ext cx="1691577" cy="577081"/>
          </a:xfrm>
          <a:prstGeom prst="rect">
            <a:avLst/>
          </a:prstGeom>
          <a:noFill/>
        </p:spPr>
        <p:txBody>
          <a:bodyPr wrap="square" rtlCol="0">
            <a:spAutoFit/>
          </a:bodyPr>
          <a:lstStyle/>
          <a:p>
            <a:pPr algn="ctr"/>
            <a:r>
              <a:rPr lang="en-US" sz="1050" dirty="0"/>
              <a:t>Mothers’ limited </a:t>
            </a:r>
          </a:p>
          <a:p>
            <a:pPr algn="ctr"/>
            <a:r>
              <a:rPr lang="en-US" sz="1050" dirty="0"/>
              <a:t>access to </a:t>
            </a:r>
          </a:p>
          <a:p>
            <a:pPr algn="ctr"/>
            <a:r>
              <a:rPr lang="en-US" sz="1050" dirty="0"/>
              <a:t>breast pumps</a:t>
            </a:r>
          </a:p>
        </p:txBody>
      </p:sp>
      <p:sp>
        <p:nvSpPr>
          <p:cNvPr id="37" name="TextBox 36">
            <a:extLst>
              <a:ext uri="{FF2B5EF4-FFF2-40B4-BE49-F238E27FC236}">
                <a16:creationId xmlns:a16="http://schemas.microsoft.com/office/drawing/2014/main" id="{F191C4A0-5703-A14B-B3BE-55D77924EC3D}"/>
              </a:ext>
            </a:extLst>
          </p:cNvPr>
          <p:cNvSpPr txBox="1"/>
          <p:nvPr/>
        </p:nvSpPr>
        <p:spPr>
          <a:xfrm>
            <a:off x="748865" y="2551795"/>
            <a:ext cx="1215675" cy="415498"/>
          </a:xfrm>
          <a:prstGeom prst="rect">
            <a:avLst/>
          </a:prstGeom>
          <a:noFill/>
        </p:spPr>
        <p:txBody>
          <a:bodyPr wrap="square" rtlCol="0">
            <a:spAutoFit/>
          </a:bodyPr>
          <a:lstStyle/>
          <a:p>
            <a:pPr algn="ctr"/>
            <a:r>
              <a:rPr lang="en-US" sz="1050" dirty="0"/>
              <a:t>Lack of privacy for pumping </a:t>
            </a:r>
          </a:p>
        </p:txBody>
      </p:sp>
      <p:sp>
        <p:nvSpPr>
          <p:cNvPr id="39" name="TextBox 38">
            <a:extLst>
              <a:ext uri="{FF2B5EF4-FFF2-40B4-BE49-F238E27FC236}">
                <a16:creationId xmlns:a16="http://schemas.microsoft.com/office/drawing/2014/main" id="{DC12384A-825C-6A44-8C93-25AC8FAF1720}"/>
              </a:ext>
            </a:extLst>
          </p:cNvPr>
          <p:cNvSpPr txBox="1"/>
          <p:nvPr/>
        </p:nvSpPr>
        <p:spPr>
          <a:xfrm>
            <a:off x="4130809" y="2596568"/>
            <a:ext cx="1571968" cy="415498"/>
          </a:xfrm>
          <a:prstGeom prst="rect">
            <a:avLst/>
          </a:prstGeom>
          <a:noFill/>
        </p:spPr>
        <p:txBody>
          <a:bodyPr wrap="square" rtlCol="0">
            <a:spAutoFit/>
          </a:bodyPr>
          <a:lstStyle/>
          <a:p>
            <a:pPr algn="ctr"/>
            <a:r>
              <a:rPr lang="en-US" sz="1050" dirty="0"/>
              <a:t>Low support from hospital management</a:t>
            </a:r>
          </a:p>
        </p:txBody>
      </p:sp>
      <p:sp>
        <p:nvSpPr>
          <p:cNvPr id="41" name="TextBox 40">
            <a:extLst>
              <a:ext uri="{FF2B5EF4-FFF2-40B4-BE49-F238E27FC236}">
                <a16:creationId xmlns:a16="http://schemas.microsoft.com/office/drawing/2014/main" id="{639EAA45-638B-B74F-BD51-B2760831C6A9}"/>
              </a:ext>
            </a:extLst>
          </p:cNvPr>
          <p:cNvSpPr txBox="1"/>
          <p:nvPr/>
        </p:nvSpPr>
        <p:spPr>
          <a:xfrm>
            <a:off x="386096" y="3796116"/>
            <a:ext cx="1710704" cy="738664"/>
          </a:xfrm>
          <a:prstGeom prst="rect">
            <a:avLst/>
          </a:prstGeom>
          <a:noFill/>
        </p:spPr>
        <p:txBody>
          <a:bodyPr wrap="square" rtlCol="0">
            <a:spAutoFit/>
          </a:bodyPr>
          <a:lstStyle/>
          <a:p>
            <a:pPr algn="ctr"/>
            <a:r>
              <a:rPr lang="en-US" sz="1050" dirty="0"/>
              <a:t>No standardized note for breastfeeding support provided by Lactation Consultant</a:t>
            </a:r>
          </a:p>
        </p:txBody>
      </p:sp>
      <p:sp>
        <p:nvSpPr>
          <p:cNvPr id="42" name="TextBox 41">
            <a:extLst>
              <a:ext uri="{FF2B5EF4-FFF2-40B4-BE49-F238E27FC236}">
                <a16:creationId xmlns:a16="http://schemas.microsoft.com/office/drawing/2014/main" id="{6CBE0EEF-7354-3641-9D25-80494CE40BC5}"/>
              </a:ext>
            </a:extLst>
          </p:cNvPr>
          <p:cNvSpPr txBox="1"/>
          <p:nvPr/>
        </p:nvSpPr>
        <p:spPr>
          <a:xfrm>
            <a:off x="4493835" y="3105496"/>
            <a:ext cx="1588224" cy="253916"/>
          </a:xfrm>
          <a:prstGeom prst="rect">
            <a:avLst/>
          </a:prstGeom>
          <a:noFill/>
        </p:spPr>
        <p:txBody>
          <a:bodyPr wrap="square" rtlCol="0">
            <a:spAutoFit/>
          </a:bodyPr>
          <a:lstStyle/>
          <a:p>
            <a:r>
              <a:rPr lang="en-US" sz="1050" dirty="0"/>
              <a:t>Not seen as a priority</a:t>
            </a:r>
          </a:p>
        </p:txBody>
      </p:sp>
      <p:cxnSp>
        <p:nvCxnSpPr>
          <p:cNvPr id="53" name="Straight Connector 52">
            <a:extLst>
              <a:ext uri="{FF2B5EF4-FFF2-40B4-BE49-F238E27FC236}">
                <a16:creationId xmlns:a16="http://schemas.microsoft.com/office/drawing/2014/main" id="{A1FAB9E7-9BDB-1F49-BE2B-942370AD583A}"/>
              </a:ext>
            </a:extLst>
          </p:cNvPr>
          <p:cNvCxnSpPr>
            <a:cxnSpLocks/>
          </p:cNvCxnSpPr>
          <p:nvPr/>
        </p:nvCxnSpPr>
        <p:spPr>
          <a:xfrm>
            <a:off x="4024243" y="4583990"/>
            <a:ext cx="162935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AE6AB-11B8-2547-B116-D2E39E00B38C}"/>
              </a:ext>
            </a:extLst>
          </p:cNvPr>
          <p:cNvCxnSpPr>
            <a:cxnSpLocks/>
          </p:cNvCxnSpPr>
          <p:nvPr/>
        </p:nvCxnSpPr>
        <p:spPr>
          <a:xfrm>
            <a:off x="2465584" y="4117698"/>
            <a:ext cx="1364461"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2071804" y="4206679"/>
            <a:ext cx="1526771" cy="415498"/>
          </a:xfrm>
          <a:prstGeom prst="rect">
            <a:avLst/>
          </a:prstGeom>
          <a:noFill/>
        </p:spPr>
        <p:txBody>
          <a:bodyPr wrap="square" rtlCol="0">
            <a:spAutoFit/>
          </a:bodyPr>
          <a:lstStyle/>
          <a:p>
            <a:pPr algn="ctr"/>
            <a:r>
              <a:rPr lang="en-US" sz="1050" dirty="0"/>
              <a:t>Lactation Consultant to patient ratio low</a:t>
            </a:r>
          </a:p>
        </p:txBody>
      </p:sp>
      <p:cxnSp>
        <p:nvCxnSpPr>
          <p:cNvPr id="69" name="Straight Arrow Connector 68">
            <a:extLst>
              <a:ext uri="{FF2B5EF4-FFF2-40B4-BE49-F238E27FC236}">
                <a16:creationId xmlns:a16="http://schemas.microsoft.com/office/drawing/2014/main" id="{BFB6FF76-5F56-8C4D-8A22-981B3E195093}"/>
              </a:ext>
            </a:extLst>
          </p:cNvPr>
          <p:cNvCxnSpPr>
            <a:cxnSpLocks/>
          </p:cNvCxnSpPr>
          <p:nvPr/>
        </p:nvCxnSpPr>
        <p:spPr>
          <a:xfrm flipV="1">
            <a:off x="1483683" y="2957437"/>
            <a:ext cx="279630" cy="5527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DBB4064-1F87-114A-8F25-D1616C9832A5}"/>
              </a:ext>
            </a:extLst>
          </p:cNvPr>
          <p:cNvSpPr txBox="1"/>
          <p:nvPr/>
        </p:nvSpPr>
        <p:spPr>
          <a:xfrm>
            <a:off x="4009650" y="3924692"/>
            <a:ext cx="1664714" cy="577081"/>
          </a:xfrm>
          <a:prstGeom prst="rect">
            <a:avLst/>
          </a:prstGeom>
          <a:noFill/>
        </p:spPr>
        <p:txBody>
          <a:bodyPr wrap="square" rtlCol="0">
            <a:spAutoFit/>
          </a:bodyPr>
          <a:lstStyle/>
          <a:p>
            <a:pPr algn="ctr"/>
            <a:r>
              <a:rPr lang="en-US" sz="1050" dirty="0"/>
              <a:t>No policy on roles </a:t>
            </a:r>
          </a:p>
          <a:p>
            <a:pPr algn="ctr"/>
            <a:r>
              <a:rPr lang="en-US" sz="1050" dirty="0"/>
              <a:t>of support staff in</a:t>
            </a:r>
          </a:p>
          <a:p>
            <a:pPr algn="ctr"/>
            <a:r>
              <a:rPr lang="en-US" sz="1050" dirty="0"/>
              <a:t>promoting breastfeeding </a:t>
            </a:r>
          </a:p>
        </p:txBody>
      </p:sp>
      <p:sp>
        <p:nvSpPr>
          <p:cNvPr id="44" name="Rounded Rectangle 43">
            <a:extLst>
              <a:ext uri="{FF2B5EF4-FFF2-40B4-BE49-F238E27FC236}">
                <a16:creationId xmlns:a16="http://schemas.microsoft.com/office/drawing/2014/main" id="{28E899EE-874B-2E46-AA9B-710FDEDC6553}"/>
              </a:ext>
            </a:extLst>
          </p:cNvPr>
          <p:cNvSpPr/>
          <p:nvPr/>
        </p:nvSpPr>
        <p:spPr>
          <a:xfrm>
            <a:off x="4789561" y="2103120"/>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Leadership</a:t>
            </a:r>
          </a:p>
        </p:txBody>
      </p:sp>
      <p:sp>
        <p:nvSpPr>
          <p:cNvPr id="45" name="Rounded Rectangle 44">
            <a:extLst>
              <a:ext uri="{FF2B5EF4-FFF2-40B4-BE49-F238E27FC236}">
                <a16:creationId xmlns:a16="http://schemas.microsoft.com/office/drawing/2014/main" id="{81BD3001-1345-A94F-B5A7-95488195AF2E}"/>
              </a:ext>
            </a:extLst>
          </p:cNvPr>
          <p:cNvSpPr/>
          <p:nvPr/>
        </p:nvSpPr>
        <p:spPr>
          <a:xfrm>
            <a:off x="4787392" y="4851457"/>
            <a:ext cx="1371600" cy="470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Policy</a:t>
            </a:r>
          </a:p>
        </p:txBody>
      </p:sp>
      <p:cxnSp>
        <p:nvCxnSpPr>
          <p:cNvPr id="46" name="Straight Arrow Connector 45">
            <a:extLst>
              <a:ext uri="{FF2B5EF4-FFF2-40B4-BE49-F238E27FC236}">
                <a16:creationId xmlns:a16="http://schemas.microsoft.com/office/drawing/2014/main" id="{CB644F7A-A700-1E49-8550-009F95C96FF3}"/>
              </a:ext>
            </a:extLst>
          </p:cNvPr>
          <p:cNvCxnSpPr>
            <a:cxnSpLocks/>
          </p:cNvCxnSpPr>
          <p:nvPr/>
        </p:nvCxnSpPr>
        <p:spPr>
          <a:xfrm>
            <a:off x="5439564" y="2527408"/>
            <a:ext cx="1086635" cy="1174149"/>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B8E9C1C-2113-FC4E-9D06-6E89FF7A57AE}"/>
              </a:ext>
            </a:extLst>
          </p:cNvPr>
          <p:cNvCxnSpPr>
            <a:cxnSpLocks/>
            <a:stCxn id="45" idx="0"/>
          </p:cNvCxnSpPr>
          <p:nvPr/>
        </p:nvCxnSpPr>
        <p:spPr>
          <a:xfrm flipV="1">
            <a:off x="5473192" y="3730819"/>
            <a:ext cx="721230" cy="112063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DA4B28A-870C-994B-BE9D-11A59E2D0A3B}"/>
              </a:ext>
            </a:extLst>
          </p:cNvPr>
          <p:cNvSpPr txBox="1"/>
          <p:nvPr/>
        </p:nvSpPr>
        <p:spPr>
          <a:xfrm>
            <a:off x="2556757" y="3741580"/>
            <a:ext cx="1288180" cy="415498"/>
          </a:xfrm>
          <a:prstGeom prst="rect">
            <a:avLst/>
          </a:prstGeom>
          <a:noFill/>
        </p:spPr>
        <p:txBody>
          <a:bodyPr wrap="square" rtlCol="0">
            <a:spAutoFit/>
          </a:bodyPr>
          <a:lstStyle/>
          <a:p>
            <a:pPr algn="ctr"/>
            <a:r>
              <a:rPr lang="en-US" sz="1050" dirty="0"/>
              <a:t>Lack of support from staff</a:t>
            </a:r>
          </a:p>
        </p:txBody>
      </p:sp>
      <p:cxnSp>
        <p:nvCxnSpPr>
          <p:cNvPr id="48" name="Straight Arrow Connector 47">
            <a:extLst>
              <a:ext uri="{FF2B5EF4-FFF2-40B4-BE49-F238E27FC236}">
                <a16:creationId xmlns:a16="http://schemas.microsoft.com/office/drawing/2014/main" id="{6A3E39C2-73BD-4746-AA13-93EC37FDB428}"/>
              </a:ext>
            </a:extLst>
          </p:cNvPr>
          <p:cNvCxnSpPr>
            <a:cxnSpLocks/>
          </p:cNvCxnSpPr>
          <p:nvPr/>
        </p:nvCxnSpPr>
        <p:spPr>
          <a:xfrm flipV="1">
            <a:off x="3470686" y="3743518"/>
            <a:ext cx="589439" cy="111194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F4957230-E1C2-C549-89E2-67701521EDAE}"/>
              </a:ext>
            </a:extLst>
          </p:cNvPr>
          <p:cNvCxnSpPr>
            <a:cxnSpLocks/>
          </p:cNvCxnSpPr>
          <p:nvPr/>
        </p:nvCxnSpPr>
        <p:spPr>
          <a:xfrm>
            <a:off x="2162100" y="4634080"/>
            <a:ext cx="138869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66161DD-D47E-844B-8B14-504EFB4A2DD6}"/>
              </a:ext>
            </a:extLst>
          </p:cNvPr>
          <p:cNvSpPr txBox="1"/>
          <p:nvPr/>
        </p:nvSpPr>
        <p:spPr>
          <a:xfrm>
            <a:off x="1901822" y="1380312"/>
            <a:ext cx="5240537" cy="584775"/>
          </a:xfrm>
          <a:prstGeom prst="rect">
            <a:avLst/>
          </a:prstGeom>
          <a:noFill/>
        </p:spPr>
        <p:txBody>
          <a:bodyPr wrap="none" rtlCol="0">
            <a:spAutoFit/>
          </a:bodyPr>
          <a:lstStyle/>
          <a:p>
            <a:r>
              <a:rPr lang="en-US" sz="3200" dirty="0">
                <a:latin typeface="Helvetica" pitchFamily="2" charset="0"/>
              </a:rPr>
              <a:t>Fishbone Diagram Example</a:t>
            </a:r>
          </a:p>
        </p:txBody>
      </p:sp>
    </p:spTree>
    <p:extLst>
      <p:ext uri="{BB962C8B-B14F-4D97-AF65-F5344CB8AC3E}">
        <p14:creationId xmlns:p14="http://schemas.microsoft.com/office/powerpoint/2010/main" val="515590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AD98-DFF3-0C47-B5E7-520FC0DBF9C8}"/>
              </a:ext>
            </a:extLst>
          </p:cNvPr>
          <p:cNvSpPr>
            <a:spLocks noGrp="1"/>
          </p:cNvSpPr>
          <p:nvPr>
            <p:ph type="title"/>
          </p:nvPr>
        </p:nvSpPr>
        <p:spPr>
          <a:xfrm>
            <a:off x="491490" y="1332572"/>
            <a:ext cx="3840086" cy="975507"/>
          </a:xfrm>
        </p:spPr>
        <p:txBody>
          <a:bodyPr vert="horz" lIns="68580" tIns="34290" rIns="68580" bIns="34290" rtlCol="0" anchor="ctr">
            <a:normAutofit/>
          </a:bodyPr>
          <a:lstStyle/>
          <a:p>
            <a:r>
              <a:rPr lang="en-US" dirty="0">
                <a:latin typeface="Helvetica" pitchFamily="2" charset="0"/>
              </a:rPr>
              <a:t>Next Steps</a:t>
            </a:r>
          </a:p>
        </p:txBody>
      </p:sp>
      <p:sp>
        <p:nvSpPr>
          <p:cNvPr id="6" name="Content Placeholder 5">
            <a:extLst>
              <a:ext uri="{FF2B5EF4-FFF2-40B4-BE49-F238E27FC236}">
                <a16:creationId xmlns:a16="http://schemas.microsoft.com/office/drawing/2014/main" id="{ED299DF6-24A7-C649-8A5C-0FA75B766320}"/>
              </a:ext>
            </a:extLst>
          </p:cNvPr>
          <p:cNvSpPr>
            <a:spLocks noGrp="1"/>
          </p:cNvSpPr>
          <p:nvPr>
            <p:ph sz="half" idx="2"/>
          </p:nvPr>
        </p:nvSpPr>
        <p:spPr>
          <a:xfrm>
            <a:off x="491491" y="2308079"/>
            <a:ext cx="3840085" cy="3968735"/>
          </a:xfrm>
        </p:spPr>
        <p:txBody>
          <a:bodyPr vert="horz" lIns="68580" tIns="34290" rIns="68580" bIns="34290" rtlCol="0" anchor="t">
            <a:noAutofit/>
          </a:bodyPr>
          <a:lstStyle/>
          <a:p>
            <a:r>
              <a:rPr lang="en-US" sz="2400" dirty="0">
                <a:latin typeface="Arial" panose="020B0604020202020204" pitchFamily="34" charset="0"/>
                <a:cs typeface="Arial" panose="020B0604020202020204" pitchFamily="34" charset="0"/>
              </a:rPr>
              <a:t>Get feedback on fishbone diagram </a:t>
            </a:r>
          </a:p>
          <a:p>
            <a:r>
              <a:rPr lang="en-US" sz="2400" dirty="0">
                <a:latin typeface="Arial" panose="020B0604020202020204" pitchFamily="34" charset="0"/>
                <a:cs typeface="Arial" panose="020B0604020202020204" pitchFamily="34" charset="0"/>
              </a:rPr>
              <a:t>Ask for access to internal data on the practice problem</a:t>
            </a:r>
          </a:p>
          <a:p>
            <a:r>
              <a:rPr lang="en-US" sz="2400" dirty="0">
                <a:latin typeface="Arial" panose="020B0604020202020204" pitchFamily="34" charset="0"/>
                <a:cs typeface="Arial" panose="020B0604020202020204" pitchFamily="34" charset="0"/>
              </a:rPr>
              <a:t>Establish a relationship with your CSR by doing this through a face-to-face meeting</a:t>
            </a:r>
          </a:p>
        </p:txBody>
      </p:sp>
      <p:pic>
        <p:nvPicPr>
          <p:cNvPr id="5" name="Content Placeholder 4">
            <a:extLst>
              <a:ext uri="{FF2B5EF4-FFF2-40B4-BE49-F238E27FC236}">
                <a16:creationId xmlns:a16="http://schemas.microsoft.com/office/drawing/2014/main" id="{3D070D28-2A0C-0A45-8A4A-84BC2871C0E7}"/>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2861" r="16612"/>
          <a:stretch/>
        </p:blipFill>
        <p:spPr>
          <a:xfrm>
            <a:off x="4571999" y="1828799"/>
            <a:ext cx="4339525" cy="4714034"/>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62409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E8DEF-A18E-4B6B-9CBC-0D31CF08A090}"/>
              </a:ext>
            </a:extLst>
          </p:cNvPr>
          <p:cNvSpPr>
            <a:spLocks noGrp="1"/>
          </p:cNvSpPr>
          <p:nvPr>
            <p:ph type="title"/>
          </p:nvPr>
        </p:nvSpPr>
        <p:spPr>
          <a:xfrm>
            <a:off x="571500" y="1699926"/>
            <a:ext cx="8229600" cy="1143000"/>
          </a:xfrm>
        </p:spPr>
        <p:txBody>
          <a:bodyPr/>
          <a:lstStyle/>
          <a:p>
            <a:r>
              <a:rPr lang="en-US" sz="4400" b="1" dirty="0">
                <a:latin typeface="Helvetica"/>
                <a:cs typeface="Helvetica"/>
              </a:rPr>
              <a:t>Additional Resources</a:t>
            </a:r>
            <a:endParaRPr lang="en-US" sz="4400" b="1" dirty="0"/>
          </a:p>
        </p:txBody>
      </p:sp>
      <p:sp>
        <p:nvSpPr>
          <p:cNvPr id="3" name="Content Placeholder 2">
            <a:extLst>
              <a:ext uri="{FF2B5EF4-FFF2-40B4-BE49-F238E27FC236}">
                <a16:creationId xmlns:a16="http://schemas.microsoft.com/office/drawing/2014/main" id="{E7E2AB13-6384-4ED3-B6CB-704372A2DFB2}"/>
              </a:ext>
            </a:extLst>
          </p:cNvPr>
          <p:cNvSpPr>
            <a:spLocks noGrp="1"/>
          </p:cNvSpPr>
          <p:nvPr>
            <p:ph idx="1"/>
          </p:nvPr>
        </p:nvSpPr>
        <p:spPr>
          <a:xfrm>
            <a:off x="571500" y="3108866"/>
            <a:ext cx="8229600" cy="2863917"/>
          </a:xfrm>
        </p:spPr>
        <p:txBody>
          <a:bodyPr/>
          <a:lstStyle/>
          <a:p>
            <a:pPr marL="0" indent="0">
              <a:buNone/>
            </a:pPr>
            <a:r>
              <a:rPr lang="en-US" sz="2400" dirty="0">
                <a:latin typeface="Arial" panose="020B0604020202020204" pitchFamily="34" charset="0"/>
                <a:cs typeface="Arial" panose="020B0604020202020204" pitchFamily="34" charset="0"/>
              </a:rPr>
              <a:t>Institute for Healthcare Improvement – </a:t>
            </a:r>
            <a:r>
              <a:rPr lang="en-US" sz="2400" dirty="0">
                <a:latin typeface="Arial" panose="020B0604020202020204" pitchFamily="34" charset="0"/>
                <a:cs typeface="Arial" panose="020B0604020202020204" pitchFamily="34" charset="0"/>
                <a:hlinkClick r:id="rId3"/>
              </a:rPr>
              <a:t>Fishbone Diagram</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Institute for Healthcare Improvement – </a:t>
            </a:r>
            <a:r>
              <a:rPr lang="en-US" sz="2400" dirty="0">
                <a:latin typeface="Arial" panose="020B0604020202020204" pitchFamily="34" charset="0"/>
                <a:cs typeface="Arial" panose="020B0604020202020204" pitchFamily="34" charset="0"/>
                <a:hlinkClick r:id="rId4"/>
              </a:rPr>
              <a:t>5 Why’s</a:t>
            </a:r>
            <a:endParaRPr lang="en-US" sz="2400"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Six Sigma - </a:t>
            </a:r>
            <a:r>
              <a:rPr lang="en-US" sz="2400" dirty="0">
                <a:latin typeface="Arial" panose="020B0604020202020204" pitchFamily="34" charset="0"/>
                <a:cs typeface="Arial" panose="020B0604020202020204" pitchFamily="34" charset="0"/>
                <a:hlinkClick r:id="rId5"/>
              </a:rPr>
              <a:t>Mind Mapping: A Simpler Way to Capture Information</a:t>
            </a:r>
            <a:r>
              <a:rPr lang="en-US" sz="2400" dirty="0">
                <a:latin typeface="Arial" panose="020B0604020202020204" pitchFamily="34" charset="0"/>
                <a:cs typeface="Arial" panose="020B0604020202020204" pitchFamily="34" charset="0"/>
              </a:rPr>
              <a:t>  </a:t>
            </a:r>
          </a:p>
        </p:txBody>
      </p:sp>
      <p:sp>
        <p:nvSpPr>
          <p:cNvPr id="5" name="Slide Number Placeholder 4">
            <a:extLst>
              <a:ext uri="{FF2B5EF4-FFF2-40B4-BE49-F238E27FC236}">
                <a16:creationId xmlns:a16="http://schemas.microsoft.com/office/drawing/2014/main" id="{4DD5C6E7-B5D9-459C-B64D-AD2F17AA35D2}"/>
              </a:ext>
            </a:extLst>
          </p:cNvPr>
          <p:cNvSpPr>
            <a:spLocks noGrp="1"/>
          </p:cNvSpPr>
          <p:nvPr>
            <p:ph type="sldNum" sz="quarter" idx="4"/>
          </p:nvPr>
        </p:nvSpPr>
        <p:spPr/>
        <p:txBody>
          <a:bodyPr/>
          <a:lstStyle/>
          <a:p>
            <a:pPr>
              <a:defRPr/>
            </a:pPr>
            <a:fld id="{3F360B98-5035-4E54-A076-EB906E00DDCF}" type="slidenum">
              <a:rPr lang="en-US" smtClean="0"/>
              <a:pPr>
                <a:defRPr/>
              </a:pPr>
              <a:t>16</a:t>
            </a:fld>
            <a:endParaRPr lang="en-US" dirty="0"/>
          </a:p>
        </p:txBody>
      </p:sp>
    </p:spTree>
    <p:extLst>
      <p:ext uri="{BB962C8B-B14F-4D97-AF65-F5344CB8AC3E}">
        <p14:creationId xmlns:p14="http://schemas.microsoft.com/office/powerpoint/2010/main" val="941701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b="1" dirty="0"/>
              <a:t>Questions? Comments?</a:t>
            </a:r>
          </a:p>
        </p:txBody>
      </p:sp>
      <p:sp>
        <p:nvSpPr>
          <p:cNvPr id="8" name="Subtitle 7"/>
          <p:cNvSpPr>
            <a:spLocks noGrp="1"/>
          </p:cNvSpPr>
          <p:nvPr>
            <p:ph type="subTitle" idx="1"/>
          </p:nvPr>
        </p:nvSpPr>
        <p:spPr/>
        <p:txBody>
          <a:bodyPr/>
          <a:lstStyle/>
          <a:p>
            <a:r>
              <a:rPr lang="en-US" dirty="0"/>
              <a:t>Email: </a:t>
            </a:r>
            <a:r>
              <a:rPr lang="en-US" dirty="0">
                <a:hlinkClick r:id="rId3"/>
              </a:rPr>
              <a:t>NRSDoctoral@umaryland.edu</a:t>
            </a:r>
            <a:endParaRPr lang="en-US" dirty="0"/>
          </a:p>
        </p:txBody>
      </p:sp>
      <p:sp>
        <p:nvSpPr>
          <p:cNvPr id="5" name="Slide Number Placeholder 4"/>
          <p:cNvSpPr>
            <a:spLocks noGrp="1"/>
          </p:cNvSpPr>
          <p:nvPr>
            <p:ph type="sldNum" sz="quarter" idx="4294967295"/>
          </p:nvPr>
        </p:nvSpPr>
        <p:spPr>
          <a:xfrm>
            <a:off x="6800790" y="6429049"/>
            <a:ext cx="2133600" cy="365125"/>
          </a:xfrm>
        </p:spPr>
        <p:txBody>
          <a:bodyPr/>
          <a:lstStyle/>
          <a:p>
            <a:pPr>
              <a:defRPr/>
            </a:pPr>
            <a:fld id="{3F360B98-5035-4E54-A076-EB906E00DDCF}" type="slidenum">
              <a:rPr lang="en-US" smtClean="0"/>
              <a:pPr>
                <a:defRPr/>
              </a:pPr>
              <a:t>17</a:t>
            </a:fld>
            <a:endParaRPr lang="en-US" dirty="0"/>
          </a:p>
        </p:txBody>
      </p:sp>
      <p:sp>
        <p:nvSpPr>
          <p:cNvPr id="6" name="AutoShape 2" descr="https://blackboard.umaryland.edu/bbcswebdav/pid-1072882-dt-content-rid-4110682_1/xid-4110682_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lowchart: Decision 9"/>
          <p:cNvSpPr/>
          <p:nvPr/>
        </p:nvSpPr>
        <p:spPr>
          <a:xfrm>
            <a:off x="7293935" y="118761"/>
            <a:ext cx="1640455" cy="1610088"/>
          </a:xfrm>
          <a:prstGeom prst="flowChartDecision">
            <a:avLst/>
          </a:prstGeom>
          <a:solidFill>
            <a:srgbClr val="FFCC00"/>
          </a:solidFill>
          <a:ln w="47625"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rPr>
              <a:t>QI Brief</a:t>
            </a:r>
          </a:p>
        </p:txBody>
      </p:sp>
    </p:spTree>
    <p:extLst>
      <p:ext uri="{BB962C8B-B14F-4D97-AF65-F5344CB8AC3E}">
        <p14:creationId xmlns:p14="http://schemas.microsoft.com/office/powerpoint/2010/main" val="360325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7928"/>
            <a:ext cx="8229600" cy="1143000"/>
          </a:xfrm>
        </p:spPr>
        <p:txBody>
          <a:bodyPr/>
          <a:lstStyle/>
          <a:p>
            <a:r>
              <a:rPr lang="en-US" dirty="0">
                <a:latin typeface="Helvetica"/>
                <a:cs typeface="Helvetica"/>
              </a:rPr>
              <a:t>Learning Objectives</a:t>
            </a:r>
          </a:p>
        </p:txBody>
      </p:sp>
      <p:sp>
        <p:nvSpPr>
          <p:cNvPr id="3" name="Content Placeholder 2"/>
          <p:cNvSpPr>
            <a:spLocks noGrp="1"/>
          </p:cNvSpPr>
          <p:nvPr>
            <p:ph idx="1"/>
          </p:nvPr>
        </p:nvSpPr>
        <p:spPr>
          <a:xfrm>
            <a:off x="747220" y="2580928"/>
            <a:ext cx="8250865" cy="3775422"/>
          </a:xfrm>
        </p:spPr>
        <p:txBody>
          <a:bodyPr/>
          <a:lstStyle/>
          <a:p>
            <a:r>
              <a:rPr lang="en-US" dirty="0">
                <a:latin typeface="Helvetica"/>
                <a:cs typeface="Helvetica"/>
              </a:rPr>
              <a:t>Identify </a:t>
            </a:r>
            <a:r>
              <a:rPr lang="en-US" i="1" dirty="0">
                <a:latin typeface="Helvetica"/>
                <a:cs typeface="Helvetica"/>
              </a:rPr>
              <a:t>why</a:t>
            </a:r>
            <a:r>
              <a:rPr lang="en-US" dirty="0">
                <a:latin typeface="Helvetica"/>
                <a:cs typeface="Helvetica"/>
              </a:rPr>
              <a:t> and </a:t>
            </a:r>
            <a:r>
              <a:rPr lang="en-US" i="1" dirty="0">
                <a:latin typeface="Helvetica"/>
                <a:cs typeface="Helvetica"/>
              </a:rPr>
              <a:t>when</a:t>
            </a:r>
            <a:r>
              <a:rPr lang="en-US" dirty="0">
                <a:latin typeface="Helvetica"/>
                <a:cs typeface="Helvetica"/>
              </a:rPr>
              <a:t> root causes of a problem are analyzed in a quality improvement project</a:t>
            </a:r>
          </a:p>
          <a:p>
            <a:r>
              <a:rPr lang="en-US" dirty="0">
                <a:latin typeface="Helvetica"/>
                <a:cs typeface="Helvetica"/>
              </a:rPr>
              <a:t>Use a variety of tools available for analyzing problems’ root causes, with emphasis on fishbone diagrams</a:t>
            </a:r>
          </a:p>
          <a:p>
            <a:r>
              <a:rPr lang="en-US" dirty="0">
                <a:latin typeface="Helvetica"/>
                <a:cs typeface="Helvetica"/>
              </a:rPr>
              <a:t>Gain access to further study and references</a:t>
            </a:r>
          </a:p>
        </p:txBody>
      </p:sp>
      <p:sp>
        <p:nvSpPr>
          <p:cNvPr id="5" name="Slide Number Placeholder 4"/>
          <p:cNvSpPr>
            <a:spLocks noGrp="1"/>
          </p:cNvSpPr>
          <p:nvPr>
            <p:ph type="sldNum" sz="quarter" idx="4"/>
          </p:nvPr>
        </p:nvSpPr>
        <p:spPr/>
        <p:txBody>
          <a:bodyPr/>
          <a:lstStyle/>
          <a:p>
            <a:pPr>
              <a:defRPr/>
            </a:pPr>
            <a:fld id="{3F360B98-5035-4E54-A076-EB906E00DDCF}" type="slidenum">
              <a:rPr lang="en-US" smtClean="0"/>
              <a:pPr>
                <a:defRPr/>
              </a:pPr>
              <a:t>2</a:t>
            </a:fld>
            <a:endParaRPr lang="en-US" dirty="0"/>
          </a:p>
        </p:txBody>
      </p:sp>
    </p:spTree>
    <p:extLst>
      <p:ext uri="{BB962C8B-B14F-4D97-AF65-F5344CB8AC3E}">
        <p14:creationId xmlns:p14="http://schemas.microsoft.com/office/powerpoint/2010/main" val="111723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396D8-C675-4ADB-86CD-75ECFBBA38F8}"/>
              </a:ext>
            </a:extLst>
          </p:cNvPr>
          <p:cNvSpPr>
            <a:spLocks noGrp="1"/>
          </p:cNvSpPr>
          <p:nvPr>
            <p:ph type="title"/>
          </p:nvPr>
        </p:nvSpPr>
        <p:spPr>
          <a:xfrm>
            <a:off x="547051" y="1334648"/>
            <a:ext cx="8229600" cy="1143000"/>
          </a:xfrm>
        </p:spPr>
        <p:txBody>
          <a:bodyPr/>
          <a:lstStyle/>
          <a:p>
            <a:r>
              <a:rPr lang="en-US" dirty="0">
                <a:latin typeface="Helvetica"/>
                <a:cs typeface="Helvetica"/>
              </a:rPr>
              <a:t>Definition of "Root Cause"</a:t>
            </a:r>
            <a:endParaRPr lang="en-US" dirty="0"/>
          </a:p>
        </p:txBody>
      </p:sp>
      <p:sp>
        <p:nvSpPr>
          <p:cNvPr id="3" name="Content Placeholder 2">
            <a:extLst>
              <a:ext uri="{FF2B5EF4-FFF2-40B4-BE49-F238E27FC236}">
                <a16:creationId xmlns:a16="http://schemas.microsoft.com/office/drawing/2014/main" id="{F78C28E3-948A-49FD-BF0D-8BDEEA14415A}"/>
              </a:ext>
            </a:extLst>
          </p:cNvPr>
          <p:cNvSpPr>
            <a:spLocks noGrp="1"/>
          </p:cNvSpPr>
          <p:nvPr>
            <p:ph idx="1"/>
          </p:nvPr>
        </p:nvSpPr>
        <p:spPr>
          <a:xfrm>
            <a:off x="791019" y="2674809"/>
            <a:ext cx="8229600" cy="3655525"/>
          </a:xfrm>
        </p:spPr>
        <p:txBody>
          <a:bodyPr/>
          <a:lstStyle/>
          <a:p>
            <a:r>
              <a:rPr lang="en-US" dirty="0">
                <a:latin typeface="Helvetica"/>
                <a:cs typeface="Helvetica"/>
              </a:rPr>
              <a:t>The initiating or underlying cause of a condition that leads to and outcome or effect.</a:t>
            </a:r>
            <a:endParaRPr lang="en-US" dirty="0"/>
          </a:p>
          <a:p>
            <a:endParaRPr lang="en-US" dirty="0"/>
          </a:p>
          <a:p>
            <a:pPr marL="0" indent="0">
              <a:buNone/>
            </a:pPr>
            <a:r>
              <a:rPr lang="en-US" i="1" dirty="0">
                <a:latin typeface="Helvetica"/>
                <a:cs typeface="Helvetica"/>
              </a:rPr>
              <a:t>Example: In hospital unit X, the root cause of high medication error rates was found to be transcription errors.</a:t>
            </a:r>
            <a:endParaRPr lang="en-US" i="1" dirty="0"/>
          </a:p>
        </p:txBody>
      </p:sp>
      <p:sp>
        <p:nvSpPr>
          <p:cNvPr id="5" name="Slide Number Placeholder 4">
            <a:extLst>
              <a:ext uri="{FF2B5EF4-FFF2-40B4-BE49-F238E27FC236}">
                <a16:creationId xmlns:a16="http://schemas.microsoft.com/office/drawing/2014/main" id="{22B23457-D749-42ED-A715-3FC3C0C71191}"/>
              </a:ext>
            </a:extLst>
          </p:cNvPr>
          <p:cNvSpPr>
            <a:spLocks noGrp="1"/>
          </p:cNvSpPr>
          <p:nvPr>
            <p:ph type="sldNum" sz="quarter" idx="4"/>
          </p:nvPr>
        </p:nvSpPr>
        <p:spPr/>
        <p:txBody>
          <a:bodyPr/>
          <a:lstStyle/>
          <a:p>
            <a:pPr>
              <a:defRPr/>
            </a:pPr>
            <a:fld id="{3F360B98-5035-4E54-A076-EB906E00DDCF}" type="slidenum">
              <a:rPr lang="en-US" smtClean="0"/>
              <a:pPr>
                <a:defRPr/>
              </a:pPr>
              <a:t>3</a:t>
            </a:fld>
            <a:endParaRPr lang="en-US" dirty="0"/>
          </a:p>
        </p:txBody>
      </p:sp>
    </p:spTree>
    <p:extLst>
      <p:ext uri="{BB962C8B-B14F-4D97-AF65-F5344CB8AC3E}">
        <p14:creationId xmlns:p14="http://schemas.microsoft.com/office/powerpoint/2010/main" val="261960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6553200" y="6356350"/>
            <a:ext cx="2133600" cy="365125"/>
          </a:xfrm>
        </p:spPr>
        <p:txBody>
          <a:bodyPr/>
          <a:lstStyle/>
          <a:p>
            <a:pPr>
              <a:defRPr/>
            </a:pPr>
            <a:fld id="{3F360B98-5035-4E54-A076-EB906E00DDCF}" type="slidenum">
              <a:rPr lang="en-US" smtClean="0"/>
              <a:pPr>
                <a:defRPr/>
              </a:pPr>
              <a:t>4</a:t>
            </a:fld>
            <a:endParaRPr lang="en-US" dirty="0"/>
          </a:p>
        </p:txBody>
      </p:sp>
      <p:sp>
        <p:nvSpPr>
          <p:cNvPr id="14" name="Title 1"/>
          <p:cNvSpPr txBox="1">
            <a:spLocks/>
          </p:cNvSpPr>
          <p:nvPr/>
        </p:nvSpPr>
        <p:spPr bwMode="auto">
          <a:xfrm>
            <a:off x="460375" y="1281228"/>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latin typeface="Helvetica"/>
                <a:cs typeface="Helvetica"/>
              </a:rPr>
              <a:t>Root Cause Analysis</a:t>
            </a:r>
          </a:p>
        </p:txBody>
      </p:sp>
      <p:sp>
        <p:nvSpPr>
          <p:cNvPr id="4" name="TextBox 3"/>
          <p:cNvSpPr txBox="1"/>
          <p:nvPr/>
        </p:nvSpPr>
        <p:spPr>
          <a:xfrm>
            <a:off x="1173242" y="2284245"/>
            <a:ext cx="6885064" cy="4832092"/>
          </a:xfrm>
          <a:prstGeom prst="rect">
            <a:avLst/>
          </a:prstGeom>
          <a:noFill/>
        </p:spPr>
        <p:txBody>
          <a:bodyPr wrap="square" rtlCol="0" anchor="t">
            <a:spAutoFit/>
          </a:bodyPr>
          <a:lstStyle/>
          <a:p>
            <a:r>
              <a:rPr lang="en-US" sz="2400" b="1" dirty="0">
                <a:latin typeface="Arial"/>
                <a:cs typeface="Arial"/>
              </a:rPr>
              <a:t>Why?</a:t>
            </a:r>
          </a:p>
          <a:p>
            <a:pPr marL="285750" indent="-285750">
              <a:buFont typeface="Arial" panose="020B0604020202020204" pitchFamily="34" charset="0"/>
              <a:buChar char="•"/>
            </a:pPr>
            <a:r>
              <a:rPr lang="en-US" sz="2000" dirty="0">
                <a:latin typeface="Arial"/>
                <a:cs typeface="Arial"/>
              </a:rPr>
              <a:t>Accelerates the process of obtaining get clinical representative support.</a:t>
            </a:r>
          </a:p>
          <a:p>
            <a:pPr marL="285750" indent="-285750">
              <a:buFont typeface="Arial" panose="020B0604020202020204" pitchFamily="34" charset="0"/>
              <a:buChar char="•"/>
            </a:pPr>
            <a:r>
              <a:rPr lang="en-US" sz="2000" dirty="0">
                <a:latin typeface="Arial"/>
                <a:cs typeface="Arial"/>
              </a:rPr>
              <a:t>Aids in understanding other players’ perspectives on the problem</a:t>
            </a:r>
          </a:p>
          <a:p>
            <a:pPr marL="285750" indent="-285750">
              <a:buFont typeface="Arial" panose="020B0604020202020204" pitchFamily="34" charset="0"/>
              <a:buChar char="•"/>
            </a:pPr>
            <a:r>
              <a:rPr lang="en-US" sz="2000" dirty="0">
                <a:latin typeface="Arial"/>
                <a:cs typeface="Arial"/>
              </a:rPr>
              <a:t>Provides credibility to prioritizing the problem as a DNP project</a:t>
            </a:r>
          </a:p>
          <a:p>
            <a:endParaRPr lang="en-US" sz="2400" dirty="0">
              <a:latin typeface="Arial"/>
              <a:cs typeface="Arial"/>
            </a:endParaRPr>
          </a:p>
          <a:p>
            <a:r>
              <a:rPr lang="en-US" sz="2400" b="1" dirty="0">
                <a:latin typeface="Arial"/>
                <a:cs typeface="Arial"/>
              </a:rPr>
              <a:t>When?</a:t>
            </a:r>
          </a:p>
          <a:p>
            <a:pPr marL="342900" indent="-342900">
              <a:buFont typeface="Arial" panose="020B0604020202020204" pitchFamily="34" charset="0"/>
              <a:buChar char="•"/>
            </a:pPr>
            <a:r>
              <a:rPr lang="en-US" sz="2000" dirty="0">
                <a:latin typeface="Arial"/>
                <a:cs typeface="Arial"/>
              </a:rPr>
              <a:t>One of the </a:t>
            </a:r>
            <a:r>
              <a:rPr lang="en-US" sz="2000" i="1" dirty="0">
                <a:latin typeface="Arial"/>
                <a:cs typeface="Arial"/>
              </a:rPr>
              <a:t>first</a:t>
            </a:r>
            <a:r>
              <a:rPr lang="en-US" sz="2000" dirty="0">
                <a:latin typeface="Arial"/>
                <a:cs typeface="Arial"/>
              </a:rPr>
              <a:t> activities when determining a good DNP project.</a:t>
            </a:r>
          </a:p>
          <a:p>
            <a:pPr marL="342900" indent="-342900">
              <a:buFont typeface="Arial" panose="020B0604020202020204" pitchFamily="34" charset="0"/>
              <a:buChar char="•"/>
            </a:pPr>
            <a:r>
              <a:rPr lang="en-US" sz="2000" dirty="0">
                <a:latin typeface="Arial"/>
                <a:cs typeface="Arial"/>
              </a:rPr>
              <a:t>Also useful as reference mid-project to inform possible implementation challenges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AutoShape 4" descr="Image result for Tool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79334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6553200" y="6356350"/>
            <a:ext cx="2133600" cy="365125"/>
          </a:xfrm>
        </p:spPr>
        <p:txBody>
          <a:bodyPr/>
          <a:lstStyle/>
          <a:p>
            <a:pPr>
              <a:defRPr/>
            </a:pPr>
            <a:fld id="{3F360B98-5035-4E54-A076-EB906E00DDCF}" type="slidenum">
              <a:rPr lang="en-US" smtClean="0"/>
              <a:pPr>
                <a:defRPr/>
              </a:pPr>
              <a:t>5</a:t>
            </a:fld>
            <a:endParaRPr lang="en-US" dirty="0"/>
          </a:p>
        </p:txBody>
      </p:sp>
      <p:sp>
        <p:nvSpPr>
          <p:cNvPr id="14" name="Title 1"/>
          <p:cNvSpPr txBox="1">
            <a:spLocks/>
          </p:cNvSpPr>
          <p:nvPr/>
        </p:nvSpPr>
        <p:spPr bwMode="auto">
          <a:xfrm>
            <a:off x="544749" y="1507259"/>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latin typeface="Helvetica"/>
                <a:cs typeface="Helvetica"/>
              </a:rPr>
              <a:t>Many Strategies </a:t>
            </a:r>
          </a:p>
          <a:p>
            <a:r>
              <a:rPr lang="en-US" dirty="0">
                <a:latin typeface="Helvetica"/>
                <a:cs typeface="Helvetica"/>
              </a:rPr>
              <a:t>to Determine Root Causes</a:t>
            </a:r>
          </a:p>
        </p:txBody>
      </p:sp>
      <p:sp>
        <p:nvSpPr>
          <p:cNvPr id="4" name="TextBox 3"/>
          <p:cNvSpPr txBox="1"/>
          <p:nvPr/>
        </p:nvSpPr>
        <p:spPr>
          <a:xfrm>
            <a:off x="1173242" y="2931515"/>
            <a:ext cx="6885064" cy="2862322"/>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latin typeface="Arial"/>
                <a:cs typeface="Arial"/>
              </a:rPr>
              <a:t>Brainstorming</a:t>
            </a:r>
          </a:p>
          <a:p>
            <a:pPr marL="285750" indent="-285750">
              <a:buFont typeface="Arial" panose="020B0604020202020204" pitchFamily="34" charset="0"/>
              <a:buChar char="•"/>
            </a:pPr>
            <a:r>
              <a:rPr lang="en-US" sz="2400" dirty="0">
                <a:latin typeface="Arial"/>
                <a:cs typeface="Arial"/>
              </a:rPr>
              <a:t>5 Why's</a:t>
            </a:r>
          </a:p>
          <a:p>
            <a:pPr marL="285750" indent="-285750">
              <a:buFont typeface="Arial" panose="020B0604020202020204" pitchFamily="34" charset="0"/>
              <a:buChar char="•"/>
            </a:pPr>
            <a:r>
              <a:rPr lang="en-US" sz="2400" dirty="0">
                <a:latin typeface="Arial"/>
                <a:cs typeface="Arial"/>
              </a:rPr>
              <a:t>Fishbone diagram</a:t>
            </a:r>
          </a:p>
          <a:p>
            <a:pPr marL="285750" indent="-285750">
              <a:buFont typeface="Arial" panose="020B0604020202020204" pitchFamily="34" charset="0"/>
              <a:buChar char="•"/>
            </a:pPr>
            <a:r>
              <a:rPr lang="en-US" sz="2400" dirty="0">
                <a:latin typeface="Arial"/>
                <a:cs typeface="Arial"/>
              </a:rPr>
              <a:t>Mind mapping</a:t>
            </a:r>
          </a:p>
          <a:p>
            <a:pPr marL="285750" indent="-285750">
              <a:buFont typeface="Arial" panose="020B0604020202020204" pitchFamily="34" charset="0"/>
              <a:buChar char="•"/>
            </a:pPr>
            <a:r>
              <a:rPr lang="en-US" sz="2400" dirty="0">
                <a:latin typeface="Arial"/>
                <a:cs typeface="Arial"/>
              </a:rPr>
              <a:t>Logic diagrams</a:t>
            </a:r>
          </a:p>
          <a:p>
            <a:pPr marL="285750" indent="-285750">
              <a:buFont typeface="Arial" panose="020B0604020202020204" pitchFamily="34" charset="0"/>
              <a:buChar char="•"/>
            </a:pPr>
            <a:r>
              <a:rPr lang="en-US" sz="2400" dirty="0">
                <a:latin typeface="Arial"/>
                <a:cs typeface="Arial"/>
              </a:rPr>
              <a:t>Research historical projects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3" name="AutoShape 4" descr="Image result for Toolbo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 name="Picture 4"/>
          <p:cNvPicPr>
            <a:picLocks noChangeAspect="1"/>
          </p:cNvPicPr>
          <p:nvPr/>
        </p:nvPicPr>
        <p:blipFill>
          <a:blip r:embed="rId3"/>
          <a:stretch>
            <a:fillRect/>
          </a:stretch>
        </p:blipFill>
        <p:spPr>
          <a:xfrm>
            <a:off x="5738668" y="2931515"/>
            <a:ext cx="2247900" cy="2028825"/>
          </a:xfrm>
          <a:prstGeom prst="rect">
            <a:avLst/>
          </a:prstGeom>
        </p:spPr>
      </p:pic>
    </p:spTree>
    <p:extLst>
      <p:ext uri="{BB962C8B-B14F-4D97-AF65-F5344CB8AC3E}">
        <p14:creationId xmlns:p14="http://schemas.microsoft.com/office/powerpoint/2010/main" val="508156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5787D-B9BD-C345-8645-B2A9C1C3D97C}"/>
              </a:ext>
            </a:extLst>
          </p:cNvPr>
          <p:cNvSpPr>
            <a:spLocks noGrp="1"/>
          </p:cNvSpPr>
          <p:nvPr>
            <p:ph type="title"/>
          </p:nvPr>
        </p:nvSpPr>
        <p:spPr/>
        <p:txBody>
          <a:bodyPr/>
          <a:lstStyle/>
          <a:p>
            <a:r>
              <a:rPr lang="en-US" dirty="0">
                <a:latin typeface="Helvetica" pitchFamily="2" charset="0"/>
              </a:rPr>
              <a:t>Tool#1: Brainstorming</a:t>
            </a:r>
            <a:br>
              <a:rPr lang="en-US" dirty="0"/>
            </a:br>
            <a:endParaRPr lang="en-US" dirty="0"/>
          </a:p>
        </p:txBody>
      </p:sp>
      <p:sp>
        <p:nvSpPr>
          <p:cNvPr id="5" name="Content Placeholder 4">
            <a:extLst>
              <a:ext uri="{FF2B5EF4-FFF2-40B4-BE49-F238E27FC236}">
                <a16:creationId xmlns:a16="http://schemas.microsoft.com/office/drawing/2014/main" id="{605BAED5-E024-5743-9F37-8CBD74DFCB58}"/>
              </a:ext>
            </a:extLst>
          </p:cNvPr>
          <p:cNvSpPr>
            <a:spLocks noGrp="1"/>
          </p:cNvSpPr>
          <p:nvPr>
            <p:ph sz="half" idx="1"/>
          </p:nvPr>
        </p:nvSpPr>
        <p:spPr>
          <a:xfrm>
            <a:off x="685800" y="2005012"/>
            <a:ext cx="3886200" cy="4351338"/>
          </a:xfrm>
        </p:spPr>
        <p:txBody>
          <a:bodyPr/>
          <a:lstStyle/>
          <a:p>
            <a:r>
              <a:rPr lang="en-US" sz="2400" dirty="0">
                <a:latin typeface="Arial" panose="020B0604020202020204" pitchFamily="34" charset="0"/>
                <a:cs typeface="Arial" panose="020B0604020202020204" pitchFamily="34" charset="0"/>
              </a:rPr>
              <a:t>Ensure creative ideas</a:t>
            </a:r>
          </a:p>
          <a:p>
            <a:r>
              <a:rPr lang="en-US" sz="2400" dirty="0">
                <a:latin typeface="Arial" panose="020B0604020202020204" pitchFamily="34" charset="0"/>
                <a:cs typeface="Arial" panose="020B0604020202020204" pitchFamily="34" charset="0"/>
              </a:rPr>
              <a:t>Determine your methodology</a:t>
            </a:r>
          </a:p>
          <a:p>
            <a:r>
              <a:rPr lang="en-US" sz="2400" dirty="0">
                <a:latin typeface="Arial" panose="020B0604020202020204" pitchFamily="34" charset="0"/>
                <a:cs typeface="Arial" panose="020B0604020202020204" pitchFamily="34" charset="0"/>
              </a:rPr>
              <a:t>Open your session with a basic set of rules:</a:t>
            </a:r>
          </a:p>
          <a:p>
            <a:r>
              <a:rPr lang="en-US" sz="2400" dirty="0">
                <a:latin typeface="Arial" panose="020B0604020202020204" pitchFamily="34" charset="0"/>
                <a:cs typeface="Arial" panose="020B0604020202020204" pitchFamily="34" charset="0"/>
              </a:rPr>
              <a:t>Get assistance with note taking</a:t>
            </a:r>
          </a:p>
          <a:p>
            <a:r>
              <a:rPr lang="en-US" sz="2400" dirty="0">
                <a:latin typeface="Arial" panose="020B0604020202020204" pitchFamily="34" charset="0"/>
                <a:cs typeface="Arial" panose="020B0604020202020204" pitchFamily="34" charset="0"/>
              </a:rPr>
              <a:t>Actively facilitate the discussion</a:t>
            </a:r>
          </a:p>
          <a:p>
            <a:r>
              <a:rPr lang="en-US" sz="2400" dirty="0">
                <a:latin typeface="Arial" panose="020B0604020202020204" pitchFamily="34" charset="0"/>
                <a:cs typeface="Arial" panose="020B0604020202020204" pitchFamily="34" charset="0"/>
              </a:rPr>
              <a:t>Allow time to plan next steps</a:t>
            </a:r>
          </a:p>
          <a:p>
            <a:endParaRPr lang="en-US" dirty="0"/>
          </a:p>
        </p:txBody>
      </p:sp>
      <p:sp>
        <p:nvSpPr>
          <p:cNvPr id="13" name="Slide Number Placeholder 3"/>
          <p:cNvSpPr>
            <a:spLocks noGrp="1"/>
          </p:cNvSpPr>
          <p:nvPr>
            <p:ph type="sldNum" sz="quarter" idx="12"/>
          </p:nvPr>
        </p:nvSpPr>
        <p:spPr/>
        <p:txBody>
          <a:bodyPr/>
          <a:lstStyle/>
          <a:p>
            <a:pPr>
              <a:defRPr/>
            </a:pPr>
            <a:fld id="{3F360B98-5035-4E54-A076-EB906E00DDCF}" type="slidenum">
              <a:rPr lang="en-US" smtClean="0"/>
              <a:pPr>
                <a:defRPr/>
              </a:pPr>
              <a:t>6</a:t>
            </a:fld>
            <a:endParaRPr lang="en-US" dirty="0"/>
          </a:p>
        </p:txBody>
      </p:sp>
      <p:pic>
        <p:nvPicPr>
          <p:cNvPr id="9" name="Content Placeholder 14" descr="Five Ways NOT to Brainstorm - Spark Consulting">
            <a:extLst>
              <a:ext uri="{FF2B5EF4-FFF2-40B4-BE49-F238E27FC236}">
                <a16:creationId xmlns:a16="http://schemas.microsoft.com/office/drawing/2014/main" id="{5BF4380D-C32E-CA49-A8D6-524C3402365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3051" y="2289949"/>
            <a:ext cx="3886200" cy="3886200"/>
          </a:xfrm>
          <a:prstGeom prst="rect">
            <a:avLst/>
          </a:prstGeom>
        </p:spPr>
      </p:pic>
    </p:spTree>
    <p:extLst>
      <p:ext uri="{BB962C8B-B14F-4D97-AF65-F5344CB8AC3E}">
        <p14:creationId xmlns:p14="http://schemas.microsoft.com/office/powerpoint/2010/main" val="776167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6553200" y="6356350"/>
            <a:ext cx="2133600" cy="365125"/>
          </a:xfrm>
        </p:spPr>
        <p:txBody>
          <a:bodyPr/>
          <a:lstStyle/>
          <a:p>
            <a:pPr>
              <a:defRPr/>
            </a:pPr>
            <a:fld id="{3F360B98-5035-4E54-A076-EB906E00DDCF}" type="slidenum">
              <a:rPr lang="en-US" smtClean="0"/>
              <a:pPr>
                <a:defRPr/>
              </a:pPr>
              <a:t>7</a:t>
            </a:fld>
            <a:endParaRPr lang="en-US" dirty="0"/>
          </a:p>
        </p:txBody>
      </p:sp>
      <p:sp>
        <p:nvSpPr>
          <p:cNvPr id="14" name="Title 1"/>
          <p:cNvSpPr txBox="1">
            <a:spLocks/>
          </p:cNvSpPr>
          <p:nvPr/>
        </p:nvSpPr>
        <p:spPr bwMode="auto">
          <a:xfrm>
            <a:off x="586313" y="1198069"/>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latin typeface="Helvetica" pitchFamily="2" charset="0"/>
              </a:rPr>
              <a:t>Tool #2: 5 Why’s</a:t>
            </a:r>
          </a:p>
        </p:txBody>
      </p:sp>
      <p:sp>
        <p:nvSpPr>
          <p:cNvPr id="4" name="TextBox 3"/>
          <p:cNvSpPr txBox="1"/>
          <p:nvPr/>
        </p:nvSpPr>
        <p:spPr>
          <a:xfrm>
            <a:off x="960072" y="2777486"/>
            <a:ext cx="3996394" cy="2585323"/>
          </a:xfrm>
          <a:prstGeom prst="rect">
            <a:avLst/>
          </a:prstGeom>
          <a:noFill/>
        </p:spPr>
        <p:txBody>
          <a:bodyPr wrap="square" rtlCol="0">
            <a:spAutoFit/>
          </a:bodyPr>
          <a:lstStyle/>
          <a:p>
            <a:pPr marL="285750" indent="-285750">
              <a:buFont typeface="Arial" panose="020B0604020202020204" pitchFamily="34" charset="0"/>
              <a:buChar char="•"/>
            </a:pPr>
            <a:r>
              <a:rPr lang="en-US" sz="2400" dirty="0"/>
              <a:t>Requires little planning</a:t>
            </a:r>
          </a:p>
          <a:p>
            <a:pPr marL="285750" indent="-285750">
              <a:buFont typeface="Arial" panose="020B0604020202020204" pitchFamily="34" charset="0"/>
              <a:buChar char="•"/>
            </a:pPr>
            <a:r>
              <a:rPr lang="en-US" sz="2400" dirty="0"/>
              <a:t>Used to complement the </a:t>
            </a:r>
            <a:r>
              <a:rPr lang="en-US" sz="2400" b="1" dirty="0"/>
              <a:t>analysis</a:t>
            </a:r>
          </a:p>
          <a:p>
            <a:pPr marL="285750" indent="-285750">
              <a:buFont typeface="Arial" panose="020B0604020202020204" pitchFamily="34" charset="0"/>
              <a:buChar char="•"/>
            </a:pPr>
            <a:r>
              <a:rPr lang="en-US" sz="2400" dirty="0"/>
              <a:t>Often used after an issue has been identified using another tool</a:t>
            </a:r>
          </a:p>
          <a:p>
            <a:pPr marL="285750" indent="-285750">
              <a:buFont typeface="Arial" panose="020B0604020202020204" pitchFamily="34" charset="0"/>
              <a:buChar char="•"/>
            </a:pPr>
            <a:endParaRPr lang="en-US" dirty="0"/>
          </a:p>
        </p:txBody>
      </p:sp>
      <p:pic>
        <p:nvPicPr>
          <p:cNvPr id="3" name="Picture 2"/>
          <p:cNvPicPr>
            <a:picLocks noChangeAspect="1"/>
          </p:cNvPicPr>
          <p:nvPr/>
        </p:nvPicPr>
        <p:blipFill rotWithShape="1">
          <a:blip r:embed="rId3"/>
          <a:srcRect l="28327" t="5969" r="28087" b="23322"/>
          <a:stretch/>
        </p:blipFill>
        <p:spPr>
          <a:xfrm>
            <a:off x="5133111" y="2553279"/>
            <a:ext cx="3730336" cy="3782291"/>
          </a:xfrm>
          <a:prstGeom prst="rect">
            <a:avLst/>
          </a:prstGeom>
        </p:spPr>
      </p:pic>
    </p:spTree>
    <p:extLst>
      <p:ext uri="{BB962C8B-B14F-4D97-AF65-F5344CB8AC3E}">
        <p14:creationId xmlns:p14="http://schemas.microsoft.com/office/powerpoint/2010/main" val="2091087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a:xfrm>
            <a:off x="6553200" y="6356350"/>
            <a:ext cx="2133600" cy="365125"/>
          </a:xfrm>
        </p:spPr>
        <p:txBody>
          <a:bodyPr/>
          <a:lstStyle/>
          <a:p>
            <a:pPr>
              <a:defRPr/>
            </a:pPr>
            <a:fld id="{3F360B98-5035-4E54-A076-EB906E00DDCF}" type="slidenum">
              <a:rPr lang="en-US" smtClean="0"/>
              <a:pPr>
                <a:defRPr/>
              </a:pPr>
              <a:t>8</a:t>
            </a:fld>
            <a:endParaRPr lang="en-US" dirty="0"/>
          </a:p>
        </p:txBody>
      </p:sp>
      <p:sp>
        <p:nvSpPr>
          <p:cNvPr id="14" name="Title 1"/>
          <p:cNvSpPr txBox="1">
            <a:spLocks/>
          </p:cNvSpPr>
          <p:nvPr/>
        </p:nvSpPr>
        <p:spPr bwMode="auto">
          <a:xfrm>
            <a:off x="544749" y="1433435"/>
            <a:ext cx="814205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2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dirty="0">
                <a:latin typeface="Helvetica" pitchFamily="2" charset="0"/>
              </a:rPr>
              <a:t>Tool #3: Fishbone Diagram</a:t>
            </a:r>
          </a:p>
        </p:txBody>
      </p:sp>
      <p:pic>
        <p:nvPicPr>
          <p:cNvPr id="3" name="Picture 2"/>
          <p:cNvPicPr>
            <a:picLocks noChangeAspect="1"/>
          </p:cNvPicPr>
          <p:nvPr/>
        </p:nvPicPr>
        <p:blipFill rotWithShape="1">
          <a:blip r:embed="rId3">
            <a:extLst>
              <a:ext uri="{BEBA8EAE-BF5A-486C-A8C5-ECC9F3942E4B}">
                <a14:imgProps xmlns:a14="http://schemas.microsoft.com/office/drawing/2010/main">
                  <a14:imgLayer r:embed="rId4">
                    <a14:imgEffect>
                      <a14:sharpenSoften amount="30000"/>
                    </a14:imgEffect>
                  </a14:imgLayer>
                </a14:imgProps>
              </a:ext>
            </a:extLst>
          </a:blip>
          <a:srcRect b="6725"/>
          <a:stretch/>
        </p:blipFill>
        <p:spPr>
          <a:xfrm>
            <a:off x="4572000" y="2793266"/>
            <a:ext cx="4441804" cy="2631299"/>
          </a:xfrm>
          <a:prstGeom prst="rect">
            <a:avLst/>
          </a:prstGeom>
        </p:spPr>
      </p:pic>
      <p:sp>
        <p:nvSpPr>
          <p:cNvPr id="6" name="TextBox 5"/>
          <p:cNvSpPr txBox="1"/>
          <p:nvPr/>
        </p:nvSpPr>
        <p:spPr>
          <a:xfrm>
            <a:off x="935424" y="2756549"/>
            <a:ext cx="3636576" cy="3693319"/>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latin typeface="Arial"/>
                <a:cs typeface="Arial"/>
              </a:rPr>
              <a:t>Also known as Cause &amp; Effect or Ishikawa diagram</a:t>
            </a:r>
          </a:p>
          <a:p>
            <a:pPr marL="285750" indent="-285750">
              <a:buFont typeface="Arial" panose="020B0604020202020204" pitchFamily="34" charset="0"/>
              <a:buChar char="•"/>
            </a:pPr>
            <a:r>
              <a:rPr lang="en-US" sz="2400" dirty="0"/>
              <a:t>Focuses on systems and processes, not on individual performance</a:t>
            </a:r>
            <a:endParaRPr lang="en-US" sz="2400" dirty="0">
              <a:cs typeface="Arial"/>
            </a:endParaRPr>
          </a:p>
          <a:p>
            <a:pPr marL="285750" indent="-285750">
              <a:buFont typeface="Arial" panose="020B0604020202020204" pitchFamily="34" charset="0"/>
              <a:buChar char="•"/>
            </a:pPr>
            <a:r>
              <a:rPr lang="en-US" sz="2400" dirty="0"/>
              <a:t>Helps expand analysis to the overall systems impacting the problem</a:t>
            </a:r>
            <a:endParaRPr lang="en-US" sz="2400" dirty="0">
              <a:cs typeface="Arial"/>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71160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99177" y="2246960"/>
            <a:ext cx="7705080" cy="3252479"/>
            <a:chOff x="1025682" y="2657777"/>
            <a:chExt cx="7705080" cy="3252479"/>
          </a:xfrm>
        </p:grpSpPr>
        <p:sp>
          <p:nvSpPr>
            <p:cNvPr id="5" name="Rounded Rectangle 4">
              <a:extLst>
                <a:ext uri="{FF2B5EF4-FFF2-40B4-BE49-F238E27FC236}">
                  <a16:creationId xmlns:a16="http://schemas.microsoft.com/office/drawing/2014/main" id="{1AFD0363-DAB8-AC49-8AE9-0D7B6185782F}"/>
                </a:ext>
              </a:extLst>
            </p:cNvPr>
            <p:cNvSpPr/>
            <p:nvPr/>
          </p:nvSpPr>
          <p:spPr>
            <a:xfrm>
              <a:off x="6549390" y="3767535"/>
              <a:ext cx="1840230" cy="8801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Problem</a:t>
              </a:r>
            </a:p>
            <a:p>
              <a:pPr algn="ctr"/>
              <a:r>
                <a:rPr lang="en-US" sz="2400" dirty="0"/>
                <a:t>Statement</a:t>
              </a:r>
            </a:p>
          </p:txBody>
        </p:sp>
        <p:cxnSp>
          <p:nvCxnSpPr>
            <p:cNvPr id="7" name="Straight Connector 6">
              <a:extLst>
                <a:ext uri="{FF2B5EF4-FFF2-40B4-BE49-F238E27FC236}">
                  <a16:creationId xmlns:a16="http://schemas.microsoft.com/office/drawing/2014/main" id="{C592C494-2C8F-7F42-9435-4E2A3684609C}"/>
                </a:ext>
              </a:extLst>
            </p:cNvPr>
            <p:cNvCxnSpPr>
              <a:endCxn id="5" idx="1"/>
            </p:cNvCxnSpPr>
            <p:nvPr/>
          </p:nvCxnSpPr>
          <p:spPr>
            <a:xfrm>
              <a:off x="1851660" y="4179015"/>
              <a:ext cx="4697730" cy="28575"/>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93B9CC82-6FA8-F840-B799-BD2DA9CFBB77}"/>
                </a:ext>
              </a:extLst>
            </p:cNvPr>
            <p:cNvSpPr/>
            <p:nvPr/>
          </p:nvSpPr>
          <p:spPr>
            <a:xfrm>
              <a:off x="1379141" y="2686465"/>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0" name="Rounded Rectangle 9">
              <a:extLst>
                <a:ext uri="{FF2B5EF4-FFF2-40B4-BE49-F238E27FC236}">
                  <a16:creationId xmlns:a16="http://schemas.microsoft.com/office/drawing/2014/main" id="{42E23246-2756-9A47-B7B4-69139BDFEE7B}"/>
                </a:ext>
              </a:extLst>
            </p:cNvPr>
            <p:cNvSpPr/>
            <p:nvPr/>
          </p:nvSpPr>
          <p:spPr>
            <a:xfrm>
              <a:off x="3983355" y="5470201"/>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1" name="Rounded Rectangle 10">
              <a:extLst>
                <a:ext uri="{FF2B5EF4-FFF2-40B4-BE49-F238E27FC236}">
                  <a16:creationId xmlns:a16="http://schemas.microsoft.com/office/drawing/2014/main" id="{8E65684C-E4B4-F847-A55E-2642027F3870}"/>
                </a:ext>
              </a:extLst>
            </p:cNvPr>
            <p:cNvSpPr/>
            <p:nvPr/>
          </p:nvSpPr>
          <p:spPr>
            <a:xfrm>
              <a:off x="1405890" y="5346662"/>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sp>
          <p:nvSpPr>
            <p:cNvPr id="12" name="Rounded Rectangle 11">
              <a:extLst>
                <a:ext uri="{FF2B5EF4-FFF2-40B4-BE49-F238E27FC236}">
                  <a16:creationId xmlns:a16="http://schemas.microsoft.com/office/drawing/2014/main" id="{4DD42589-A56A-0246-9051-2716AB73C481}"/>
                </a:ext>
              </a:extLst>
            </p:cNvPr>
            <p:cNvSpPr/>
            <p:nvPr/>
          </p:nvSpPr>
          <p:spPr>
            <a:xfrm>
              <a:off x="3983355" y="2657777"/>
              <a:ext cx="1371600" cy="4400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Category</a:t>
              </a:r>
            </a:p>
          </p:txBody>
        </p:sp>
        <p:cxnSp>
          <p:nvCxnSpPr>
            <p:cNvPr id="14" name="Straight Arrow Connector 13">
              <a:extLst>
                <a:ext uri="{FF2B5EF4-FFF2-40B4-BE49-F238E27FC236}">
                  <a16:creationId xmlns:a16="http://schemas.microsoft.com/office/drawing/2014/main" id="{8F4DC31D-5AA8-B146-9E9D-A6B5A82A428F}"/>
                </a:ext>
              </a:extLst>
            </p:cNvPr>
            <p:cNvCxnSpPr>
              <a:cxnSpLocks/>
            </p:cNvCxnSpPr>
            <p:nvPr/>
          </p:nvCxnSpPr>
          <p:spPr>
            <a:xfrm>
              <a:off x="2081523" y="3117138"/>
              <a:ext cx="1509317" cy="1046473"/>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873696-85B2-5746-839E-AF140510C8EE}"/>
                </a:ext>
              </a:extLst>
            </p:cNvPr>
            <p:cNvCxnSpPr>
              <a:cxnSpLocks/>
            </p:cNvCxnSpPr>
            <p:nvPr/>
          </p:nvCxnSpPr>
          <p:spPr>
            <a:xfrm flipV="1">
              <a:off x="4509918" y="4195715"/>
              <a:ext cx="867898" cy="1274486"/>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FBF0DB1-C1BE-BB44-80BC-C10097126CD6}"/>
                </a:ext>
              </a:extLst>
            </p:cNvPr>
            <p:cNvCxnSpPr>
              <a:cxnSpLocks/>
              <a:stCxn id="11" idx="0"/>
            </p:cNvCxnSpPr>
            <p:nvPr/>
          </p:nvCxnSpPr>
          <p:spPr>
            <a:xfrm flipV="1">
              <a:off x="2091690" y="4194107"/>
              <a:ext cx="1040130" cy="1152555"/>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84E94FD9-D719-9345-B918-83F3C5883DD4}"/>
                </a:ext>
              </a:extLst>
            </p:cNvPr>
            <p:cNvCxnSpPr>
              <a:cxnSpLocks/>
              <a:stCxn id="12" idx="2"/>
            </p:cNvCxnSpPr>
            <p:nvPr/>
          </p:nvCxnSpPr>
          <p:spPr>
            <a:xfrm>
              <a:off x="4669155" y="3097833"/>
              <a:ext cx="1119750" cy="1088338"/>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C34D607-334B-5749-8B74-CFF0EDE93FF1}"/>
                </a:ext>
              </a:extLst>
            </p:cNvPr>
            <p:cNvCxnSpPr/>
            <p:nvPr/>
          </p:nvCxnSpPr>
          <p:spPr>
            <a:xfrm>
              <a:off x="4149090" y="3436958"/>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97205CC-22BD-BF4F-B3B7-9BD6BDE8B76A}"/>
                </a:ext>
              </a:extLst>
            </p:cNvPr>
            <p:cNvCxnSpPr/>
            <p:nvPr/>
          </p:nvCxnSpPr>
          <p:spPr>
            <a:xfrm>
              <a:off x="1614239" y="3376207"/>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D284B70-2E8C-9146-9D83-330E01D8293D}"/>
                </a:ext>
              </a:extLst>
            </p:cNvPr>
            <p:cNvCxnSpPr/>
            <p:nvPr/>
          </p:nvCxnSpPr>
          <p:spPr>
            <a:xfrm>
              <a:off x="4441898" y="3732034"/>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472200-2616-3744-B008-19B50625A06F}"/>
                </a:ext>
              </a:extLst>
            </p:cNvPr>
            <p:cNvCxnSpPr/>
            <p:nvPr/>
          </p:nvCxnSpPr>
          <p:spPr>
            <a:xfrm>
              <a:off x="1948424" y="3649271"/>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34F55A5-151E-BD44-B874-7928516FC6B3}"/>
                </a:ext>
              </a:extLst>
            </p:cNvPr>
            <p:cNvCxnSpPr/>
            <p:nvPr/>
          </p:nvCxnSpPr>
          <p:spPr>
            <a:xfrm>
              <a:off x="4318637" y="4531231"/>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C44975B-C61B-8B4F-B732-6ED69E186270}"/>
                </a:ext>
              </a:extLst>
            </p:cNvPr>
            <p:cNvCxnSpPr/>
            <p:nvPr/>
          </p:nvCxnSpPr>
          <p:spPr>
            <a:xfrm>
              <a:off x="1990361" y="4492492"/>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61962C-3787-6A4F-952C-67811AF9CC71}"/>
                </a:ext>
              </a:extLst>
            </p:cNvPr>
            <p:cNvCxnSpPr/>
            <p:nvPr/>
          </p:nvCxnSpPr>
          <p:spPr>
            <a:xfrm>
              <a:off x="1027059" y="5044394"/>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7A574F0-CC3A-5344-ADDE-4B40021C0FBD}"/>
                </a:ext>
              </a:extLst>
            </p:cNvPr>
            <p:cNvCxnSpPr/>
            <p:nvPr/>
          </p:nvCxnSpPr>
          <p:spPr>
            <a:xfrm>
              <a:off x="1750695" y="4775072"/>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128243B-EFB4-A54B-9566-45D2F2A35089}"/>
                </a:ext>
              </a:extLst>
            </p:cNvPr>
            <p:cNvCxnSpPr/>
            <p:nvPr/>
          </p:nvCxnSpPr>
          <p:spPr>
            <a:xfrm>
              <a:off x="2354580" y="3916135"/>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D939E32-629C-F04B-88C7-AFBE658A843C}"/>
                </a:ext>
              </a:extLst>
            </p:cNvPr>
            <p:cNvSpPr txBox="1"/>
            <p:nvPr/>
          </p:nvSpPr>
          <p:spPr>
            <a:xfrm>
              <a:off x="1668780" y="3143217"/>
              <a:ext cx="606256" cy="300082"/>
            </a:xfrm>
            <a:prstGeom prst="rect">
              <a:avLst/>
            </a:prstGeom>
            <a:noFill/>
          </p:spPr>
          <p:txBody>
            <a:bodyPr wrap="none" rtlCol="0">
              <a:spAutoFit/>
            </a:bodyPr>
            <a:lstStyle/>
            <a:p>
              <a:r>
                <a:rPr lang="en-US" sz="1350" dirty="0"/>
                <a:t>Cause</a:t>
              </a:r>
            </a:p>
          </p:txBody>
        </p:sp>
        <p:sp>
          <p:nvSpPr>
            <p:cNvPr id="36" name="TextBox 35">
              <a:extLst>
                <a:ext uri="{FF2B5EF4-FFF2-40B4-BE49-F238E27FC236}">
                  <a16:creationId xmlns:a16="http://schemas.microsoft.com/office/drawing/2014/main" id="{A7F76E88-2CD3-6640-BC69-F631A428B7C8}"/>
                </a:ext>
              </a:extLst>
            </p:cNvPr>
            <p:cNvSpPr txBox="1"/>
            <p:nvPr/>
          </p:nvSpPr>
          <p:spPr>
            <a:xfrm>
              <a:off x="4252351" y="3213001"/>
              <a:ext cx="606256" cy="300082"/>
            </a:xfrm>
            <a:prstGeom prst="rect">
              <a:avLst/>
            </a:prstGeom>
            <a:noFill/>
          </p:spPr>
          <p:txBody>
            <a:bodyPr wrap="none" rtlCol="0">
              <a:spAutoFit/>
            </a:bodyPr>
            <a:lstStyle/>
            <a:p>
              <a:r>
                <a:rPr lang="en-US" sz="1350" dirty="0"/>
                <a:t>Cause</a:t>
              </a:r>
            </a:p>
          </p:txBody>
        </p:sp>
        <p:sp>
          <p:nvSpPr>
            <p:cNvPr id="37" name="TextBox 36">
              <a:extLst>
                <a:ext uri="{FF2B5EF4-FFF2-40B4-BE49-F238E27FC236}">
                  <a16:creationId xmlns:a16="http://schemas.microsoft.com/office/drawing/2014/main" id="{F191C4A0-5703-A14B-B3BE-55D77924EC3D}"/>
                </a:ext>
              </a:extLst>
            </p:cNvPr>
            <p:cNvSpPr txBox="1"/>
            <p:nvPr/>
          </p:nvSpPr>
          <p:spPr>
            <a:xfrm>
              <a:off x="2023936" y="3411868"/>
              <a:ext cx="606256" cy="300082"/>
            </a:xfrm>
            <a:prstGeom prst="rect">
              <a:avLst/>
            </a:prstGeom>
            <a:noFill/>
          </p:spPr>
          <p:txBody>
            <a:bodyPr wrap="none" rtlCol="0">
              <a:spAutoFit/>
            </a:bodyPr>
            <a:lstStyle/>
            <a:p>
              <a:r>
                <a:rPr lang="en-US" sz="1350" dirty="0"/>
                <a:t>Cause</a:t>
              </a:r>
            </a:p>
          </p:txBody>
        </p:sp>
        <p:sp>
          <p:nvSpPr>
            <p:cNvPr id="38" name="TextBox 37">
              <a:extLst>
                <a:ext uri="{FF2B5EF4-FFF2-40B4-BE49-F238E27FC236}">
                  <a16:creationId xmlns:a16="http://schemas.microsoft.com/office/drawing/2014/main" id="{9D1D1D47-167D-1542-AD08-A7B9C9C0227D}"/>
                </a:ext>
              </a:extLst>
            </p:cNvPr>
            <p:cNvSpPr txBox="1"/>
            <p:nvPr/>
          </p:nvSpPr>
          <p:spPr>
            <a:xfrm>
              <a:off x="4429907" y="4289118"/>
              <a:ext cx="606256" cy="300082"/>
            </a:xfrm>
            <a:prstGeom prst="rect">
              <a:avLst/>
            </a:prstGeom>
            <a:noFill/>
          </p:spPr>
          <p:txBody>
            <a:bodyPr wrap="none" rtlCol="0">
              <a:spAutoFit/>
            </a:bodyPr>
            <a:lstStyle/>
            <a:p>
              <a:r>
                <a:rPr lang="en-US" sz="1350" dirty="0"/>
                <a:t>Cause</a:t>
              </a:r>
            </a:p>
          </p:txBody>
        </p:sp>
        <p:sp>
          <p:nvSpPr>
            <p:cNvPr id="39" name="TextBox 38">
              <a:extLst>
                <a:ext uri="{FF2B5EF4-FFF2-40B4-BE49-F238E27FC236}">
                  <a16:creationId xmlns:a16="http://schemas.microsoft.com/office/drawing/2014/main" id="{DC12384A-825C-6A44-8C93-25AC8FAF1720}"/>
                </a:ext>
              </a:extLst>
            </p:cNvPr>
            <p:cNvSpPr txBox="1"/>
            <p:nvPr/>
          </p:nvSpPr>
          <p:spPr>
            <a:xfrm>
              <a:off x="4522690" y="3499545"/>
              <a:ext cx="606256" cy="300082"/>
            </a:xfrm>
            <a:prstGeom prst="rect">
              <a:avLst/>
            </a:prstGeom>
            <a:noFill/>
          </p:spPr>
          <p:txBody>
            <a:bodyPr wrap="none" rtlCol="0">
              <a:spAutoFit/>
            </a:bodyPr>
            <a:lstStyle/>
            <a:p>
              <a:r>
                <a:rPr lang="en-US" sz="1350" dirty="0"/>
                <a:t>Cause</a:t>
              </a:r>
            </a:p>
          </p:txBody>
        </p:sp>
        <p:sp>
          <p:nvSpPr>
            <p:cNvPr id="40" name="TextBox 39">
              <a:extLst>
                <a:ext uri="{FF2B5EF4-FFF2-40B4-BE49-F238E27FC236}">
                  <a16:creationId xmlns:a16="http://schemas.microsoft.com/office/drawing/2014/main" id="{85752F82-1250-EC4F-9945-5BA2EF97E580}"/>
                </a:ext>
              </a:extLst>
            </p:cNvPr>
            <p:cNvSpPr txBox="1"/>
            <p:nvPr/>
          </p:nvSpPr>
          <p:spPr>
            <a:xfrm>
              <a:off x="3481871" y="4950942"/>
              <a:ext cx="901401" cy="300082"/>
            </a:xfrm>
            <a:prstGeom prst="rect">
              <a:avLst/>
            </a:prstGeom>
            <a:noFill/>
          </p:spPr>
          <p:txBody>
            <a:bodyPr wrap="none" rtlCol="0">
              <a:spAutoFit/>
            </a:bodyPr>
            <a:lstStyle/>
            <a:p>
              <a:r>
                <a:rPr lang="en-US" sz="1350" dirty="0"/>
                <a:t>Sub-cause</a:t>
              </a:r>
            </a:p>
          </p:txBody>
        </p:sp>
        <p:sp>
          <p:nvSpPr>
            <p:cNvPr id="41" name="TextBox 40">
              <a:extLst>
                <a:ext uri="{FF2B5EF4-FFF2-40B4-BE49-F238E27FC236}">
                  <a16:creationId xmlns:a16="http://schemas.microsoft.com/office/drawing/2014/main" id="{639EAA45-638B-B74F-BD51-B2760831C6A9}"/>
                </a:ext>
              </a:extLst>
            </p:cNvPr>
            <p:cNvSpPr txBox="1"/>
            <p:nvPr/>
          </p:nvSpPr>
          <p:spPr>
            <a:xfrm>
              <a:off x="2161835" y="4245352"/>
              <a:ext cx="606256" cy="300082"/>
            </a:xfrm>
            <a:prstGeom prst="rect">
              <a:avLst/>
            </a:prstGeom>
            <a:noFill/>
          </p:spPr>
          <p:txBody>
            <a:bodyPr wrap="none" rtlCol="0">
              <a:spAutoFit/>
            </a:bodyPr>
            <a:lstStyle/>
            <a:p>
              <a:r>
                <a:rPr lang="en-US" sz="1350" dirty="0"/>
                <a:t>Cause</a:t>
              </a:r>
            </a:p>
          </p:txBody>
        </p:sp>
        <p:sp>
          <p:nvSpPr>
            <p:cNvPr id="42" name="TextBox 41">
              <a:extLst>
                <a:ext uri="{FF2B5EF4-FFF2-40B4-BE49-F238E27FC236}">
                  <a16:creationId xmlns:a16="http://schemas.microsoft.com/office/drawing/2014/main" id="{6CBE0EEF-7354-3641-9D25-80494CE40BC5}"/>
                </a:ext>
              </a:extLst>
            </p:cNvPr>
            <p:cNvSpPr txBox="1"/>
            <p:nvPr/>
          </p:nvSpPr>
          <p:spPr>
            <a:xfrm>
              <a:off x="2460794" y="3668380"/>
              <a:ext cx="606256" cy="300082"/>
            </a:xfrm>
            <a:prstGeom prst="rect">
              <a:avLst/>
            </a:prstGeom>
            <a:noFill/>
          </p:spPr>
          <p:txBody>
            <a:bodyPr wrap="none" rtlCol="0">
              <a:spAutoFit/>
            </a:bodyPr>
            <a:lstStyle/>
            <a:p>
              <a:r>
                <a:rPr lang="en-US" sz="1350" dirty="0"/>
                <a:t>Cause</a:t>
              </a:r>
            </a:p>
          </p:txBody>
        </p:sp>
        <p:sp>
          <p:nvSpPr>
            <p:cNvPr id="43" name="TextBox 42">
              <a:extLst>
                <a:ext uri="{FF2B5EF4-FFF2-40B4-BE49-F238E27FC236}">
                  <a16:creationId xmlns:a16="http://schemas.microsoft.com/office/drawing/2014/main" id="{6A14A248-9D01-9043-B76D-CC121EAC08EA}"/>
                </a:ext>
              </a:extLst>
            </p:cNvPr>
            <p:cNvSpPr txBox="1"/>
            <p:nvPr/>
          </p:nvSpPr>
          <p:spPr>
            <a:xfrm>
              <a:off x="1864263" y="4531231"/>
              <a:ext cx="606256" cy="300082"/>
            </a:xfrm>
            <a:prstGeom prst="rect">
              <a:avLst/>
            </a:prstGeom>
            <a:noFill/>
          </p:spPr>
          <p:txBody>
            <a:bodyPr wrap="none" rtlCol="0">
              <a:spAutoFit/>
            </a:bodyPr>
            <a:lstStyle/>
            <a:p>
              <a:r>
                <a:rPr lang="en-US" sz="1350" dirty="0"/>
                <a:t>Cause</a:t>
              </a:r>
            </a:p>
          </p:txBody>
        </p:sp>
        <p:cxnSp>
          <p:nvCxnSpPr>
            <p:cNvPr id="47" name="Straight Arrow Connector 46">
              <a:extLst>
                <a:ext uri="{FF2B5EF4-FFF2-40B4-BE49-F238E27FC236}">
                  <a16:creationId xmlns:a16="http://schemas.microsoft.com/office/drawing/2014/main" id="{CF065D63-41CB-D04E-9E8F-6B6E8B2049C5}"/>
                </a:ext>
              </a:extLst>
            </p:cNvPr>
            <p:cNvCxnSpPr>
              <a:cxnSpLocks/>
            </p:cNvCxnSpPr>
            <p:nvPr/>
          </p:nvCxnSpPr>
          <p:spPr>
            <a:xfrm flipV="1">
              <a:off x="4318637" y="4878362"/>
              <a:ext cx="208424" cy="3125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2C06211-04A4-1B41-B43C-1FF54EA3999E}"/>
                </a:ext>
              </a:extLst>
            </p:cNvPr>
            <p:cNvCxnSpPr>
              <a:cxnSpLocks/>
            </p:cNvCxnSpPr>
            <p:nvPr/>
          </p:nvCxnSpPr>
          <p:spPr>
            <a:xfrm flipV="1">
              <a:off x="1872879" y="4769475"/>
              <a:ext cx="210195" cy="28259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01EAF601-FB38-0B4C-B9A5-A48E33244B92}"/>
                </a:ext>
              </a:extLst>
            </p:cNvPr>
            <p:cNvSpPr txBox="1"/>
            <p:nvPr/>
          </p:nvSpPr>
          <p:spPr>
            <a:xfrm>
              <a:off x="1025682" y="4804361"/>
              <a:ext cx="901401" cy="300082"/>
            </a:xfrm>
            <a:prstGeom prst="rect">
              <a:avLst/>
            </a:prstGeom>
            <a:noFill/>
          </p:spPr>
          <p:txBody>
            <a:bodyPr wrap="none" rtlCol="0">
              <a:spAutoFit/>
            </a:bodyPr>
            <a:lstStyle/>
            <a:p>
              <a:r>
                <a:rPr lang="en-US" sz="1350" dirty="0"/>
                <a:t>Sub-cause</a:t>
              </a:r>
            </a:p>
          </p:txBody>
        </p:sp>
        <p:cxnSp>
          <p:nvCxnSpPr>
            <p:cNvPr id="53" name="Straight Connector 52">
              <a:extLst>
                <a:ext uri="{FF2B5EF4-FFF2-40B4-BE49-F238E27FC236}">
                  <a16:creationId xmlns:a16="http://schemas.microsoft.com/office/drawing/2014/main" id="{A1FAB9E7-9BDB-1F49-BE2B-942370AD583A}"/>
                </a:ext>
              </a:extLst>
            </p:cNvPr>
            <p:cNvCxnSpPr/>
            <p:nvPr/>
          </p:nvCxnSpPr>
          <p:spPr>
            <a:xfrm>
              <a:off x="3489650" y="5190928"/>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62AE6AB-11B8-2547-B116-D2E39E00B38C}"/>
                </a:ext>
              </a:extLst>
            </p:cNvPr>
            <p:cNvCxnSpPr/>
            <p:nvPr/>
          </p:nvCxnSpPr>
          <p:spPr>
            <a:xfrm>
              <a:off x="4087007" y="486728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ECC29F21-ACDE-8E44-85A1-1B138E20563D}"/>
                </a:ext>
              </a:extLst>
            </p:cNvPr>
            <p:cNvSpPr txBox="1"/>
            <p:nvPr/>
          </p:nvSpPr>
          <p:spPr>
            <a:xfrm>
              <a:off x="4230273" y="4622311"/>
              <a:ext cx="606256" cy="300082"/>
            </a:xfrm>
            <a:prstGeom prst="rect">
              <a:avLst/>
            </a:prstGeom>
            <a:noFill/>
          </p:spPr>
          <p:txBody>
            <a:bodyPr wrap="none" rtlCol="0">
              <a:spAutoFit/>
            </a:bodyPr>
            <a:lstStyle/>
            <a:p>
              <a:r>
                <a:rPr lang="en-US" sz="1350" dirty="0"/>
                <a:t>Cause</a:t>
              </a:r>
            </a:p>
          </p:txBody>
        </p:sp>
        <p:cxnSp>
          <p:nvCxnSpPr>
            <p:cNvPr id="69" name="Straight Arrow Connector 68">
              <a:extLst>
                <a:ext uri="{FF2B5EF4-FFF2-40B4-BE49-F238E27FC236}">
                  <a16:creationId xmlns:a16="http://schemas.microsoft.com/office/drawing/2014/main" id="{BFB6FF76-5F56-8C4D-8A22-981B3E195093}"/>
                </a:ext>
              </a:extLst>
            </p:cNvPr>
            <p:cNvCxnSpPr>
              <a:cxnSpLocks/>
            </p:cNvCxnSpPr>
            <p:nvPr/>
          </p:nvCxnSpPr>
          <p:spPr>
            <a:xfrm flipV="1">
              <a:off x="4700784" y="3764479"/>
              <a:ext cx="228188" cy="2792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7617E733-8EA8-364E-B700-67565DB6F708}"/>
                </a:ext>
              </a:extLst>
            </p:cNvPr>
            <p:cNvCxnSpPr/>
            <p:nvPr/>
          </p:nvCxnSpPr>
          <p:spPr>
            <a:xfrm>
              <a:off x="3863731" y="4042786"/>
              <a:ext cx="84582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1DBB4064-1F87-114A-8F25-D1616C9832A5}"/>
                </a:ext>
              </a:extLst>
            </p:cNvPr>
            <p:cNvSpPr txBox="1"/>
            <p:nvPr/>
          </p:nvSpPr>
          <p:spPr>
            <a:xfrm>
              <a:off x="3908670" y="3789817"/>
              <a:ext cx="901401" cy="300082"/>
            </a:xfrm>
            <a:prstGeom prst="rect">
              <a:avLst/>
            </a:prstGeom>
            <a:noFill/>
          </p:spPr>
          <p:txBody>
            <a:bodyPr wrap="none" rtlCol="0">
              <a:spAutoFit/>
            </a:bodyPr>
            <a:lstStyle/>
            <a:p>
              <a:r>
                <a:rPr lang="en-US" sz="1350" dirty="0"/>
                <a:t>Sub-cause</a:t>
              </a:r>
            </a:p>
          </p:txBody>
        </p:sp>
        <p:sp>
          <p:nvSpPr>
            <p:cNvPr id="2" name="Oval 1">
              <a:extLst>
                <a:ext uri="{FF2B5EF4-FFF2-40B4-BE49-F238E27FC236}">
                  <a16:creationId xmlns:a16="http://schemas.microsoft.com/office/drawing/2014/main" id="{7396BEBA-DA35-FF4C-B9B2-F4DFED0EB416}"/>
                </a:ext>
              </a:extLst>
            </p:cNvPr>
            <p:cNvSpPr/>
            <p:nvPr/>
          </p:nvSpPr>
          <p:spPr>
            <a:xfrm>
              <a:off x="6205709" y="3143217"/>
              <a:ext cx="2525053" cy="2326984"/>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grpSp>
    </p:spTree>
    <p:extLst>
      <p:ext uri="{BB962C8B-B14F-4D97-AF65-F5344CB8AC3E}">
        <p14:creationId xmlns:p14="http://schemas.microsoft.com/office/powerpoint/2010/main" val="514107845"/>
      </p:ext>
    </p:extLst>
  </p:cSld>
  <p:clrMapOvr>
    <a:masterClrMapping/>
  </p:clrMapOvr>
</p:sld>
</file>

<file path=ppt/theme/theme1.xml><?xml version="1.0" encoding="utf-8"?>
<a:theme xmlns:a="http://schemas.openxmlformats.org/drawingml/2006/main" name="Office Them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
      <a:dk1>
        <a:srgbClr val="63666A"/>
      </a:dk1>
      <a:lt1>
        <a:srgbClr val="FFFFFF"/>
      </a:lt1>
      <a:dk2>
        <a:srgbClr val="580F8B"/>
      </a:dk2>
      <a:lt2>
        <a:srgbClr val="505050"/>
      </a:lt2>
      <a:accent1>
        <a:srgbClr val="FED900"/>
      </a:accent1>
      <a:accent2>
        <a:srgbClr val="FF6A13"/>
      </a:accent2>
      <a:accent3>
        <a:srgbClr val="FFFFFF"/>
      </a:accent3>
      <a:accent4>
        <a:srgbClr val="535659"/>
      </a:accent4>
      <a:accent5>
        <a:srgbClr val="FEE9AA"/>
      </a:accent5>
      <a:accent6>
        <a:srgbClr val="E75F10"/>
      </a:accent6>
      <a:hlink>
        <a:srgbClr val="00778B"/>
      </a:hlink>
      <a:folHlink>
        <a:srgbClr val="43B02A"/>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ster Option 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TotalTime>
  <Words>2613</Words>
  <Application>Microsoft Macintosh PowerPoint</Application>
  <PresentationFormat>On-screen Show (4:3)</PresentationFormat>
  <Paragraphs>323</Paragraphs>
  <Slides>17</Slides>
  <Notes>17</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17</vt:i4>
      </vt:variant>
    </vt:vector>
  </HeadingPairs>
  <TitlesOfParts>
    <vt:vector size="26" baseType="lpstr">
      <vt:lpstr>Arial</vt:lpstr>
      <vt:lpstr>Calibri</vt:lpstr>
      <vt:lpstr>Calibri Light</vt:lpstr>
      <vt:lpstr>Helvetica</vt:lpstr>
      <vt:lpstr>Times</vt:lpstr>
      <vt:lpstr>Office Theme</vt:lpstr>
      <vt:lpstr>Custom Design</vt:lpstr>
      <vt:lpstr>1_Office Theme</vt:lpstr>
      <vt:lpstr>Poster Option B</vt:lpstr>
      <vt:lpstr> Root Cause Analysis in DNP  Quality Improvement Projects </vt:lpstr>
      <vt:lpstr>Learning Objectives</vt:lpstr>
      <vt:lpstr>Definition of "Root Cause"</vt:lpstr>
      <vt:lpstr>PowerPoint Presentation</vt:lpstr>
      <vt:lpstr>PowerPoint Presentation</vt:lpstr>
      <vt:lpstr>Tool#1: Brainstorming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Additional Resources</vt:lpstr>
      <vt:lpstr>Questions? Comments?</vt:lpstr>
    </vt:vector>
  </TitlesOfParts>
  <Company>Univ of Maryland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Jenna Meol</dc:creator>
  <cp:lastModifiedBy>Buckley, Kathleen</cp:lastModifiedBy>
  <cp:revision>34</cp:revision>
  <cp:lastPrinted>2019-10-17T13:53:30Z</cp:lastPrinted>
  <dcterms:created xsi:type="dcterms:W3CDTF">2011-06-24T14:29:15Z</dcterms:created>
  <dcterms:modified xsi:type="dcterms:W3CDTF">2020-01-03T12:12:39Z</dcterms:modified>
</cp:coreProperties>
</file>