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7" r:id="rId3"/>
    <p:sldId id="258" r:id="rId4"/>
    <p:sldId id="283" r:id="rId5"/>
    <p:sldId id="1339" r:id="rId6"/>
    <p:sldId id="1340" r:id="rId7"/>
    <p:sldId id="279" r:id="rId8"/>
    <p:sldId id="262" r:id="rId9"/>
    <p:sldId id="281" r:id="rId10"/>
    <p:sldId id="1337" r:id="rId11"/>
    <p:sldId id="282" r:id="rId12"/>
    <p:sldId id="263" r:id="rId13"/>
    <p:sldId id="264" r:id="rId14"/>
    <p:sldId id="265" r:id="rId15"/>
    <p:sldId id="288" r:id="rId16"/>
    <p:sldId id="1342" r:id="rId17"/>
    <p:sldId id="1332" r:id="rId18"/>
    <p:sldId id="286" r:id="rId19"/>
    <p:sldId id="285" r:id="rId20"/>
    <p:sldId id="266" r:id="rId21"/>
    <p:sldId id="1343" r:id="rId22"/>
    <p:sldId id="1344" r:id="rId23"/>
    <p:sldId id="270" r:id="rId24"/>
    <p:sldId id="1328" r:id="rId25"/>
    <p:sldId id="272" r:id="rId26"/>
    <p:sldId id="1330" r:id="rId27"/>
    <p:sldId id="1341" r:id="rId28"/>
    <p:sldId id="289" r:id="rId29"/>
    <p:sldId id="1338" r:id="rId30"/>
    <p:sldId id="27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y, Kathleen" initials="BK" lastIdx="3" clrIdx="0">
    <p:extLst>
      <p:ext uri="{19B8F6BF-5375-455C-9EA6-DF929625EA0E}">
        <p15:presenceInfo xmlns:p15="http://schemas.microsoft.com/office/powerpoint/2012/main" userId="S::buckley@umaryland.edu::d1b28d51-afcb-4d4a-b923-6327e34e1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32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73403" autoAdjust="0"/>
  </p:normalViewPr>
  <p:slideViewPr>
    <p:cSldViewPr snapToGrid="0">
      <p:cViewPr varScale="1">
        <p:scale>
          <a:sx n="45" d="100"/>
          <a:sy n="45" d="100"/>
        </p:scale>
        <p:origin x="60" y="36"/>
      </p:cViewPr>
      <p:guideLst/>
    </p:cSldViewPr>
  </p:slid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0T16:24:58.796" idx="1">
    <p:pos x="10" y="10"/>
    <p:text>Katie, add the arrows with animation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A322E-E271-4872-BAF4-7F98553B07A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20764434-C00D-44A6-91E2-E055CD86E78E}">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endPar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EB04960-1BA2-417C-AC72-4CB7D494621B}" type="parTrans" cxnId="{B70A068F-2636-40EC-B8F4-2BDE18C0F03B}">
      <dgm:prSet/>
      <dgm:spPr/>
      <dgm:t>
        <a:bodyPr/>
        <a:lstStyle/>
        <a:p>
          <a:endParaRPr lang="en-US"/>
        </a:p>
      </dgm:t>
    </dgm:pt>
    <dgm:pt modelId="{87BE799E-7F87-4F6C-B0E8-8925A116B847}" type="sibTrans" cxnId="{B70A068F-2636-40EC-B8F4-2BDE18C0F03B}">
      <dgm:prSet/>
      <dgm:spPr/>
      <dgm:t>
        <a:bodyPr/>
        <a:lstStyle/>
        <a:p>
          <a:endParaRPr lang="en-US"/>
        </a:p>
      </dgm:t>
    </dgm:pt>
    <dgm:pt modelId="{85F4B18F-A434-4262-9BF0-7E29E9C08709}">
      <dgm:prSet phldrT="[Text]" custT="1"/>
      <dgm:spPr/>
      <dgm:t>
        <a:bodyPr/>
        <a:lstStyle/>
        <a:p>
          <a:r>
            <a:rPr lang="en-US" sz="4000" dirty="0">
              <a:latin typeface="Times New Roman" panose="02020603050405020304" pitchFamily="18" charset="0"/>
              <a:cs typeface="Times New Roman" panose="02020603050405020304" pitchFamily="18" charset="0"/>
            </a:rPr>
            <a:t>Specific</a:t>
          </a:r>
        </a:p>
      </dgm:t>
    </dgm:pt>
    <dgm:pt modelId="{18E915AD-CA78-4EA7-845F-EA58F088D659}" type="parTrans" cxnId="{1693D932-63C7-4DDC-BD66-4AC115D8AFA2}">
      <dgm:prSet/>
      <dgm:spPr/>
      <dgm:t>
        <a:bodyPr/>
        <a:lstStyle/>
        <a:p>
          <a:endParaRPr lang="en-US"/>
        </a:p>
      </dgm:t>
    </dgm:pt>
    <dgm:pt modelId="{42D088D8-D99D-4B53-B37B-F2F089B402F1}" type="sibTrans" cxnId="{1693D932-63C7-4DDC-BD66-4AC115D8AFA2}">
      <dgm:prSet/>
      <dgm:spPr/>
      <dgm:t>
        <a:bodyPr/>
        <a:lstStyle/>
        <a:p>
          <a:endParaRPr lang="en-US"/>
        </a:p>
      </dgm:t>
    </dgm:pt>
    <dgm:pt modelId="{F4AB87A3-6A30-4981-9A4A-C51CB0CD5F41}">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p>
      </dgm:t>
    </dgm:pt>
    <dgm:pt modelId="{C5A7DD3B-896C-42F9-A944-F87E08BA5C06}" type="parTrans" cxnId="{1C6EF489-6FE8-4173-B54F-B32903E4B142}">
      <dgm:prSet/>
      <dgm:spPr/>
      <dgm:t>
        <a:bodyPr/>
        <a:lstStyle/>
        <a:p>
          <a:endParaRPr lang="en-US"/>
        </a:p>
      </dgm:t>
    </dgm:pt>
    <dgm:pt modelId="{26FC9EC7-B191-4A72-98E3-A77DF8178261}" type="sibTrans" cxnId="{1C6EF489-6FE8-4173-B54F-B32903E4B142}">
      <dgm:prSet/>
      <dgm:spPr/>
      <dgm:t>
        <a:bodyPr/>
        <a:lstStyle/>
        <a:p>
          <a:endParaRPr lang="en-US"/>
        </a:p>
      </dgm:t>
    </dgm:pt>
    <dgm:pt modelId="{2F3FE5B0-B4DF-45AA-A7D3-4F8367A3333A}">
      <dgm:prSet phldrT="[Text]" custT="1"/>
      <dgm:spPr/>
      <dgm:t>
        <a:bodyPr/>
        <a:lstStyle/>
        <a:p>
          <a:r>
            <a:rPr lang="en-US" sz="4000" dirty="0">
              <a:latin typeface="Times New Roman" panose="02020603050405020304" pitchFamily="18" charset="0"/>
              <a:cs typeface="Times New Roman" panose="02020603050405020304" pitchFamily="18" charset="0"/>
            </a:rPr>
            <a:t>Measurable</a:t>
          </a:r>
        </a:p>
      </dgm:t>
    </dgm:pt>
    <dgm:pt modelId="{9060F49B-7E9B-420B-81BD-7F34001CDCF0}" type="parTrans" cxnId="{BF21E04C-64B6-4830-83AE-2E64729C4AF4}">
      <dgm:prSet/>
      <dgm:spPr/>
      <dgm:t>
        <a:bodyPr/>
        <a:lstStyle/>
        <a:p>
          <a:endParaRPr lang="en-US"/>
        </a:p>
      </dgm:t>
    </dgm:pt>
    <dgm:pt modelId="{024CE6B9-C588-499A-9793-254ACF4AD6C1}" type="sibTrans" cxnId="{BF21E04C-64B6-4830-83AE-2E64729C4AF4}">
      <dgm:prSet/>
      <dgm:spPr/>
      <dgm:t>
        <a:bodyPr/>
        <a:lstStyle/>
        <a:p>
          <a:endParaRPr lang="en-US"/>
        </a:p>
      </dgm:t>
    </dgm:pt>
    <dgm:pt modelId="{59DA6FD4-070F-4B66-8DC6-AFEC259B1467}">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dgm:t>
    </dgm:pt>
    <dgm:pt modelId="{5CE3FD70-7DF7-4A17-A0A7-77DC92583320}" type="parTrans" cxnId="{24760F8B-6C6D-44A7-9A37-8656FF141E04}">
      <dgm:prSet/>
      <dgm:spPr/>
      <dgm:t>
        <a:bodyPr/>
        <a:lstStyle/>
        <a:p>
          <a:endParaRPr lang="en-US"/>
        </a:p>
      </dgm:t>
    </dgm:pt>
    <dgm:pt modelId="{62A3D8D0-729C-4FFD-A7A1-799370FF6D1B}" type="sibTrans" cxnId="{24760F8B-6C6D-44A7-9A37-8656FF141E04}">
      <dgm:prSet/>
      <dgm:spPr/>
      <dgm:t>
        <a:bodyPr/>
        <a:lstStyle/>
        <a:p>
          <a:endParaRPr lang="en-US"/>
        </a:p>
      </dgm:t>
    </dgm:pt>
    <dgm:pt modelId="{593EF3A7-4FFE-4448-ADDB-62809599BCD1}">
      <dgm:prSet phldrT="[Text]" custT="1"/>
      <dgm:spPr/>
      <dgm:t>
        <a:bodyPr/>
        <a:lstStyle/>
        <a:p>
          <a:r>
            <a:rPr lang="en-US" sz="4000" dirty="0">
              <a:latin typeface="Times New Roman" panose="02020603050405020304" pitchFamily="18" charset="0"/>
              <a:cs typeface="Times New Roman" panose="02020603050405020304" pitchFamily="18" charset="0"/>
            </a:rPr>
            <a:t>Achievable</a:t>
          </a:r>
        </a:p>
      </dgm:t>
    </dgm:pt>
    <dgm:pt modelId="{DF9EAD27-3B27-459D-87F0-24CA230F081C}" type="parTrans" cxnId="{B71817E3-6CAC-4433-A7DA-8B73535A3C01}">
      <dgm:prSet/>
      <dgm:spPr/>
      <dgm:t>
        <a:bodyPr/>
        <a:lstStyle/>
        <a:p>
          <a:endParaRPr lang="en-US"/>
        </a:p>
      </dgm:t>
    </dgm:pt>
    <dgm:pt modelId="{20CD578D-F2A2-476A-BD08-C983C598B774}" type="sibTrans" cxnId="{B71817E3-6CAC-4433-A7DA-8B73535A3C01}">
      <dgm:prSet/>
      <dgm:spPr/>
      <dgm:t>
        <a:bodyPr/>
        <a:lstStyle/>
        <a:p>
          <a:endParaRPr lang="en-US"/>
        </a:p>
      </dgm:t>
    </dgm:pt>
    <dgm:pt modelId="{0D169B4F-5967-4232-9F65-1B222D3B7763}">
      <dgm:prSe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dgm:t>
    </dgm:pt>
    <dgm:pt modelId="{CFB6CE5B-F262-44FC-B764-60FA524BE112}" type="parTrans" cxnId="{1DA830EC-E5AA-45DE-A135-5E76BCE3F892}">
      <dgm:prSet/>
      <dgm:spPr/>
      <dgm:t>
        <a:bodyPr/>
        <a:lstStyle/>
        <a:p>
          <a:endParaRPr lang="en-US"/>
        </a:p>
      </dgm:t>
    </dgm:pt>
    <dgm:pt modelId="{20715874-AB3C-4B00-8AC5-84D14E121479}" type="sibTrans" cxnId="{1DA830EC-E5AA-45DE-A135-5E76BCE3F892}">
      <dgm:prSet/>
      <dgm:spPr/>
      <dgm:t>
        <a:bodyPr/>
        <a:lstStyle/>
        <a:p>
          <a:endParaRPr lang="en-US"/>
        </a:p>
      </dgm:t>
    </dgm:pt>
    <dgm:pt modelId="{77E41153-E706-4C9D-BDBF-DC4B6F6F5491}">
      <dgm:prSe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dgm:t>
    </dgm:pt>
    <dgm:pt modelId="{27B7F2B1-6315-489C-937F-7F3CB94E36E6}" type="parTrans" cxnId="{F537E85E-FD2F-426C-9DAA-975BF8DA67AB}">
      <dgm:prSet/>
      <dgm:spPr/>
      <dgm:t>
        <a:bodyPr/>
        <a:lstStyle/>
        <a:p>
          <a:endParaRPr lang="en-US"/>
        </a:p>
      </dgm:t>
    </dgm:pt>
    <dgm:pt modelId="{6A8D7916-CD41-4DF9-8020-71EF856BB750}" type="sibTrans" cxnId="{F537E85E-FD2F-426C-9DAA-975BF8DA67AB}">
      <dgm:prSet/>
      <dgm:spPr/>
      <dgm:t>
        <a:bodyPr/>
        <a:lstStyle/>
        <a:p>
          <a:endParaRPr lang="en-US"/>
        </a:p>
      </dgm:t>
    </dgm:pt>
    <dgm:pt modelId="{E339C6C7-2536-42E0-8E22-D7DF803D0B20}">
      <dgm:prSet custT="1"/>
      <dgm:spPr/>
      <dgm:t>
        <a:bodyPr/>
        <a:lstStyle/>
        <a:p>
          <a:r>
            <a:rPr lang="en-US" sz="4000" dirty="0">
              <a:latin typeface="Times New Roman" panose="02020603050405020304" pitchFamily="18" charset="0"/>
              <a:cs typeface="Times New Roman" panose="02020603050405020304" pitchFamily="18" charset="0"/>
            </a:rPr>
            <a:t>Relevant</a:t>
          </a:r>
        </a:p>
      </dgm:t>
    </dgm:pt>
    <dgm:pt modelId="{C38C1E00-43B7-4686-A465-F0C170174932}" type="parTrans" cxnId="{BE93E91B-3EB1-42B9-A2C1-1DD6D4294FE4}">
      <dgm:prSet/>
      <dgm:spPr/>
      <dgm:t>
        <a:bodyPr/>
        <a:lstStyle/>
        <a:p>
          <a:endParaRPr lang="en-US"/>
        </a:p>
      </dgm:t>
    </dgm:pt>
    <dgm:pt modelId="{CEA0EE12-13E7-491D-A2A3-413CF12C2781}" type="sibTrans" cxnId="{BE93E91B-3EB1-42B9-A2C1-1DD6D4294FE4}">
      <dgm:prSet/>
      <dgm:spPr/>
      <dgm:t>
        <a:bodyPr/>
        <a:lstStyle/>
        <a:p>
          <a:endParaRPr lang="en-US"/>
        </a:p>
      </dgm:t>
    </dgm:pt>
    <dgm:pt modelId="{DBB09D94-5087-420D-A7BF-0B1FEAEA9D49}">
      <dgm:prSet custT="1"/>
      <dgm:spPr/>
      <dgm:t>
        <a:bodyPr/>
        <a:lstStyle/>
        <a:p>
          <a:r>
            <a:rPr lang="en-US" sz="4000" dirty="0">
              <a:latin typeface="Times New Roman" panose="02020603050405020304" pitchFamily="18" charset="0"/>
              <a:cs typeface="Times New Roman" panose="02020603050405020304" pitchFamily="18" charset="0"/>
            </a:rPr>
            <a:t>Time Specific</a:t>
          </a:r>
        </a:p>
      </dgm:t>
    </dgm:pt>
    <dgm:pt modelId="{CED9B9CB-2647-4F28-BEF8-B9D29796FB5D}" type="parTrans" cxnId="{81A417F4-BB3E-434F-9DB0-4D8BE6AC98F0}">
      <dgm:prSet/>
      <dgm:spPr/>
      <dgm:t>
        <a:bodyPr/>
        <a:lstStyle/>
        <a:p>
          <a:endParaRPr lang="en-US"/>
        </a:p>
      </dgm:t>
    </dgm:pt>
    <dgm:pt modelId="{BA484BC6-8A5C-47C9-BC48-33B449D1ACFE}" type="sibTrans" cxnId="{81A417F4-BB3E-434F-9DB0-4D8BE6AC98F0}">
      <dgm:prSet/>
      <dgm:spPr/>
      <dgm:t>
        <a:bodyPr/>
        <a:lstStyle/>
        <a:p>
          <a:endParaRPr lang="en-US"/>
        </a:p>
      </dgm:t>
    </dgm:pt>
    <dgm:pt modelId="{455D3874-E692-4B82-8128-2F843F70B6A7}" type="pres">
      <dgm:prSet presAssocID="{0DCA322E-E271-4872-BAF4-7F98553B07A5}" presName="linearFlow" presStyleCnt="0">
        <dgm:presLayoutVars>
          <dgm:dir/>
          <dgm:animLvl val="lvl"/>
          <dgm:resizeHandles val="exact"/>
        </dgm:presLayoutVars>
      </dgm:prSet>
      <dgm:spPr/>
      <dgm:t>
        <a:bodyPr/>
        <a:lstStyle/>
        <a:p>
          <a:endParaRPr lang="en-US"/>
        </a:p>
      </dgm:t>
    </dgm:pt>
    <dgm:pt modelId="{93ED9C1F-A0EF-43D6-993E-09B06C72388B}" type="pres">
      <dgm:prSet presAssocID="{20764434-C00D-44A6-91E2-E055CD86E78E}" presName="composite" presStyleCnt="0"/>
      <dgm:spPr/>
    </dgm:pt>
    <dgm:pt modelId="{3379F637-9727-497F-98CB-9E43DEFDBDE6}" type="pres">
      <dgm:prSet presAssocID="{20764434-C00D-44A6-91E2-E055CD86E78E}" presName="parentText" presStyleLbl="alignNode1" presStyleIdx="0" presStyleCnt="5">
        <dgm:presLayoutVars>
          <dgm:chMax val="1"/>
          <dgm:bulletEnabled val="1"/>
        </dgm:presLayoutVars>
      </dgm:prSet>
      <dgm:spPr/>
      <dgm:t>
        <a:bodyPr/>
        <a:lstStyle/>
        <a:p>
          <a:endParaRPr lang="en-US"/>
        </a:p>
      </dgm:t>
    </dgm:pt>
    <dgm:pt modelId="{E25DA5BE-0924-4128-91A7-F2842087C486}" type="pres">
      <dgm:prSet presAssocID="{20764434-C00D-44A6-91E2-E055CD86E78E}" presName="descendantText" presStyleLbl="alignAcc1" presStyleIdx="0" presStyleCnt="5">
        <dgm:presLayoutVars>
          <dgm:bulletEnabled val="1"/>
        </dgm:presLayoutVars>
      </dgm:prSet>
      <dgm:spPr/>
      <dgm:t>
        <a:bodyPr/>
        <a:lstStyle/>
        <a:p>
          <a:endParaRPr lang="en-US"/>
        </a:p>
      </dgm:t>
    </dgm:pt>
    <dgm:pt modelId="{9E3186D1-05A0-44ED-93CE-4C283881AFF5}" type="pres">
      <dgm:prSet presAssocID="{87BE799E-7F87-4F6C-B0E8-8925A116B847}" presName="sp" presStyleCnt="0"/>
      <dgm:spPr/>
    </dgm:pt>
    <dgm:pt modelId="{E5D8B109-58E4-4D25-827F-91EE1072D723}" type="pres">
      <dgm:prSet presAssocID="{F4AB87A3-6A30-4981-9A4A-C51CB0CD5F41}" presName="composite" presStyleCnt="0"/>
      <dgm:spPr/>
    </dgm:pt>
    <dgm:pt modelId="{5D5498FF-EF0E-4FC8-90CE-B8D1F90550A9}" type="pres">
      <dgm:prSet presAssocID="{F4AB87A3-6A30-4981-9A4A-C51CB0CD5F41}" presName="parentText" presStyleLbl="alignNode1" presStyleIdx="1" presStyleCnt="5">
        <dgm:presLayoutVars>
          <dgm:chMax val="1"/>
          <dgm:bulletEnabled val="1"/>
        </dgm:presLayoutVars>
      </dgm:prSet>
      <dgm:spPr/>
      <dgm:t>
        <a:bodyPr/>
        <a:lstStyle/>
        <a:p>
          <a:endParaRPr lang="en-US"/>
        </a:p>
      </dgm:t>
    </dgm:pt>
    <dgm:pt modelId="{6D323E1F-BFD2-4342-A681-0A191408BA0C}" type="pres">
      <dgm:prSet presAssocID="{F4AB87A3-6A30-4981-9A4A-C51CB0CD5F41}" presName="descendantText" presStyleLbl="alignAcc1" presStyleIdx="1" presStyleCnt="5">
        <dgm:presLayoutVars>
          <dgm:bulletEnabled val="1"/>
        </dgm:presLayoutVars>
      </dgm:prSet>
      <dgm:spPr/>
      <dgm:t>
        <a:bodyPr/>
        <a:lstStyle/>
        <a:p>
          <a:endParaRPr lang="en-US"/>
        </a:p>
      </dgm:t>
    </dgm:pt>
    <dgm:pt modelId="{34DBAE14-8A57-423B-ACC2-F4A814F5A5F2}" type="pres">
      <dgm:prSet presAssocID="{26FC9EC7-B191-4A72-98E3-A77DF8178261}" presName="sp" presStyleCnt="0"/>
      <dgm:spPr/>
    </dgm:pt>
    <dgm:pt modelId="{8CA2F8DF-A563-4B34-A789-581FA0C765D6}" type="pres">
      <dgm:prSet presAssocID="{59DA6FD4-070F-4B66-8DC6-AFEC259B1467}" presName="composite" presStyleCnt="0"/>
      <dgm:spPr/>
    </dgm:pt>
    <dgm:pt modelId="{3D8EA81B-5BF5-43BC-AB03-22CF4002447A}" type="pres">
      <dgm:prSet presAssocID="{59DA6FD4-070F-4B66-8DC6-AFEC259B1467}" presName="parentText" presStyleLbl="alignNode1" presStyleIdx="2" presStyleCnt="5">
        <dgm:presLayoutVars>
          <dgm:chMax val="1"/>
          <dgm:bulletEnabled val="1"/>
        </dgm:presLayoutVars>
      </dgm:prSet>
      <dgm:spPr/>
      <dgm:t>
        <a:bodyPr/>
        <a:lstStyle/>
        <a:p>
          <a:endParaRPr lang="en-US"/>
        </a:p>
      </dgm:t>
    </dgm:pt>
    <dgm:pt modelId="{FDE05E3C-DE04-434E-9CAB-7B0B008F2A8A}" type="pres">
      <dgm:prSet presAssocID="{59DA6FD4-070F-4B66-8DC6-AFEC259B1467}" presName="descendantText" presStyleLbl="alignAcc1" presStyleIdx="2" presStyleCnt="5">
        <dgm:presLayoutVars>
          <dgm:bulletEnabled val="1"/>
        </dgm:presLayoutVars>
      </dgm:prSet>
      <dgm:spPr/>
      <dgm:t>
        <a:bodyPr/>
        <a:lstStyle/>
        <a:p>
          <a:endParaRPr lang="en-US"/>
        </a:p>
      </dgm:t>
    </dgm:pt>
    <dgm:pt modelId="{30998B0B-FB0B-4B02-B7A6-AF8051D345D4}" type="pres">
      <dgm:prSet presAssocID="{62A3D8D0-729C-4FFD-A7A1-799370FF6D1B}" presName="sp" presStyleCnt="0"/>
      <dgm:spPr/>
    </dgm:pt>
    <dgm:pt modelId="{4E9C8AA6-6A3B-4701-B984-6FA21D94C5A5}" type="pres">
      <dgm:prSet presAssocID="{0D169B4F-5967-4232-9F65-1B222D3B7763}" presName="composite" presStyleCnt="0"/>
      <dgm:spPr/>
    </dgm:pt>
    <dgm:pt modelId="{52BE20E3-9560-44E9-8E10-413BADFC3743}" type="pres">
      <dgm:prSet presAssocID="{0D169B4F-5967-4232-9F65-1B222D3B7763}" presName="parentText" presStyleLbl="alignNode1" presStyleIdx="3" presStyleCnt="5">
        <dgm:presLayoutVars>
          <dgm:chMax val="1"/>
          <dgm:bulletEnabled val="1"/>
        </dgm:presLayoutVars>
      </dgm:prSet>
      <dgm:spPr/>
      <dgm:t>
        <a:bodyPr/>
        <a:lstStyle/>
        <a:p>
          <a:endParaRPr lang="en-US"/>
        </a:p>
      </dgm:t>
    </dgm:pt>
    <dgm:pt modelId="{0EBBBEF5-7F52-4CE4-A577-83C6910DE0BE}" type="pres">
      <dgm:prSet presAssocID="{0D169B4F-5967-4232-9F65-1B222D3B7763}" presName="descendantText" presStyleLbl="alignAcc1" presStyleIdx="3" presStyleCnt="5">
        <dgm:presLayoutVars>
          <dgm:bulletEnabled val="1"/>
        </dgm:presLayoutVars>
      </dgm:prSet>
      <dgm:spPr/>
      <dgm:t>
        <a:bodyPr/>
        <a:lstStyle/>
        <a:p>
          <a:endParaRPr lang="en-US"/>
        </a:p>
      </dgm:t>
    </dgm:pt>
    <dgm:pt modelId="{6386C7C2-BE26-4AF6-B08F-8CB970A6316E}" type="pres">
      <dgm:prSet presAssocID="{20715874-AB3C-4B00-8AC5-84D14E121479}" presName="sp" presStyleCnt="0"/>
      <dgm:spPr/>
    </dgm:pt>
    <dgm:pt modelId="{E55F592F-0625-4D1D-B6D0-3EB16C76CF45}" type="pres">
      <dgm:prSet presAssocID="{77E41153-E706-4C9D-BDBF-DC4B6F6F5491}" presName="composite" presStyleCnt="0"/>
      <dgm:spPr/>
    </dgm:pt>
    <dgm:pt modelId="{487985D5-AF20-44C4-9359-B5807F80244E}" type="pres">
      <dgm:prSet presAssocID="{77E41153-E706-4C9D-BDBF-DC4B6F6F5491}" presName="parentText" presStyleLbl="alignNode1" presStyleIdx="4" presStyleCnt="5">
        <dgm:presLayoutVars>
          <dgm:chMax val="1"/>
          <dgm:bulletEnabled val="1"/>
        </dgm:presLayoutVars>
      </dgm:prSet>
      <dgm:spPr/>
      <dgm:t>
        <a:bodyPr/>
        <a:lstStyle/>
        <a:p>
          <a:endParaRPr lang="en-US"/>
        </a:p>
      </dgm:t>
    </dgm:pt>
    <dgm:pt modelId="{4B7112CD-DF97-4DE0-B33F-A9BE9A7B203C}" type="pres">
      <dgm:prSet presAssocID="{77E41153-E706-4C9D-BDBF-DC4B6F6F5491}" presName="descendantText" presStyleLbl="alignAcc1" presStyleIdx="4" presStyleCnt="5" custLinFactNeighborX="-747" custLinFactNeighborY="-5816">
        <dgm:presLayoutVars>
          <dgm:bulletEnabled val="1"/>
        </dgm:presLayoutVars>
      </dgm:prSet>
      <dgm:spPr/>
      <dgm:t>
        <a:bodyPr/>
        <a:lstStyle/>
        <a:p>
          <a:endParaRPr lang="en-US"/>
        </a:p>
      </dgm:t>
    </dgm:pt>
  </dgm:ptLst>
  <dgm:cxnLst>
    <dgm:cxn modelId="{AA29353B-E8A3-4CD3-8600-F3B0B1F57FF1}" type="presOf" srcId="{DBB09D94-5087-420D-A7BF-0B1FEAEA9D49}" destId="{4B7112CD-DF97-4DE0-B33F-A9BE9A7B203C}" srcOrd="0" destOrd="0" presId="urn:microsoft.com/office/officeart/2005/8/layout/chevron2"/>
    <dgm:cxn modelId="{BE93E91B-3EB1-42B9-A2C1-1DD6D4294FE4}" srcId="{0D169B4F-5967-4232-9F65-1B222D3B7763}" destId="{E339C6C7-2536-42E0-8E22-D7DF803D0B20}" srcOrd="0" destOrd="0" parTransId="{C38C1E00-43B7-4686-A465-F0C170174932}" sibTransId="{CEA0EE12-13E7-491D-A2A3-413CF12C2781}"/>
    <dgm:cxn modelId="{401F54AF-1366-4C19-B082-DCFCDDA61380}" type="presOf" srcId="{0D169B4F-5967-4232-9F65-1B222D3B7763}" destId="{52BE20E3-9560-44E9-8E10-413BADFC3743}" srcOrd="0" destOrd="0" presId="urn:microsoft.com/office/officeart/2005/8/layout/chevron2"/>
    <dgm:cxn modelId="{8C0AC9F8-7211-4408-AC74-38531F1168A7}" type="presOf" srcId="{0DCA322E-E271-4872-BAF4-7F98553B07A5}" destId="{455D3874-E692-4B82-8128-2F843F70B6A7}" srcOrd="0" destOrd="0" presId="urn:microsoft.com/office/officeart/2005/8/layout/chevron2"/>
    <dgm:cxn modelId="{8449DB63-845C-4A5D-9284-78AB9DEA7928}" type="presOf" srcId="{2F3FE5B0-B4DF-45AA-A7D3-4F8367A3333A}" destId="{6D323E1F-BFD2-4342-A681-0A191408BA0C}" srcOrd="0" destOrd="0" presId="urn:microsoft.com/office/officeart/2005/8/layout/chevron2"/>
    <dgm:cxn modelId="{B71817E3-6CAC-4433-A7DA-8B73535A3C01}" srcId="{59DA6FD4-070F-4B66-8DC6-AFEC259B1467}" destId="{593EF3A7-4FFE-4448-ADDB-62809599BCD1}" srcOrd="0" destOrd="0" parTransId="{DF9EAD27-3B27-459D-87F0-24CA230F081C}" sibTransId="{20CD578D-F2A2-476A-BD08-C983C598B774}"/>
    <dgm:cxn modelId="{A284D3DE-58A4-4532-A473-59AFEFFB582D}" type="presOf" srcId="{77E41153-E706-4C9D-BDBF-DC4B6F6F5491}" destId="{487985D5-AF20-44C4-9359-B5807F80244E}" srcOrd="0" destOrd="0" presId="urn:microsoft.com/office/officeart/2005/8/layout/chevron2"/>
    <dgm:cxn modelId="{1DA830EC-E5AA-45DE-A135-5E76BCE3F892}" srcId="{0DCA322E-E271-4872-BAF4-7F98553B07A5}" destId="{0D169B4F-5967-4232-9F65-1B222D3B7763}" srcOrd="3" destOrd="0" parTransId="{CFB6CE5B-F262-44FC-B764-60FA524BE112}" sibTransId="{20715874-AB3C-4B00-8AC5-84D14E121479}"/>
    <dgm:cxn modelId="{6C137031-2DC3-4410-B39F-21DF9417DE6A}" type="presOf" srcId="{20764434-C00D-44A6-91E2-E055CD86E78E}" destId="{3379F637-9727-497F-98CB-9E43DEFDBDE6}" srcOrd="0" destOrd="0" presId="urn:microsoft.com/office/officeart/2005/8/layout/chevron2"/>
    <dgm:cxn modelId="{1693D932-63C7-4DDC-BD66-4AC115D8AFA2}" srcId="{20764434-C00D-44A6-91E2-E055CD86E78E}" destId="{85F4B18F-A434-4262-9BF0-7E29E9C08709}" srcOrd="0" destOrd="0" parTransId="{18E915AD-CA78-4EA7-845F-EA58F088D659}" sibTransId="{42D088D8-D99D-4B53-B37B-F2F089B402F1}"/>
    <dgm:cxn modelId="{48FC4BDE-7C74-4D41-A310-65BBC222B0A0}" type="presOf" srcId="{E339C6C7-2536-42E0-8E22-D7DF803D0B20}" destId="{0EBBBEF5-7F52-4CE4-A577-83C6910DE0BE}" srcOrd="0" destOrd="0" presId="urn:microsoft.com/office/officeart/2005/8/layout/chevron2"/>
    <dgm:cxn modelId="{1F0490FA-FB6F-46F6-BE3A-F65BA97CD835}" type="presOf" srcId="{59DA6FD4-070F-4B66-8DC6-AFEC259B1467}" destId="{3D8EA81B-5BF5-43BC-AB03-22CF4002447A}" srcOrd="0" destOrd="0" presId="urn:microsoft.com/office/officeart/2005/8/layout/chevron2"/>
    <dgm:cxn modelId="{BDBB2A14-4A28-4A91-AA00-1E904FFA1591}" type="presOf" srcId="{593EF3A7-4FFE-4448-ADDB-62809599BCD1}" destId="{FDE05E3C-DE04-434E-9CAB-7B0B008F2A8A}" srcOrd="0" destOrd="0" presId="urn:microsoft.com/office/officeart/2005/8/layout/chevron2"/>
    <dgm:cxn modelId="{FB6D7F0C-2C2D-4D63-A17A-161A4D93B955}" type="presOf" srcId="{F4AB87A3-6A30-4981-9A4A-C51CB0CD5F41}" destId="{5D5498FF-EF0E-4FC8-90CE-B8D1F90550A9}" srcOrd="0" destOrd="0" presId="urn:microsoft.com/office/officeart/2005/8/layout/chevron2"/>
    <dgm:cxn modelId="{24760F8B-6C6D-44A7-9A37-8656FF141E04}" srcId="{0DCA322E-E271-4872-BAF4-7F98553B07A5}" destId="{59DA6FD4-070F-4B66-8DC6-AFEC259B1467}" srcOrd="2" destOrd="0" parTransId="{5CE3FD70-7DF7-4A17-A0A7-77DC92583320}" sibTransId="{62A3D8D0-729C-4FFD-A7A1-799370FF6D1B}"/>
    <dgm:cxn modelId="{FE4FFC96-1B54-409B-B8BB-B7C8DE0649A6}" type="presOf" srcId="{85F4B18F-A434-4262-9BF0-7E29E9C08709}" destId="{E25DA5BE-0924-4128-91A7-F2842087C486}" srcOrd="0" destOrd="0" presId="urn:microsoft.com/office/officeart/2005/8/layout/chevron2"/>
    <dgm:cxn modelId="{81A417F4-BB3E-434F-9DB0-4D8BE6AC98F0}" srcId="{77E41153-E706-4C9D-BDBF-DC4B6F6F5491}" destId="{DBB09D94-5087-420D-A7BF-0B1FEAEA9D49}" srcOrd="0" destOrd="0" parTransId="{CED9B9CB-2647-4F28-BEF8-B9D29796FB5D}" sibTransId="{BA484BC6-8A5C-47C9-BC48-33B449D1ACFE}"/>
    <dgm:cxn modelId="{1C6EF489-6FE8-4173-B54F-B32903E4B142}" srcId="{0DCA322E-E271-4872-BAF4-7F98553B07A5}" destId="{F4AB87A3-6A30-4981-9A4A-C51CB0CD5F41}" srcOrd="1" destOrd="0" parTransId="{C5A7DD3B-896C-42F9-A944-F87E08BA5C06}" sibTransId="{26FC9EC7-B191-4A72-98E3-A77DF8178261}"/>
    <dgm:cxn modelId="{BF21E04C-64B6-4830-83AE-2E64729C4AF4}" srcId="{F4AB87A3-6A30-4981-9A4A-C51CB0CD5F41}" destId="{2F3FE5B0-B4DF-45AA-A7D3-4F8367A3333A}" srcOrd="0" destOrd="0" parTransId="{9060F49B-7E9B-420B-81BD-7F34001CDCF0}" sibTransId="{024CE6B9-C588-499A-9793-254ACF4AD6C1}"/>
    <dgm:cxn modelId="{F537E85E-FD2F-426C-9DAA-975BF8DA67AB}" srcId="{0DCA322E-E271-4872-BAF4-7F98553B07A5}" destId="{77E41153-E706-4C9D-BDBF-DC4B6F6F5491}" srcOrd="4" destOrd="0" parTransId="{27B7F2B1-6315-489C-937F-7F3CB94E36E6}" sibTransId="{6A8D7916-CD41-4DF9-8020-71EF856BB750}"/>
    <dgm:cxn modelId="{B70A068F-2636-40EC-B8F4-2BDE18C0F03B}" srcId="{0DCA322E-E271-4872-BAF4-7F98553B07A5}" destId="{20764434-C00D-44A6-91E2-E055CD86E78E}" srcOrd="0" destOrd="0" parTransId="{BEB04960-1BA2-417C-AC72-4CB7D494621B}" sibTransId="{87BE799E-7F87-4F6C-B0E8-8925A116B847}"/>
    <dgm:cxn modelId="{3FC0993A-3A43-4D1B-951F-87E788285699}" type="presParOf" srcId="{455D3874-E692-4B82-8128-2F843F70B6A7}" destId="{93ED9C1F-A0EF-43D6-993E-09B06C72388B}" srcOrd="0" destOrd="0" presId="urn:microsoft.com/office/officeart/2005/8/layout/chevron2"/>
    <dgm:cxn modelId="{14B81581-DB5B-47F0-87C4-1DDAF2EC63F7}" type="presParOf" srcId="{93ED9C1F-A0EF-43D6-993E-09B06C72388B}" destId="{3379F637-9727-497F-98CB-9E43DEFDBDE6}" srcOrd="0" destOrd="0" presId="urn:microsoft.com/office/officeart/2005/8/layout/chevron2"/>
    <dgm:cxn modelId="{75FAC33F-144F-45C5-93DB-2D0D97A087B4}" type="presParOf" srcId="{93ED9C1F-A0EF-43D6-993E-09B06C72388B}" destId="{E25DA5BE-0924-4128-91A7-F2842087C486}" srcOrd="1" destOrd="0" presId="urn:microsoft.com/office/officeart/2005/8/layout/chevron2"/>
    <dgm:cxn modelId="{BEC41087-13C2-4C52-99C8-488101F77AED}" type="presParOf" srcId="{455D3874-E692-4B82-8128-2F843F70B6A7}" destId="{9E3186D1-05A0-44ED-93CE-4C283881AFF5}" srcOrd="1" destOrd="0" presId="urn:microsoft.com/office/officeart/2005/8/layout/chevron2"/>
    <dgm:cxn modelId="{0B1D8380-1496-423F-9AE6-17EAF0BB9025}" type="presParOf" srcId="{455D3874-E692-4B82-8128-2F843F70B6A7}" destId="{E5D8B109-58E4-4D25-827F-91EE1072D723}" srcOrd="2" destOrd="0" presId="urn:microsoft.com/office/officeart/2005/8/layout/chevron2"/>
    <dgm:cxn modelId="{78BEFBC1-2B51-42C7-BED7-6E9F4C70D0A9}" type="presParOf" srcId="{E5D8B109-58E4-4D25-827F-91EE1072D723}" destId="{5D5498FF-EF0E-4FC8-90CE-B8D1F90550A9}" srcOrd="0" destOrd="0" presId="urn:microsoft.com/office/officeart/2005/8/layout/chevron2"/>
    <dgm:cxn modelId="{4EBBBCD2-F921-4599-8A52-6AC3E075262F}" type="presParOf" srcId="{E5D8B109-58E4-4D25-827F-91EE1072D723}" destId="{6D323E1F-BFD2-4342-A681-0A191408BA0C}" srcOrd="1" destOrd="0" presId="urn:microsoft.com/office/officeart/2005/8/layout/chevron2"/>
    <dgm:cxn modelId="{7C0F47A9-B0CB-45D0-8DA6-790529500690}" type="presParOf" srcId="{455D3874-E692-4B82-8128-2F843F70B6A7}" destId="{34DBAE14-8A57-423B-ACC2-F4A814F5A5F2}" srcOrd="3" destOrd="0" presId="urn:microsoft.com/office/officeart/2005/8/layout/chevron2"/>
    <dgm:cxn modelId="{1044083F-018D-4A8E-9A7E-0FD16C6484A5}" type="presParOf" srcId="{455D3874-E692-4B82-8128-2F843F70B6A7}" destId="{8CA2F8DF-A563-4B34-A789-581FA0C765D6}" srcOrd="4" destOrd="0" presId="urn:microsoft.com/office/officeart/2005/8/layout/chevron2"/>
    <dgm:cxn modelId="{F2B1B8F8-EBC8-48CF-AC4A-C3FE62C5590F}" type="presParOf" srcId="{8CA2F8DF-A563-4B34-A789-581FA0C765D6}" destId="{3D8EA81B-5BF5-43BC-AB03-22CF4002447A}" srcOrd="0" destOrd="0" presId="urn:microsoft.com/office/officeart/2005/8/layout/chevron2"/>
    <dgm:cxn modelId="{C3059278-BE55-4A24-86EA-6D7BC8B976FB}" type="presParOf" srcId="{8CA2F8DF-A563-4B34-A789-581FA0C765D6}" destId="{FDE05E3C-DE04-434E-9CAB-7B0B008F2A8A}" srcOrd="1" destOrd="0" presId="urn:microsoft.com/office/officeart/2005/8/layout/chevron2"/>
    <dgm:cxn modelId="{F50FF518-8763-4A47-84A3-DEBDE859A349}" type="presParOf" srcId="{455D3874-E692-4B82-8128-2F843F70B6A7}" destId="{30998B0B-FB0B-4B02-B7A6-AF8051D345D4}" srcOrd="5" destOrd="0" presId="urn:microsoft.com/office/officeart/2005/8/layout/chevron2"/>
    <dgm:cxn modelId="{D89E8BF2-1083-4E31-B21D-A205B8160A91}" type="presParOf" srcId="{455D3874-E692-4B82-8128-2F843F70B6A7}" destId="{4E9C8AA6-6A3B-4701-B984-6FA21D94C5A5}" srcOrd="6" destOrd="0" presId="urn:microsoft.com/office/officeart/2005/8/layout/chevron2"/>
    <dgm:cxn modelId="{C358B70D-0788-4A23-9E96-665541DE3EB8}" type="presParOf" srcId="{4E9C8AA6-6A3B-4701-B984-6FA21D94C5A5}" destId="{52BE20E3-9560-44E9-8E10-413BADFC3743}" srcOrd="0" destOrd="0" presId="urn:microsoft.com/office/officeart/2005/8/layout/chevron2"/>
    <dgm:cxn modelId="{BEA578F7-B716-4879-B6DA-E9AE1C35062D}" type="presParOf" srcId="{4E9C8AA6-6A3B-4701-B984-6FA21D94C5A5}" destId="{0EBBBEF5-7F52-4CE4-A577-83C6910DE0BE}" srcOrd="1" destOrd="0" presId="urn:microsoft.com/office/officeart/2005/8/layout/chevron2"/>
    <dgm:cxn modelId="{C0CA18CF-3243-49C7-8368-29C59CFDEC5C}" type="presParOf" srcId="{455D3874-E692-4B82-8128-2F843F70B6A7}" destId="{6386C7C2-BE26-4AF6-B08F-8CB970A6316E}" srcOrd="7" destOrd="0" presId="urn:microsoft.com/office/officeart/2005/8/layout/chevron2"/>
    <dgm:cxn modelId="{CB6069F9-A518-4545-B175-703D4BB0F59C}" type="presParOf" srcId="{455D3874-E692-4B82-8128-2F843F70B6A7}" destId="{E55F592F-0625-4D1D-B6D0-3EB16C76CF45}" srcOrd="8" destOrd="0" presId="urn:microsoft.com/office/officeart/2005/8/layout/chevron2"/>
    <dgm:cxn modelId="{7DF73E48-4D27-4AF6-B13C-D153BF9C92D8}" type="presParOf" srcId="{E55F592F-0625-4D1D-B6D0-3EB16C76CF45}" destId="{487985D5-AF20-44C4-9359-B5807F80244E}" srcOrd="0" destOrd="0" presId="urn:microsoft.com/office/officeart/2005/8/layout/chevron2"/>
    <dgm:cxn modelId="{D8982743-33EC-4B1B-935C-D765BDDE4C4B}" type="presParOf" srcId="{E55F592F-0625-4D1D-B6D0-3EB16C76CF45}" destId="{4B7112CD-DF97-4DE0-B33F-A9BE9A7B20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D0A4D-32A8-1D44-ACF8-2E248D30FBB1}" type="doc">
      <dgm:prSet loTypeId="urn:microsoft.com/office/officeart/2005/8/layout/chevron1" loCatId="" qsTypeId="urn:microsoft.com/office/officeart/2005/8/quickstyle/simple1" qsCatId="simple" csTypeId="urn:microsoft.com/office/officeart/2005/8/colors/accent1_2" csCatId="accent1" phldr="1"/>
      <dgm:spPr/>
    </dgm:pt>
    <dgm:pt modelId="{7367B1C4-8394-D144-BE2E-31315962A94A}">
      <dgm:prSet phldrT="[Text]"/>
      <dgm:spPr>
        <a:solidFill>
          <a:srgbClr val="D23200"/>
        </a:solidFill>
      </dgm:spPr>
      <dgm:t>
        <a:bodyPr/>
        <a:lstStyle/>
        <a:p>
          <a:r>
            <a:rPr lang="en-US" dirty="0"/>
            <a:t>Short-term</a:t>
          </a:r>
        </a:p>
      </dgm:t>
    </dgm:pt>
    <dgm:pt modelId="{15D407B8-B0B4-344A-B172-12C927ACE80F}" type="parTrans" cxnId="{71A07ED3-BF1D-D547-A3AE-DA0B19F66C4F}">
      <dgm:prSet/>
      <dgm:spPr/>
      <dgm:t>
        <a:bodyPr/>
        <a:lstStyle/>
        <a:p>
          <a:endParaRPr lang="en-US"/>
        </a:p>
      </dgm:t>
    </dgm:pt>
    <dgm:pt modelId="{0B6CEB86-8260-3E48-855F-672BE99B95BE}" type="sibTrans" cxnId="{71A07ED3-BF1D-D547-A3AE-DA0B19F66C4F}">
      <dgm:prSet/>
      <dgm:spPr/>
      <dgm:t>
        <a:bodyPr/>
        <a:lstStyle/>
        <a:p>
          <a:endParaRPr lang="en-US"/>
        </a:p>
      </dgm:t>
    </dgm:pt>
    <dgm:pt modelId="{920F908F-E788-6142-9C34-83C763F614C9}">
      <dgm:prSet phldrT="[Text]"/>
      <dgm:spPr>
        <a:solidFill>
          <a:srgbClr val="D23200"/>
        </a:solidFill>
      </dgm:spPr>
      <dgm:t>
        <a:bodyPr/>
        <a:lstStyle/>
        <a:p>
          <a:r>
            <a:rPr lang="en-US" dirty="0"/>
            <a:t>Long-term</a:t>
          </a:r>
        </a:p>
      </dgm:t>
    </dgm:pt>
    <dgm:pt modelId="{63A2FD08-75D7-D146-9F1D-2658DE2C5EA8}" type="parTrans" cxnId="{B7B85905-0CDE-0345-A9BA-E5339133171A}">
      <dgm:prSet/>
      <dgm:spPr/>
      <dgm:t>
        <a:bodyPr/>
        <a:lstStyle/>
        <a:p>
          <a:endParaRPr lang="en-US"/>
        </a:p>
      </dgm:t>
    </dgm:pt>
    <dgm:pt modelId="{603C7BBC-06A1-E044-9938-248E9E25FDBC}" type="sibTrans" cxnId="{B7B85905-0CDE-0345-A9BA-E5339133171A}">
      <dgm:prSet/>
      <dgm:spPr/>
      <dgm:t>
        <a:bodyPr/>
        <a:lstStyle/>
        <a:p>
          <a:endParaRPr lang="en-US"/>
        </a:p>
      </dgm:t>
    </dgm:pt>
    <dgm:pt modelId="{6054435E-B94F-5647-A98C-D55883B5FF60}">
      <dgm:prSet phldrT="[Text]"/>
      <dgm:spPr>
        <a:solidFill>
          <a:srgbClr val="D23200"/>
        </a:solidFill>
      </dgm:spPr>
      <dgm:t>
        <a:bodyPr/>
        <a:lstStyle/>
        <a:p>
          <a:r>
            <a:rPr lang="en-US" dirty="0"/>
            <a:t>Mid-term</a:t>
          </a:r>
        </a:p>
      </dgm:t>
    </dgm:pt>
    <dgm:pt modelId="{C5558B68-D919-164C-9964-9F275C6C1321}" type="parTrans" cxnId="{6931DE48-12E0-D44B-8B97-711341D3E530}">
      <dgm:prSet/>
      <dgm:spPr/>
      <dgm:t>
        <a:bodyPr/>
        <a:lstStyle/>
        <a:p>
          <a:endParaRPr lang="en-US"/>
        </a:p>
      </dgm:t>
    </dgm:pt>
    <dgm:pt modelId="{49DB1F33-1E13-3E46-A86D-88CCFC186E77}" type="sibTrans" cxnId="{6931DE48-12E0-D44B-8B97-711341D3E530}">
      <dgm:prSet/>
      <dgm:spPr/>
      <dgm:t>
        <a:bodyPr/>
        <a:lstStyle/>
        <a:p>
          <a:endParaRPr lang="en-US"/>
        </a:p>
      </dgm:t>
    </dgm:pt>
    <dgm:pt modelId="{578D5573-51B9-B443-B1D9-A7A1DACA1C4F}" type="pres">
      <dgm:prSet presAssocID="{D2AD0A4D-32A8-1D44-ACF8-2E248D30FBB1}" presName="Name0" presStyleCnt="0">
        <dgm:presLayoutVars>
          <dgm:dir/>
          <dgm:animLvl val="lvl"/>
          <dgm:resizeHandles val="exact"/>
        </dgm:presLayoutVars>
      </dgm:prSet>
      <dgm:spPr/>
    </dgm:pt>
    <dgm:pt modelId="{57009F69-F8B2-8A41-B466-5E5E52B9617D}" type="pres">
      <dgm:prSet presAssocID="{7367B1C4-8394-D144-BE2E-31315962A94A}" presName="parTxOnly" presStyleLbl="node1" presStyleIdx="0" presStyleCnt="3">
        <dgm:presLayoutVars>
          <dgm:chMax val="0"/>
          <dgm:chPref val="0"/>
          <dgm:bulletEnabled val="1"/>
        </dgm:presLayoutVars>
      </dgm:prSet>
      <dgm:spPr/>
      <dgm:t>
        <a:bodyPr/>
        <a:lstStyle/>
        <a:p>
          <a:endParaRPr lang="en-US"/>
        </a:p>
      </dgm:t>
    </dgm:pt>
    <dgm:pt modelId="{66C1C06C-1FBF-2645-BC0E-BE805CCDE7B8}" type="pres">
      <dgm:prSet presAssocID="{0B6CEB86-8260-3E48-855F-672BE99B95BE}" presName="parTxOnlySpace" presStyleCnt="0"/>
      <dgm:spPr/>
    </dgm:pt>
    <dgm:pt modelId="{F6A575F4-BBF8-5A42-B929-BB0333105979}" type="pres">
      <dgm:prSet presAssocID="{6054435E-B94F-5647-A98C-D55883B5FF60}" presName="parTxOnly" presStyleLbl="node1" presStyleIdx="1" presStyleCnt="3">
        <dgm:presLayoutVars>
          <dgm:chMax val="0"/>
          <dgm:chPref val="0"/>
          <dgm:bulletEnabled val="1"/>
        </dgm:presLayoutVars>
      </dgm:prSet>
      <dgm:spPr/>
      <dgm:t>
        <a:bodyPr/>
        <a:lstStyle/>
        <a:p>
          <a:endParaRPr lang="en-US"/>
        </a:p>
      </dgm:t>
    </dgm:pt>
    <dgm:pt modelId="{5D6F056B-E9EB-EA47-A575-F9A3DBAD6FDF}" type="pres">
      <dgm:prSet presAssocID="{49DB1F33-1E13-3E46-A86D-88CCFC186E77}" presName="parTxOnlySpace" presStyleCnt="0"/>
      <dgm:spPr/>
    </dgm:pt>
    <dgm:pt modelId="{2B006CE2-7A4B-2545-8E48-CBEECC2BCADC}" type="pres">
      <dgm:prSet presAssocID="{920F908F-E788-6142-9C34-83C763F614C9}" presName="parTxOnly" presStyleLbl="node1" presStyleIdx="2" presStyleCnt="3">
        <dgm:presLayoutVars>
          <dgm:chMax val="0"/>
          <dgm:chPref val="0"/>
          <dgm:bulletEnabled val="1"/>
        </dgm:presLayoutVars>
      </dgm:prSet>
      <dgm:spPr/>
      <dgm:t>
        <a:bodyPr/>
        <a:lstStyle/>
        <a:p>
          <a:endParaRPr lang="en-US"/>
        </a:p>
      </dgm:t>
    </dgm:pt>
  </dgm:ptLst>
  <dgm:cxnLst>
    <dgm:cxn modelId="{2C8855EA-6B55-D748-AEE5-20133972B3E7}" type="presOf" srcId="{920F908F-E788-6142-9C34-83C763F614C9}" destId="{2B006CE2-7A4B-2545-8E48-CBEECC2BCADC}" srcOrd="0" destOrd="0" presId="urn:microsoft.com/office/officeart/2005/8/layout/chevron1"/>
    <dgm:cxn modelId="{71A07ED3-BF1D-D547-A3AE-DA0B19F66C4F}" srcId="{D2AD0A4D-32A8-1D44-ACF8-2E248D30FBB1}" destId="{7367B1C4-8394-D144-BE2E-31315962A94A}" srcOrd="0" destOrd="0" parTransId="{15D407B8-B0B4-344A-B172-12C927ACE80F}" sibTransId="{0B6CEB86-8260-3E48-855F-672BE99B95BE}"/>
    <dgm:cxn modelId="{24491DFC-43F4-C843-A5E1-DBFDB445F872}" type="presOf" srcId="{6054435E-B94F-5647-A98C-D55883B5FF60}" destId="{F6A575F4-BBF8-5A42-B929-BB0333105979}" srcOrd="0" destOrd="0" presId="urn:microsoft.com/office/officeart/2005/8/layout/chevron1"/>
    <dgm:cxn modelId="{87A8A9E0-10CB-6041-BB48-4568E129C426}" type="presOf" srcId="{D2AD0A4D-32A8-1D44-ACF8-2E248D30FBB1}" destId="{578D5573-51B9-B443-B1D9-A7A1DACA1C4F}" srcOrd="0" destOrd="0" presId="urn:microsoft.com/office/officeart/2005/8/layout/chevron1"/>
    <dgm:cxn modelId="{B7B85905-0CDE-0345-A9BA-E5339133171A}" srcId="{D2AD0A4D-32A8-1D44-ACF8-2E248D30FBB1}" destId="{920F908F-E788-6142-9C34-83C763F614C9}" srcOrd="2" destOrd="0" parTransId="{63A2FD08-75D7-D146-9F1D-2658DE2C5EA8}" sibTransId="{603C7BBC-06A1-E044-9938-248E9E25FDBC}"/>
    <dgm:cxn modelId="{5138E9C7-47F3-BE4D-BDC1-5422B2DEBDF9}" type="presOf" srcId="{7367B1C4-8394-D144-BE2E-31315962A94A}" destId="{57009F69-F8B2-8A41-B466-5E5E52B9617D}" srcOrd="0" destOrd="0" presId="urn:microsoft.com/office/officeart/2005/8/layout/chevron1"/>
    <dgm:cxn modelId="{6931DE48-12E0-D44B-8B97-711341D3E530}" srcId="{D2AD0A4D-32A8-1D44-ACF8-2E248D30FBB1}" destId="{6054435E-B94F-5647-A98C-D55883B5FF60}" srcOrd="1" destOrd="0" parTransId="{C5558B68-D919-164C-9964-9F275C6C1321}" sibTransId="{49DB1F33-1E13-3E46-A86D-88CCFC186E77}"/>
    <dgm:cxn modelId="{BA65F55C-0B8B-EF43-BD40-96FB40FF19E4}" type="presParOf" srcId="{578D5573-51B9-B443-B1D9-A7A1DACA1C4F}" destId="{57009F69-F8B2-8A41-B466-5E5E52B9617D}" srcOrd="0" destOrd="0" presId="urn:microsoft.com/office/officeart/2005/8/layout/chevron1"/>
    <dgm:cxn modelId="{859C9B4C-33FA-9C44-ABA6-D756F330434A}" type="presParOf" srcId="{578D5573-51B9-B443-B1D9-A7A1DACA1C4F}" destId="{66C1C06C-1FBF-2645-BC0E-BE805CCDE7B8}" srcOrd="1" destOrd="0" presId="urn:microsoft.com/office/officeart/2005/8/layout/chevron1"/>
    <dgm:cxn modelId="{2BCE3D97-F418-234F-9137-E78054C548DF}" type="presParOf" srcId="{578D5573-51B9-B443-B1D9-A7A1DACA1C4F}" destId="{F6A575F4-BBF8-5A42-B929-BB0333105979}" srcOrd="2" destOrd="0" presId="urn:microsoft.com/office/officeart/2005/8/layout/chevron1"/>
    <dgm:cxn modelId="{2CD9B857-8427-F448-9FB1-46FCD2DF2C4B}" type="presParOf" srcId="{578D5573-51B9-B443-B1D9-A7A1DACA1C4F}" destId="{5D6F056B-E9EB-EA47-A575-F9A3DBAD6FDF}" srcOrd="3" destOrd="0" presId="urn:microsoft.com/office/officeart/2005/8/layout/chevron1"/>
    <dgm:cxn modelId="{F79CEFC7-0D67-294E-AE81-DFB8AD3F3A3B}" type="presParOf" srcId="{578D5573-51B9-B443-B1D9-A7A1DACA1C4F}" destId="{2B006CE2-7A4B-2545-8E48-CBEECC2BCAD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F95F7-83D6-4280-9F71-FF54F87951EA}" type="doc">
      <dgm:prSet loTypeId="urn:microsoft.com/office/officeart/2008/layout/VerticalCurvedList" loCatId="list" qsTypeId="urn:microsoft.com/office/officeart/2005/8/quickstyle/simple1" qsCatId="simple" csTypeId="urn:microsoft.com/office/officeart/2005/8/colors/accent4_5" csCatId="accent4" phldr="1"/>
      <dgm:spPr/>
      <dgm:t>
        <a:bodyPr/>
        <a:lstStyle/>
        <a:p>
          <a:endParaRPr lang="en-US"/>
        </a:p>
      </dgm:t>
    </dgm:pt>
    <dgm:pt modelId="{CDD08327-C3BE-421B-BA5C-783679402589}">
      <dgm:prSet phldrT="[Text]"/>
      <dgm:spPr/>
      <dgm:t>
        <a:bodyPr/>
        <a:lstStyle/>
        <a:p>
          <a:r>
            <a:rPr lang="en-US" dirty="0">
              <a:solidFill>
                <a:schemeClr val="tx1"/>
              </a:solidFill>
            </a:rPr>
            <a:t>Structure</a:t>
          </a:r>
          <a:r>
            <a:rPr lang="en-US" dirty="0"/>
            <a:t>	</a:t>
          </a:r>
        </a:p>
      </dgm:t>
    </dgm:pt>
    <dgm:pt modelId="{FBCB0A92-19DA-474E-BB00-02FF2D96675E}" type="parTrans" cxnId="{DE8566B2-D0F6-4EA7-A278-C58C4A2DB667}">
      <dgm:prSet/>
      <dgm:spPr/>
      <dgm:t>
        <a:bodyPr/>
        <a:lstStyle/>
        <a:p>
          <a:endParaRPr lang="en-US"/>
        </a:p>
      </dgm:t>
    </dgm:pt>
    <dgm:pt modelId="{966ED5F7-FCFF-4D72-AD64-CDA80F68D40B}" type="sibTrans" cxnId="{DE8566B2-D0F6-4EA7-A278-C58C4A2DB667}">
      <dgm:prSet/>
      <dgm:spPr/>
      <dgm:t>
        <a:bodyPr/>
        <a:lstStyle/>
        <a:p>
          <a:endParaRPr lang="en-US"/>
        </a:p>
      </dgm:t>
    </dgm:pt>
    <dgm:pt modelId="{E43786BD-B107-46FA-BC6E-DEC7A113A921}">
      <dgm:prSet phldrT="[Text]"/>
      <dgm:spPr/>
      <dgm:t>
        <a:bodyPr/>
        <a:lstStyle/>
        <a:p>
          <a:r>
            <a:rPr lang="en-US" dirty="0">
              <a:solidFill>
                <a:schemeClr val="tx1"/>
              </a:solidFill>
            </a:rPr>
            <a:t>Process</a:t>
          </a:r>
        </a:p>
      </dgm:t>
    </dgm:pt>
    <dgm:pt modelId="{EBC23527-4617-4BE7-A16E-2EEA09025BC1}" type="parTrans" cxnId="{78DAD655-02DB-40EF-A51B-677C1E34DA99}">
      <dgm:prSet/>
      <dgm:spPr/>
      <dgm:t>
        <a:bodyPr/>
        <a:lstStyle/>
        <a:p>
          <a:endParaRPr lang="en-US"/>
        </a:p>
      </dgm:t>
    </dgm:pt>
    <dgm:pt modelId="{DEED90F7-8B42-4C5A-BDE4-C65AD8A2E709}" type="sibTrans" cxnId="{78DAD655-02DB-40EF-A51B-677C1E34DA99}">
      <dgm:prSet/>
      <dgm:spPr/>
      <dgm:t>
        <a:bodyPr/>
        <a:lstStyle/>
        <a:p>
          <a:endParaRPr lang="en-US"/>
        </a:p>
      </dgm:t>
    </dgm:pt>
    <dgm:pt modelId="{8094BF4C-C65E-4C27-A94A-2E25C40AF933}">
      <dgm:prSet phldrT="[Text]"/>
      <dgm:spPr/>
      <dgm:t>
        <a:bodyPr/>
        <a:lstStyle/>
        <a:p>
          <a:r>
            <a:rPr lang="en-US" dirty="0">
              <a:solidFill>
                <a:schemeClr val="tx1"/>
              </a:solidFill>
            </a:rPr>
            <a:t>Outcome</a:t>
          </a:r>
        </a:p>
      </dgm:t>
    </dgm:pt>
    <dgm:pt modelId="{6F23A78A-DE4F-4D53-B21B-9B9D78164118}" type="parTrans" cxnId="{1BA85B49-B44E-40DD-B19F-8271777A480D}">
      <dgm:prSet/>
      <dgm:spPr/>
      <dgm:t>
        <a:bodyPr/>
        <a:lstStyle/>
        <a:p>
          <a:endParaRPr lang="en-US"/>
        </a:p>
      </dgm:t>
    </dgm:pt>
    <dgm:pt modelId="{64AA8246-C887-49F0-AC85-B7E4AD389E21}" type="sibTrans" cxnId="{1BA85B49-B44E-40DD-B19F-8271777A480D}">
      <dgm:prSet/>
      <dgm:spPr/>
      <dgm:t>
        <a:bodyPr/>
        <a:lstStyle/>
        <a:p>
          <a:endParaRPr lang="en-US"/>
        </a:p>
      </dgm:t>
    </dgm:pt>
    <dgm:pt modelId="{864BE7B2-B93D-4518-8813-61F660439AC8}" type="pres">
      <dgm:prSet presAssocID="{122F95F7-83D6-4280-9F71-FF54F87951EA}" presName="Name0" presStyleCnt="0">
        <dgm:presLayoutVars>
          <dgm:chMax val="7"/>
          <dgm:chPref val="7"/>
          <dgm:dir/>
        </dgm:presLayoutVars>
      </dgm:prSet>
      <dgm:spPr/>
      <dgm:t>
        <a:bodyPr/>
        <a:lstStyle/>
        <a:p>
          <a:endParaRPr lang="en-US"/>
        </a:p>
      </dgm:t>
    </dgm:pt>
    <dgm:pt modelId="{CE8793CC-F4A8-4FE5-8B04-85D7782EDF5B}" type="pres">
      <dgm:prSet presAssocID="{122F95F7-83D6-4280-9F71-FF54F87951EA}" presName="Name1" presStyleCnt="0"/>
      <dgm:spPr/>
    </dgm:pt>
    <dgm:pt modelId="{1785F971-9846-4BDB-BDA4-E5F23970D732}" type="pres">
      <dgm:prSet presAssocID="{122F95F7-83D6-4280-9F71-FF54F87951EA}" presName="cycle" presStyleCnt="0"/>
      <dgm:spPr/>
    </dgm:pt>
    <dgm:pt modelId="{6D724BA1-BB46-48D9-8650-DC9DB7795A8B}" type="pres">
      <dgm:prSet presAssocID="{122F95F7-83D6-4280-9F71-FF54F87951EA}" presName="srcNode" presStyleLbl="node1" presStyleIdx="0" presStyleCnt="3"/>
      <dgm:spPr/>
    </dgm:pt>
    <dgm:pt modelId="{6B1392F1-49E9-43DB-A4B1-6A46E4DF40EE}" type="pres">
      <dgm:prSet presAssocID="{122F95F7-83D6-4280-9F71-FF54F87951EA}" presName="conn" presStyleLbl="parChTrans1D2" presStyleIdx="0" presStyleCnt="1"/>
      <dgm:spPr/>
      <dgm:t>
        <a:bodyPr/>
        <a:lstStyle/>
        <a:p>
          <a:endParaRPr lang="en-US"/>
        </a:p>
      </dgm:t>
    </dgm:pt>
    <dgm:pt modelId="{D551218D-2DE5-4B54-B0D3-ABD639C806A3}" type="pres">
      <dgm:prSet presAssocID="{122F95F7-83D6-4280-9F71-FF54F87951EA}" presName="extraNode" presStyleLbl="node1" presStyleIdx="0" presStyleCnt="3"/>
      <dgm:spPr/>
    </dgm:pt>
    <dgm:pt modelId="{E69D7710-28C9-4F72-825B-5B7E161879C8}" type="pres">
      <dgm:prSet presAssocID="{122F95F7-83D6-4280-9F71-FF54F87951EA}" presName="dstNode" presStyleLbl="node1" presStyleIdx="0" presStyleCnt="3"/>
      <dgm:spPr/>
    </dgm:pt>
    <dgm:pt modelId="{0CEF8DBD-C036-489C-956D-A7E865243516}" type="pres">
      <dgm:prSet presAssocID="{CDD08327-C3BE-421B-BA5C-783679402589}" presName="text_1" presStyleLbl="node1" presStyleIdx="0" presStyleCnt="3">
        <dgm:presLayoutVars>
          <dgm:bulletEnabled val="1"/>
        </dgm:presLayoutVars>
      </dgm:prSet>
      <dgm:spPr/>
      <dgm:t>
        <a:bodyPr/>
        <a:lstStyle/>
        <a:p>
          <a:endParaRPr lang="en-US"/>
        </a:p>
      </dgm:t>
    </dgm:pt>
    <dgm:pt modelId="{D83ACF20-37D8-427C-8037-B8DDF9E11EB7}" type="pres">
      <dgm:prSet presAssocID="{CDD08327-C3BE-421B-BA5C-783679402589}" presName="accent_1" presStyleCnt="0"/>
      <dgm:spPr/>
    </dgm:pt>
    <dgm:pt modelId="{EB05E56D-1D2A-4E8C-B749-651F663D2809}" type="pres">
      <dgm:prSet presAssocID="{CDD08327-C3BE-421B-BA5C-783679402589}" presName="accentRepeatNode" presStyleLbl="solidFgAcc1" presStyleIdx="0" presStyleCnt="3"/>
      <dgm:spPr/>
    </dgm:pt>
    <dgm:pt modelId="{F683ACFC-D066-49DC-A863-7A5E65303ABF}" type="pres">
      <dgm:prSet presAssocID="{E43786BD-B107-46FA-BC6E-DEC7A113A921}" presName="text_2" presStyleLbl="node1" presStyleIdx="1" presStyleCnt="3">
        <dgm:presLayoutVars>
          <dgm:bulletEnabled val="1"/>
        </dgm:presLayoutVars>
      </dgm:prSet>
      <dgm:spPr/>
      <dgm:t>
        <a:bodyPr/>
        <a:lstStyle/>
        <a:p>
          <a:endParaRPr lang="en-US"/>
        </a:p>
      </dgm:t>
    </dgm:pt>
    <dgm:pt modelId="{B79BA92F-344D-4197-9EEE-64139FCF6D7D}" type="pres">
      <dgm:prSet presAssocID="{E43786BD-B107-46FA-BC6E-DEC7A113A921}" presName="accent_2" presStyleCnt="0"/>
      <dgm:spPr/>
    </dgm:pt>
    <dgm:pt modelId="{D9D183AB-574D-43DA-A8F4-22E0001C8307}" type="pres">
      <dgm:prSet presAssocID="{E43786BD-B107-46FA-BC6E-DEC7A113A921}" presName="accentRepeatNode" presStyleLbl="solidFgAcc1" presStyleIdx="1" presStyleCnt="3"/>
      <dgm:spPr/>
    </dgm:pt>
    <dgm:pt modelId="{1E6092D4-9360-4AB6-8607-E506864D2E29}" type="pres">
      <dgm:prSet presAssocID="{8094BF4C-C65E-4C27-A94A-2E25C40AF933}" presName="text_3" presStyleLbl="node1" presStyleIdx="2" presStyleCnt="3">
        <dgm:presLayoutVars>
          <dgm:bulletEnabled val="1"/>
        </dgm:presLayoutVars>
      </dgm:prSet>
      <dgm:spPr/>
      <dgm:t>
        <a:bodyPr/>
        <a:lstStyle/>
        <a:p>
          <a:endParaRPr lang="en-US"/>
        </a:p>
      </dgm:t>
    </dgm:pt>
    <dgm:pt modelId="{76F1E134-84D1-4A64-9530-C9E21EFC59F2}" type="pres">
      <dgm:prSet presAssocID="{8094BF4C-C65E-4C27-A94A-2E25C40AF933}" presName="accent_3" presStyleCnt="0"/>
      <dgm:spPr/>
    </dgm:pt>
    <dgm:pt modelId="{F9B18D47-E50F-41D0-B601-26817FCC7ACA}" type="pres">
      <dgm:prSet presAssocID="{8094BF4C-C65E-4C27-A94A-2E25C40AF933}" presName="accentRepeatNode" presStyleLbl="solidFgAcc1" presStyleIdx="2" presStyleCnt="3"/>
      <dgm:spPr/>
    </dgm:pt>
  </dgm:ptLst>
  <dgm:cxnLst>
    <dgm:cxn modelId="{1BA85B49-B44E-40DD-B19F-8271777A480D}" srcId="{122F95F7-83D6-4280-9F71-FF54F87951EA}" destId="{8094BF4C-C65E-4C27-A94A-2E25C40AF933}" srcOrd="2" destOrd="0" parTransId="{6F23A78A-DE4F-4D53-B21B-9B9D78164118}" sibTransId="{64AA8246-C887-49F0-AC85-B7E4AD389E21}"/>
    <dgm:cxn modelId="{F9427FB3-C1A2-467A-929A-82CA7BE27344}" type="presOf" srcId="{CDD08327-C3BE-421B-BA5C-783679402589}" destId="{0CEF8DBD-C036-489C-956D-A7E865243516}" srcOrd="0" destOrd="0" presId="urn:microsoft.com/office/officeart/2008/layout/VerticalCurvedList"/>
    <dgm:cxn modelId="{C0EC3E50-4BDE-40EB-AAA5-472DEEAAFCB8}" type="presOf" srcId="{E43786BD-B107-46FA-BC6E-DEC7A113A921}" destId="{F683ACFC-D066-49DC-A863-7A5E65303ABF}" srcOrd="0" destOrd="0" presId="urn:microsoft.com/office/officeart/2008/layout/VerticalCurvedList"/>
    <dgm:cxn modelId="{C2D41B82-A2A3-462B-B2F9-B0C0F987186C}" type="presOf" srcId="{122F95F7-83D6-4280-9F71-FF54F87951EA}" destId="{864BE7B2-B93D-4518-8813-61F660439AC8}" srcOrd="0" destOrd="0" presId="urn:microsoft.com/office/officeart/2008/layout/VerticalCurvedList"/>
    <dgm:cxn modelId="{DE8566B2-D0F6-4EA7-A278-C58C4A2DB667}" srcId="{122F95F7-83D6-4280-9F71-FF54F87951EA}" destId="{CDD08327-C3BE-421B-BA5C-783679402589}" srcOrd="0" destOrd="0" parTransId="{FBCB0A92-19DA-474E-BB00-02FF2D96675E}" sibTransId="{966ED5F7-FCFF-4D72-AD64-CDA80F68D40B}"/>
    <dgm:cxn modelId="{3770550C-F8F1-4C9D-9DC6-AC10829198D2}" type="presOf" srcId="{8094BF4C-C65E-4C27-A94A-2E25C40AF933}" destId="{1E6092D4-9360-4AB6-8607-E506864D2E29}" srcOrd="0" destOrd="0" presId="urn:microsoft.com/office/officeart/2008/layout/VerticalCurvedList"/>
    <dgm:cxn modelId="{790AC60E-FFA6-48DA-8531-2AD155331D9E}" type="presOf" srcId="{966ED5F7-FCFF-4D72-AD64-CDA80F68D40B}" destId="{6B1392F1-49E9-43DB-A4B1-6A46E4DF40EE}" srcOrd="0" destOrd="0" presId="urn:microsoft.com/office/officeart/2008/layout/VerticalCurvedList"/>
    <dgm:cxn modelId="{78DAD655-02DB-40EF-A51B-677C1E34DA99}" srcId="{122F95F7-83D6-4280-9F71-FF54F87951EA}" destId="{E43786BD-B107-46FA-BC6E-DEC7A113A921}" srcOrd="1" destOrd="0" parTransId="{EBC23527-4617-4BE7-A16E-2EEA09025BC1}" sibTransId="{DEED90F7-8B42-4C5A-BDE4-C65AD8A2E709}"/>
    <dgm:cxn modelId="{4B393BAD-4F6F-4A2F-910C-CDA5474177D5}" type="presParOf" srcId="{864BE7B2-B93D-4518-8813-61F660439AC8}" destId="{CE8793CC-F4A8-4FE5-8B04-85D7782EDF5B}" srcOrd="0" destOrd="0" presId="urn:microsoft.com/office/officeart/2008/layout/VerticalCurvedList"/>
    <dgm:cxn modelId="{707BB744-A025-4D04-8AEE-E72B46F2B433}" type="presParOf" srcId="{CE8793CC-F4A8-4FE5-8B04-85D7782EDF5B}" destId="{1785F971-9846-4BDB-BDA4-E5F23970D732}" srcOrd="0" destOrd="0" presId="urn:microsoft.com/office/officeart/2008/layout/VerticalCurvedList"/>
    <dgm:cxn modelId="{20DC1045-3AAE-4B19-8DDF-4215E4F23ED5}" type="presParOf" srcId="{1785F971-9846-4BDB-BDA4-E5F23970D732}" destId="{6D724BA1-BB46-48D9-8650-DC9DB7795A8B}" srcOrd="0" destOrd="0" presId="urn:microsoft.com/office/officeart/2008/layout/VerticalCurvedList"/>
    <dgm:cxn modelId="{9F535AE8-5B23-4128-880E-5E1F42DC3873}" type="presParOf" srcId="{1785F971-9846-4BDB-BDA4-E5F23970D732}" destId="{6B1392F1-49E9-43DB-A4B1-6A46E4DF40EE}" srcOrd="1" destOrd="0" presId="urn:microsoft.com/office/officeart/2008/layout/VerticalCurvedList"/>
    <dgm:cxn modelId="{3A79C26B-FA96-4A5F-8446-D1E40821AFDA}" type="presParOf" srcId="{1785F971-9846-4BDB-BDA4-E5F23970D732}" destId="{D551218D-2DE5-4B54-B0D3-ABD639C806A3}" srcOrd="2" destOrd="0" presId="urn:microsoft.com/office/officeart/2008/layout/VerticalCurvedList"/>
    <dgm:cxn modelId="{6FE838CC-A046-45C2-BE27-CE5CEE54AFF5}" type="presParOf" srcId="{1785F971-9846-4BDB-BDA4-E5F23970D732}" destId="{E69D7710-28C9-4F72-825B-5B7E161879C8}" srcOrd="3" destOrd="0" presId="urn:microsoft.com/office/officeart/2008/layout/VerticalCurvedList"/>
    <dgm:cxn modelId="{E443FB15-E213-4D74-81B4-DE2962C676EE}" type="presParOf" srcId="{CE8793CC-F4A8-4FE5-8B04-85D7782EDF5B}" destId="{0CEF8DBD-C036-489C-956D-A7E865243516}" srcOrd="1" destOrd="0" presId="urn:microsoft.com/office/officeart/2008/layout/VerticalCurvedList"/>
    <dgm:cxn modelId="{3F79AE22-CA4B-4FAB-9A5B-B2905CE4B052}" type="presParOf" srcId="{CE8793CC-F4A8-4FE5-8B04-85D7782EDF5B}" destId="{D83ACF20-37D8-427C-8037-B8DDF9E11EB7}" srcOrd="2" destOrd="0" presId="urn:microsoft.com/office/officeart/2008/layout/VerticalCurvedList"/>
    <dgm:cxn modelId="{BE7A3079-921B-4F7C-B585-44A0F714B993}" type="presParOf" srcId="{D83ACF20-37D8-427C-8037-B8DDF9E11EB7}" destId="{EB05E56D-1D2A-4E8C-B749-651F663D2809}" srcOrd="0" destOrd="0" presId="urn:microsoft.com/office/officeart/2008/layout/VerticalCurvedList"/>
    <dgm:cxn modelId="{53111819-6421-479A-B8B2-74779298245C}" type="presParOf" srcId="{CE8793CC-F4A8-4FE5-8B04-85D7782EDF5B}" destId="{F683ACFC-D066-49DC-A863-7A5E65303ABF}" srcOrd="3" destOrd="0" presId="urn:microsoft.com/office/officeart/2008/layout/VerticalCurvedList"/>
    <dgm:cxn modelId="{45A1D345-DC6D-4E60-8850-6C1E4D6E7966}" type="presParOf" srcId="{CE8793CC-F4A8-4FE5-8B04-85D7782EDF5B}" destId="{B79BA92F-344D-4197-9EEE-64139FCF6D7D}" srcOrd="4" destOrd="0" presId="urn:microsoft.com/office/officeart/2008/layout/VerticalCurvedList"/>
    <dgm:cxn modelId="{32245B5A-65B1-4889-BF76-687E491DED61}" type="presParOf" srcId="{B79BA92F-344D-4197-9EEE-64139FCF6D7D}" destId="{D9D183AB-574D-43DA-A8F4-22E0001C8307}" srcOrd="0" destOrd="0" presId="urn:microsoft.com/office/officeart/2008/layout/VerticalCurvedList"/>
    <dgm:cxn modelId="{E0AF4964-D46D-4D57-B680-83E4EDD8D4E6}" type="presParOf" srcId="{CE8793CC-F4A8-4FE5-8B04-85D7782EDF5B}" destId="{1E6092D4-9360-4AB6-8607-E506864D2E29}" srcOrd="5" destOrd="0" presId="urn:microsoft.com/office/officeart/2008/layout/VerticalCurvedList"/>
    <dgm:cxn modelId="{D97D4326-3C52-47B6-A247-B31A5E81F87C}" type="presParOf" srcId="{CE8793CC-F4A8-4FE5-8B04-85D7782EDF5B}" destId="{76F1E134-84D1-4A64-9530-C9E21EFC59F2}" srcOrd="6" destOrd="0" presId="urn:microsoft.com/office/officeart/2008/layout/VerticalCurvedList"/>
    <dgm:cxn modelId="{24180B1D-0336-4F9D-9300-0B9A21081ACC}" type="presParOf" srcId="{76F1E134-84D1-4A64-9530-C9E21EFC59F2}" destId="{F9B18D47-E50F-41D0-B601-26817FCC7A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53D3-9094-604D-A890-0611EFB3FB3C}" type="doc">
      <dgm:prSet loTypeId="urn:microsoft.com/office/officeart/2005/8/layout/vList6" loCatId="" qsTypeId="urn:microsoft.com/office/officeart/2005/8/quickstyle/simple1" qsCatId="simple" csTypeId="urn:microsoft.com/office/officeart/2005/8/colors/accent1_2" csCatId="accent1" phldr="1"/>
      <dgm:spPr/>
    </dgm:pt>
    <dgm:pt modelId="{A459A819-44B9-3942-9677-CB949C39CAEA}">
      <dgm:prSet phldrT="[Text]" custT="1"/>
      <dgm:spPr>
        <a:solidFill>
          <a:srgbClr val="D23200"/>
        </a:solidFill>
      </dgm:spPr>
      <dgm:t>
        <a:bodyPr/>
        <a:lstStyle/>
        <a:p>
          <a:r>
            <a:rPr lang="en-US" sz="4000" dirty="0">
              <a:latin typeface="Times New Roman" panose="02020603050405020304" pitchFamily="18" charset="0"/>
              <a:cs typeface="Times New Roman" panose="02020603050405020304" pitchFamily="18" charset="0"/>
            </a:rPr>
            <a:t>Structures</a:t>
          </a:r>
        </a:p>
      </dgm:t>
    </dgm:pt>
    <dgm:pt modelId="{22E7567D-B3C3-8143-91C6-945A8ADD9BE1}" type="parTrans" cxnId="{B5734DE0-FCB9-0846-9436-642D284F1D65}">
      <dgm:prSet/>
      <dgm:spPr/>
      <dgm:t>
        <a:bodyPr/>
        <a:lstStyle/>
        <a:p>
          <a:endParaRPr lang="en-US"/>
        </a:p>
      </dgm:t>
    </dgm:pt>
    <dgm:pt modelId="{8F64A1AF-85CF-FE4F-8C09-84CA5A401FA8}" type="sibTrans" cxnId="{B5734DE0-FCB9-0846-9436-642D284F1D65}">
      <dgm:prSet/>
      <dgm:spPr>
        <a:solidFill>
          <a:schemeClr val="tx1"/>
        </a:solidFill>
      </dgm:spPr>
      <dgm:t>
        <a:bodyPr/>
        <a:lstStyle/>
        <a:p>
          <a:endParaRPr lang="en-US" dirty="0"/>
        </a:p>
      </dgm:t>
    </dgm:pt>
    <dgm:pt modelId="{20624908-064E-AD44-B262-DE28BF325A08}">
      <dgm:prSet phldrT="[Text]" custT="1"/>
      <dgm:spPr>
        <a:solidFill>
          <a:srgbClr val="C00000"/>
        </a:solidFill>
      </dgm:spPr>
      <dgm:t>
        <a:bodyPr/>
        <a:lstStyle/>
        <a:p>
          <a:r>
            <a:rPr lang="en-US" sz="4000" dirty="0">
              <a:latin typeface="Times New Roman" panose="02020603050405020304" pitchFamily="18" charset="0"/>
              <a:cs typeface="Times New Roman" panose="02020603050405020304" pitchFamily="18" charset="0"/>
            </a:rPr>
            <a:t>Processes</a:t>
          </a:r>
        </a:p>
      </dgm:t>
    </dgm:pt>
    <dgm:pt modelId="{F357D2DC-C418-DC49-B60B-8CC95DE30FF6}" type="parTrans" cxnId="{5F5F82CD-FF2D-034F-95EE-85947CC65EAF}">
      <dgm:prSet/>
      <dgm:spPr/>
      <dgm:t>
        <a:bodyPr/>
        <a:lstStyle/>
        <a:p>
          <a:endParaRPr lang="en-US"/>
        </a:p>
      </dgm:t>
    </dgm:pt>
    <dgm:pt modelId="{E566BD84-83FB-CA40-8031-278E814F1141}" type="sibTrans" cxnId="{5F5F82CD-FF2D-034F-95EE-85947CC65EAF}">
      <dgm:prSet/>
      <dgm:spPr>
        <a:solidFill>
          <a:schemeClr val="tx1"/>
        </a:solidFill>
      </dgm:spPr>
      <dgm:t>
        <a:bodyPr/>
        <a:lstStyle/>
        <a:p>
          <a:endParaRPr lang="en-US" dirty="0"/>
        </a:p>
      </dgm:t>
    </dgm:pt>
    <dgm:pt modelId="{B9100E46-796D-FC42-AEC9-85F97AF7A35A}" type="pres">
      <dgm:prSet presAssocID="{619353D3-9094-604D-A890-0611EFB3FB3C}" presName="Name0" presStyleCnt="0">
        <dgm:presLayoutVars>
          <dgm:dir/>
          <dgm:animLvl val="lvl"/>
          <dgm:resizeHandles/>
        </dgm:presLayoutVars>
      </dgm:prSet>
      <dgm:spPr/>
    </dgm:pt>
    <dgm:pt modelId="{95E912F2-51CB-E648-9B13-18D650D65617}" type="pres">
      <dgm:prSet presAssocID="{A459A819-44B9-3942-9677-CB949C39CAEA}" presName="linNode" presStyleCnt="0"/>
      <dgm:spPr/>
    </dgm:pt>
    <dgm:pt modelId="{071C8920-DAC2-E843-AD51-97ADBE388587}" type="pres">
      <dgm:prSet presAssocID="{A459A819-44B9-3942-9677-CB949C39CAEA}" presName="parentShp" presStyleLbl="node1" presStyleIdx="0" presStyleCnt="2" custScaleY="56752">
        <dgm:presLayoutVars>
          <dgm:bulletEnabled val="1"/>
        </dgm:presLayoutVars>
      </dgm:prSet>
      <dgm:spPr/>
      <dgm:t>
        <a:bodyPr/>
        <a:lstStyle/>
        <a:p>
          <a:endParaRPr lang="en-US"/>
        </a:p>
      </dgm:t>
    </dgm:pt>
    <dgm:pt modelId="{2B5E6351-D862-2442-A024-C9F32CE160F1}" type="pres">
      <dgm:prSet presAssocID="{A459A819-44B9-3942-9677-CB949C39CAEA}" presName="childShp" presStyleLbl="bgAccFollowNode1" presStyleIdx="0" presStyleCnt="2" custScaleX="93973" custScaleY="31886">
        <dgm:presLayoutVars>
          <dgm:bulletEnabled val="1"/>
        </dgm:presLayoutVars>
      </dgm:prSet>
      <dgm:spPr/>
    </dgm:pt>
    <dgm:pt modelId="{840397AD-D57D-1445-9F28-1690A1A6E8A4}" type="pres">
      <dgm:prSet presAssocID="{8F64A1AF-85CF-FE4F-8C09-84CA5A401FA8}" presName="spacing" presStyleCnt="0"/>
      <dgm:spPr/>
    </dgm:pt>
    <dgm:pt modelId="{677A494D-E89F-DA4D-BFD4-D3D73AECFF03}" type="pres">
      <dgm:prSet presAssocID="{20624908-064E-AD44-B262-DE28BF325A08}" presName="linNode" presStyleCnt="0"/>
      <dgm:spPr/>
    </dgm:pt>
    <dgm:pt modelId="{147D2844-8815-F54D-8EAA-2F80FD47C81C}" type="pres">
      <dgm:prSet presAssocID="{20624908-064E-AD44-B262-DE28BF325A08}" presName="parentShp" presStyleLbl="node1" presStyleIdx="1" presStyleCnt="2" custScaleY="56651">
        <dgm:presLayoutVars>
          <dgm:bulletEnabled val="1"/>
        </dgm:presLayoutVars>
      </dgm:prSet>
      <dgm:spPr/>
      <dgm:t>
        <a:bodyPr/>
        <a:lstStyle/>
        <a:p>
          <a:endParaRPr lang="en-US"/>
        </a:p>
      </dgm:t>
    </dgm:pt>
    <dgm:pt modelId="{E8550088-C56B-B24D-B2EA-F7CE88FB69A1}" type="pres">
      <dgm:prSet presAssocID="{20624908-064E-AD44-B262-DE28BF325A08}" presName="childShp" presStyleLbl="bgAccFollowNode1" presStyleIdx="1" presStyleCnt="2" custScaleX="94004" custScaleY="31810">
        <dgm:presLayoutVars>
          <dgm:bulletEnabled val="1"/>
        </dgm:presLayoutVars>
      </dgm:prSet>
      <dgm:spPr/>
    </dgm:pt>
  </dgm:ptLst>
  <dgm:cxnLst>
    <dgm:cxn modelId="{5F5F82CD-FF2D-034F-95EE-85947CC65EAF}" srcId="{619353D3-9094-604D-A890-0611EFB3FB3C}" destId="{20624908-064E-AD44-B262-DE28BF325A08}" srcOrd="1" destOrd="0" parTransId="{F357D2DC-C418-DC49-B60B-8CC95DE30FF6}" sibTransId="{E566BD84-83FB-CA40-8031-278E814F1141}"/>
    <dgm:cxn modelId="{F3F41621-B932-794B-AA2C-7EDCCB2D9CCD}" type="presOf" srcId="{20624908-064E-AD44-B262-DE28BF325A08}" destId="{147D2844-8815-F54D-8EAA-2F80FD47C81C}" srcOrd="0" destOrd="0" presId="urn:microsoft.com/office/officeart/2005/8/layout/vList6"/>
    <dgm:cxn modelId="{B5734DE0-FCB9-0846-9436-642D284F1D65}" srcId="{619353D3-9094-604D-A890-0611EFB3FB3C}" destId="{A459A819-44B9-3942-9677-CB949C39CAEA}" srcOrd="0" destOrd="0" parTransId="{22E7567D-B3C3-8143-91C6-945A8ADD9BE1}" sibTransId="{8F64A1AF-85CF-FE4F-8C09-84CA5A401FA8}"/>
    <dgm:cxn modelId="{1F72427A-373F-AD40-BC5E-192FF4919422}" type="presOf" srcId="{A459A819-44B9-3942-9677-CB949C39CAEA}" destId="{071C8920-DAC2-E843-AD51-97ADBE388587}" srcOrd="0" destOrd="0" presId="urn:microsoft.com/office/officeart/2005/8/layout/vList6"/>
    <dgm:cxn modelId="{55C2D394-1B23-9B4E-9C81-1F416517294D}" type="presOf" srcId="{619353D3-9094-604D-A890-0611EFB3FB3C}" destId="{B9100E46-796D-FC42-AEC9-85F97AF7A35A}" srcOrd="0" destOrd="0" presId="urn:microsoft.com/office/officeart/2005/8/layout/vList6"/>
    <dgm:cxn modelId="{B9C49631-FA46-CA49-986D-EC51C2455C6C}" type="presParOf" srcId="{B9100E46-796D-FC42-AEC9-85F97AF7A35A}" destId="{95E912F2-51CB-E648-9B13-18D650D65617}" srcOrd="0" destOrd="0" presId="urn:microsoft.com/office/officeart/2005/8/layout/vList6"/>
    <dgm:cxn modelId="{9BFC6405-F5E0-9944-A67A-F112282FE822}" type="presParOf" srcId="{95E912F2-51CB-E648-9B13-18D650D65617}" destId="{071C8920-DAC2-E843-AD51-97ADBE388587}" srcOrd="0" destOrd="0" presId="urn:microsoft.com/office/officeart/2005/8/layout/vList6"/>
    <dgm:cxn modelId="{E4F68DF6-51F7-254A-8860-E977A318B80E}" type="presParOf" srcId="{95E912F2-51CB-E648-9B13-18D650D65617}" destId="{2B5E6351-D862-2442-A024-C9F32CE160F1}" srcOrd="1" destOrd="0" presId="urn:microsoft.com/office/officeart/2005/8/layout/vList6"/>
    <dgm:cxn modelId="{6935524F-BB0D-D94D-9FC5-041B2F643D4C}" type="presParOf" srcId="{B9100E46-796D-FC42-AEC9-85F97AF7A35A}" destId="{840397AD-D57D-1445-9F28-1690A1A6E8A4}" srcOrd="1" destOrd="0" presId="urn:microsoft.com/office/officeart/2005/8/layout/vList6"/>
    <dgm:cxn modelId="{5FBB0E83-7613-CF4C-B364-02BDE47DC420}" type="presParOf" srcId="{B9100E46-796D-FC42-AEC9-85F97AF7A35A}" destId="{677A494D-E89F-DA4D-BFD4-D3D73AECFF03}" srcOrd="2" destOrd="0" presId="urn:microsoft.com/office/officeart/2005/8/layout/vList6"/>
    <dgm:cxn modelId="{1749A598-AE97-0546-AF09-05441270F7A3}" type="presParOf" srcId="{677A494D-E89F-DA4D-BFD4-D3D73AECFF03}" destId="{147D2844-8815-F54D-8EAA-2F80FD47C81C}" srcOrd="0" destOrd="0" presId="urn:microsoft.com/office/officeart/2005/8/layout/vList6"/>
    <dgm:cxn modelId="{70EC1E18-7226-C94C-9A54-D9ABF7D6BB9D}" type="presParOf" srcId="{677A494D-E89F-DA4D-BFD4-D3D73AECFF03}" destId="{E8550088-C56B-B24D-B2EA-F7CE88FB69A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9F637-9727-497F-98CB-9E43DEFDBDE6}">
      <dsp:nvSpPr>
        <dsp:cNvPr id="0" name=""/>
        <dsp:cNvSpPr/>
      </dsp:nvSpPr>
      <dsp:spPr>
        <a:xfrm rot="5400000">
          <a:off x="-163556" y="166471"/>
          <a:ext cx="1090378" cy="763264"/>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endPar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 y="384546"/>
        <a:ext cx="763264" cy="327114"/>
      </dsp:txXfrm>
    </dsp:sp>
    <dsp:sp modelId="{E25DA5BE-0924-4128-91A7-F2842087C486}">
      <dsp:nvSpPr>
        <dsp:cNvPr id="0" name=""/>
        <dsp:cNvSpPr/>
      </dsp:nvSpPr>
      <dsp:spPr>
        <a:xfrm rot="5400000">
          <a:off x="4437861" y="-3671682"/>
          <a:ext cx="709118" cy="80583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Specific</a:t>
          </a:r>
        </a:p>
      </dsp:txBody>
      <dsp:txXfrm rot="-5400000">
        <a:off x="763264" y="37531"/>
        <a:ext cx="8023696" cy="639886"/>
      </dsp:txXfrm>
    </dsp:sp>
    <dsp:sp modelId="{5D5498FF-EF0E-4FC8-90CE-B8D1F90550A9}">
      <dsp:nvSpPr>
        <dsp:cNvPr id="0" name=""/>
        <dsp:cNvSpPr/>
      </dsp:nvSpPr>
      <dsp:spPr>
        <a:xfrm rot="5400000">
          <a:off x="-163556" y="1139784"/>
          <a:ext cx="1090378" cy="763264"/>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p>
      </dsp:txBody>
      <dsp:txXfrm rot="-5400000">
        <a:off x="1" y="1357859"/>
        <a:ext cx="763264" cy="327114"/>
      </dsp:txXfrm>
    </dsp:sp>
    <dsp:sp modelId="{6D323E1F-BFD2-4342-A681-0A191408BA0C}">
      <dsp:nvSpPr>
        <dsp:cNvPr id="0" name=""/>
        <dsp:cNvSpPr/>
      </dsp:nvSpPr>
      <dsp:spPr>
        <a:xfrm rot="5400000">
          <a:off x="4438047" y="-2698555"/>
          <a:ext cx="708745" cy="80583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Measurable</a:t>
          </a:r>
        </a:p>
      </dsp:txBody>
      <dsp:txXfrm rot="-5400000">
        <a:off x="763264" y="1010826"/>
        <a:ext cx="8023714" cy="639549"/>
      </dsp:txXfrm>
    </dsp:sp>
    <dsp:sp modelId="{3D8EA81B-5BF5-43BC-AB03-22CF4002447A}">
      <dsp:nvSpPr>
        <dsp:cNvPr id="0" name=""/>
        <dsp:cNvSpPr/>
      </dsp:nvSpPr>
      <dsp:spPr>
        <a:xfrm rot="5400000">
          <a:off x="-163556" y="2113096"/>
          <a:ext cx="1090378" cy="763264"/>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dsp:txBody>
      <dsp:txXfrm rot="-5400000">
        <a:off x="1" y="2331171"/>
        <a:ext cx="763264" cy="327114"/>
      </dsp:txXfrm>
    </dsp:sp>
    <dsp:sp modelId="{FDE05E3C-DE04-434E-9CAB-7B0B008F2A8A}">
      <dsp:nvSpPr>
        <dsp:cNvPr id="0" name=""/>
        <dsp:cNvSpPr/>
      </dsp:nvSpPr>
      <dsp:spPr>
        <a:xfrm rot="5400000">
          <a:off x="4438047" y="-1725243"/>
          <a:ext cx="708745" cy="805831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Achievable</a:t>
          </a:r>
        </a:p>
      </dsp:txBody>
      <dsp:txXfrm rot="-5400000">
        <a:off x="763264" y="1984138"/>
        <a:ext cx="8023714" cy="639549"/>
      </dsp:txXfrm>
    </dsp:sp>
    <dsp:sp modelId="{52BE20E3-9560-44E9-8E10-413BADFC3743}">
      <dsp:nvSpPr>
        <dsp:cNvPr id="0" name=""/>
        <dsp:cNvSpPr/>
      </dsp:nvSpPr>
      <dsp:spPr>
        <a:xfrm rot="5400000">
          <a:off x="-163556" y="3086409"/>
          <a:ext cx="1090378" cy="763264"/>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dsp:txBody>
      <dsp:txXfrm rot="-5400000">
        <a:off x="1" y="3304484"/>
        <a:ext cx="763264" cy="327114"/>
      </dsp:txXfrm>
    </dsp:sp>
    <dsp:sp modelId="{0EBBBEF5-7F52-4CE4-A577-83C6910DE0BE}">
      <dsp:nvSpPr>
        <dsp:cNvPr id="0" name=""/>
        <dsp:cNvSpPr/>
      </dsp:nvSpPr>
      <dsp:spPr>
        <a:xfrm rot="5400000">
          <a:off x="4438047" y="-751930"/>
          <a:ext cx="708745" cy="805831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Relevant</a:t>
          </a:r>
        </a:p>
      </dsp:txBody>
      <dsp:txXfrm rot="-5400000">
        <a:off x="763264" y="2957451"/>
        <a:ext cx="8023714" cy="639549"/>
      </dsp:txXfrm>
    </dsp:sp>
    <dsp:sp modelId="{487985D5-AF20-44C4-9359-B5807F80244E}">
      <dsp:nvSpPr>
        <dsp:cNvPr id="0" name=""/>
        <dsp:cNvSpPr/>
      </dsp:nvSpPr>
      <dsp:spPr>
        <a:xfrm rot="5400000">
          <a:off x="-163556" y="4059721"/>
          <a:ext cx="1090378" cy="763264"/>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dsp:txBody>
      <dsp:txXfrm rot="-5400000">
        <a:off x="1" y="4277796"/>
        <a:ext cx="763264" cy="327114"/>
      </dsp:txXfrm>
    </dsp:sp>
    <dsp:sp modelId="{4B7112CD-DF97-4DE0-B33F-A9BE9A7B203C}">
      <dsp:nvSpPr>
        <dsp:cNvPr id="0" name=""/>
        <dsp:cNvSpPr/>
      </dsp:nvSpPr>
      <dsp:spPr>
        <a:xfrm rot="5400000">
          <a:off x="4377852" y="180161"/>
          <a:ext cx="708745" cy="8058312"/>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Time Specific</a:t>
          </a:r>
        </a:p>
      </dsp:txBody>
      <dsp:txXfrm rot="-5400000">
        <a:off x="703069" y="3889542"/>
        <a:ext cx="8023714" cy="639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9F69-F8B2-8A41-B466-5E5E52B9617D}">
      <dsp:nvSpPr>
        <dsp:cNvPr id="0" name=""/>
        <dsp:cNvSpPr/>
      </dsp:nvSpPr>
      <dsp:spPr>
        <a:xfrm>
          <a:off x="2381" y="2129102"/>
          <a:ext cx="2901156" cy="1160462"/>
        </a:xfrm>
        <a:prstGeom prst="chevron">
          <a:avLst/>
        </a:prstGeom>
        <a:solidFill>
          <a:srgbClr val="D2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t>Short-term</a:t>
          </a:r>
        </a:p>
      </dsp:txBody>
      <dsp:txXfrm>
        <a:off x="582612" y="2129102"/>
        <a:ext cx="1740694" cy="1160462"/>
      </dsp:txXfrm>
    </dsp:sp>
    <dsp:sp modelId="{F6A575F4-BBF8-5A42-B929-BB0333105979}">
      <dsp:nvSpPr>
        <dsp:cNvPr id="0" name=""/>
        <dsp:cNvSpPr/>
      </dsp:nvSpPr>
      <dsp:spPr>
        <a:xfrm>
          <a:off x="2613421" y="2129102"/>
          <a:ext cx="2901156" cy="1160462"/>
        </a:xfrm>
        <a:prstGeom prst="chevron">
          <a:avLst/>
        </a:prstGeom>
        <a:solidFill>
          <a:srgbClr val="D2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t>Mid-term</a:t>
          </a:r>
        </a:p>
      </dsp:txBody>
      <dsp:txXfrm>
        <a:off x="3193652" y="2129102"/>
        <a:ext cx="1740694" cy="1160462"/>
      </dsp:txXfrm>
    </dsp:sp>
    <dsp:sp modelId="{2B006CE2-7A4B-2545-8E48-CBEECC2BCADC}">
      <dsp:nvSpPr>
        <dsp:cNvPr id="0" name=""/>
        <dsp:cNvSpPr/>
      </dsp:nvSpPr>
      <dsp:spPr>
        <a:xfrm>
          <a:off x="5224462" y="2129102"/>
          <a:ext cx="2901156" cy="1160462"/>
        </a:xfrm>
        <a:prstGeom prst="chevron">
          <a:avLst/>
        </a:prstGeom>
        <a:solidFill>
          <a:srgbClr val="D2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a:t>Long-term</a:t>
          </a:r>
        </a:p>
      </dsp:txBody>
      <dsp:txXfrm>
        <a:off x="5804693" y="2129102"/>
        <a:ext cx="1740694" cy="116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92F1-49E9-43DB-A4B1-6A46E4DF40EE}">
      <dsp:nvSpPr>
        <dsp:cNvPr id="0" name=""/>
        <dsp:cNvSpPr/>
      </dsp:nvSpPr>
      <dsp:spPr>
        <a:xfrm>
          <a:off x="-5372281" y="-822748"/>
          <a:ext cx="6397524" cy="6397524"/>
        </a:xfrm>
        <a:prstGeom prst="blockArc">
          <a:avLst>
            <a:gd name="adj1" fmla="val 18900000"/>
            <a:gd name="adj2" fmla="val 2700000"/>
            <a:gd name="adj3" fmla="val 338"/>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F8DBD-C036-489C-956D-A7E865243516}">
      <dsp:nvSpPr>
        <dsp:cNvPr id="0" name=""/>
        <dsp:cNvSpPr/>
      </dsp:nvSpPr>
      <dsp:spPr>
        <a:xfrm>
          <a:off x="659581" y="475202"/>
          <a:ext cx="7687003" cy="950405"/>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384" tIns="132080" rIns="132080" bIns="132080" numCol="1" spcCol="1270" anchor="ctr" anchorCtr="0">
          <a:noAutofit/>
        </a:bodyPr>
        <a:lstStyle/>
        <a:p>
          <a:pPr lvl="0" algn="l" defTabSz="2311400">
            <a:lnSpc>
              <a:spcPct val="90000"/>
            </a:lnSpc>
            <a:spcBef>
              <a:spcPct val="0"/>
            </a:spcBef>
            <a:spcAft>
              <a:spcPct val="35000"/>
            </a:spcAft>
          </a:pPr>
          <a:r>
            <a:rPr lang="en-US" sz="5200" kern="1200" dirty="0">
              <a:solidFill>
                <a:schemeClr val="tx1"/>
              </a:solidFill>
            </a:rPr>
            <a:t>Structure</a:t>
          </a:r>
          <a:r>
            <a:rPr lang="en-US" sz="5200" kern="1200" dirty="0"/>
            <a:t>	</a:t>
          </a:r>
        </a:p>
      </dsp:txBody>
      <dsp:txXfrm>
        <a:off x="659581" y="475202"/>
        <a:ext cx="7687003" cy="950405"/>
      </dsp:txXfrm>
    </dsp:sp>
    <dsp:sp modelId="{EB05E56D-1D2A-4E8C-B749-651F663D2809}">
      <dsp:nvSpPr>
        <dsp:cNvPr id="0" name=""/>
        <dsp:cNvSpPr/>
      </dsp:nvSpPr>
      <dsp:spPr>
        <a:xfrm>
          <a:off x="65577" y="356402"/>
          <a:ext cx="1188006" cy="1188006"/>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3ACFC-D066-49DC-A863-7A5E65303ABF}">
      <dsp:nvSpPr>
        <dsp:cNvPr id="0" name=""/>
        <dsp:cNvSpPr/>
      </dsp:nvSpPr>
      <dsp:spPr>
        <a:xfrm>
          <a:off x="1005053" y="1900810"/>
          <a:ext cx="7341531" cy="950405"/>
        </a:xfrm>
        <a:prstGeom prst="rect">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384" tIns="132080" rIns="132080" bIns="132080" numCol="1" spcCol="1270" anchor="ctr" anchorCtr="0">
          <a:noAutofit/>
        </a:bodyPr>
        <a:lstStyle/>
        <a:p>
          <a:pPr lvl="0" algn="l" defTabSz="2311400">
            <a:lnSpc>
              <a:spcPct val="90000"/>
            </a:lnSpc>
            <a:spcBef>
              <a:spcPct val="0"/>
            </a:spcBef>
            <a:spcAft>
              <a:spcPct val="35000"/>
            </a:spcAft>
          </a:pPr>
          <a:r>
            <a:rPr lang="en-US" sz="5200" kern="1200" dirty="0">
              <a:solidFill>
                <a:schemeClr val="tx1"/>
              </a:solidFill>
            </a:rPr>
            <a:t>Process</a:t>
          </a:r>
        </a:p>
      </dsp:txBody>
      <dsp:txXfrm>
        <a:off x="1005053" y="1900810"/>
        <a:ext cx="7341531" cy="950405"/>
      </dsp:txXfrm>
    </dsp:sp>
    <dsp:sp modelId="{D9D183AB-574D-43DA-A8F4-22E0001C8307}">
      <dsp:nvSpPr>
        <dsp:cNvPr id="0" name=""/>
        <dsp:cNvSpPr/>
      </dsp:nvSpPr>
      <dsp:spPr>
        <a:xfrm>
          <a:off x="411050" y="1782010"/>
          <a:ext cx="1188006" cy="1188006"/>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1E6092D4-9360-4AB6-8607-E506864D2E29}">
      <dsp:nvSpPr>
        <dsp:cNvPr id="0" name=""/>
        <dsp:cNvSpPr/>
      </dsp:nvSpPr>
      <dsp:spPr>
        <a:xfrm>
          <a:off x="659581" y="3326418"/>
          <a:ext cx="7687003" cy="950405"/>
        </a:xfrm>
        <a:prstGeom prst="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384" tIns="132080" rIns="132080" bIns="132080" numCol="1" spcCol="1270" anchor="ctr" anchorCtr="0">
          <a:noAutofit/>
        </a:bodyPr>
        <a:lstStyle/>
        <a:p>
          <a:pPr lvl="0" algn="l" defTabSz="2311400">
            <a:lnSpc>
              <a:spcPct val="90000"/>
            </a:lnSpc>
            <a:spcBef>
              <a:spcPct val="0"/>
            </a:spcBef>
            <a:spcAft>
              <a:spcPct val="35000"/>
            </a:spcAft>
          </a:pPr>
          <a:r>
            <a:rPr lang="en-US" sz="5200" kern="1200" dirty="0">
              <a:solidFill>
                <a:schemeClr val="tx1"/>
              </a:solidFill>
            </a:rPr>
            <a:t>Outcome</a:t>
          </a:r>
        </a:p>
      </dsp:txBody>
      <dsp:txXfrm>
        <a:off x="659581" y="3326418"/>
        <a:ext cx="7687003" cy="950405"/>
      </dsp:txXfrm>
    </dsp:sp>
    <dsp:sp modelId="{F9B18D47-E50F-41D0-B601-26817FCC7ACA}">
      <dsp:nvSpPr>
        <dsp:cNvPr id="0" name=""/>
        <dsp:cNvSpPr/>
      </dsp:nvSpPr>
      <dsp:spPr>
        <a:xfrm>
          <a:off x="65577" y="3207618"/>
          <a:ext cx="1188006" cy="1188006"/>
        </a:xfrm>
        <a:prstGeom prst="ellipse">
          <a:avLst/>
        </a:prstGeom>
        <a:solidFill>
          <a:schemeClr val="lt1">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E6351-D862-2442-A024-C9F32CE160F1}">
      <dsp:nvSpPr>
        <dsp:cNvPr id="0" name=""/>
        <dsp:cNvSpPr/>
      </dsp:nvSpPr>
      <dsp:spPr>
        <a:xfrm>
          <a:off x="2785728" y="470439"/>
          <a:ext cx="3756927" cy="120073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1C8920-DAC2-E843-AD51-97ADBE388587}">
      <dsp:nvSpPr>
        <dsp:cNvPr id="0" name=""/>
        <dsp:cNvSpPr/>
      </dsp:nvSpPr>
      <dsp:spPr>
        <a:xfrm>
          <a:off x="120476" y="2246"/>
          <a:ext cx="2665252" cy="2137123"/>
        </a:xfrm>
        <a:prstGeom prst="roundRect">
          <a:avLst/>
        </a:prstGeom>
        <a:solidFill>
          <a:srgbClr val="D232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a:latin typeface="Times New Roman" panose="02020603050405020304" pitchFamily="18" charset="0"/>
              <a:cs typeface="Times New Roman" panose="02020603050405020304" pitchFamily="18" charset="0"/>
            </a:rPr>
            <a:t>Structures</a:t>
          </a:r>
        </a:p>
      </dsp:txBody>
      <dsp:txXfrm>
        <a:off x="224802" y="106572"/>
        <a:ext cx="2456600" cy="1928471"/>
      </dsp:txXfrm>
    </dsp:sp>
    <dsp:sp modelId="{E8550088-C56B-B24D-B2EA-F7CE88FB69A1}">
      <dsp:nvSpPr>
        <dsp:cNvPr id="0" name=""/>
        <dsp:cNvSpPr/>
      </dsp:nvSpPr>
      <dsp:spPr>
        <a:xfrm>
          <a:off x="2785109" y="2983664"/>
          <a:ext cx="3758166" cy="119787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7D2844-8815-F54D-8EAA-2F80FD47C81C}">
      <dsp:nvSpPr>
        <dsp:cNvPr id="0" name=""/>
        <dsp:cNvSpPr/>
      </dsp:nvSpPr>
      <dsp:spPr>
        <a:xfrm>
          <a:off x="119856" y="2515942"/>
          <a:ext cx="2665252" cy="213332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a:latin typeface="Times New Roman" panose="02020603050405020304" pitchFamily="18" charset="0"/>
              <a:cs typeface="Times New Roman" panose="02020603050405020304" pitchFamily="18" charset="0"/>
            </a:rPr>
            <a:t>Processes</a:t>
          </a:r>
        </a:p>
      </dsp:txBody>
      <dsp:txXfrm>
        <a:off x="223996" y="2620082"/>
        <a:ext cx="2456972" cy="19250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C0BB3-511A-4503-A2F6-F0057B65C806}" type="datetimeFigureOut">
              <a:rPr lang="en-US" smtClean="0"/>
              <a:t>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1AC4C-5FF0-425D-9BE6-01DA22B484BF}" type="slidenum">
              <a:rPr lang="en-US" smtClean="0"/>
              <a:t>‹#›</a:t>
            </a:fld>
            <a:endParaRPr lang="en-US" dirty="0"/>
          </a:p>
        </p:txBody>
      </p:sp>
    </p:spTree>
    <p:extLst>
      <p:ext uri="{BB962C8B-B14F-4D97-AF65-F5344CB8AC3E}">
        <p14:creationId xmlns:p14="http://schemas.microsoft.com/office/powerpoint/2010/main" val="150127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I am Dr. Kathleen Buckley and will be speaking to you today about how to develop goals for a quality improvement project. </a:t>
            </a:r>
          </a:p>
        </p:txBody>
      </p:sp>
      <p:sp>
        <p:nvSpPr>
          <p:cNvPr id="4" name="Slide Number Placeholder 3"/>
          <p:cNvSpPr>
            <a:spLocks noGrp="1"/>
          </p:cNvSpPr>
          <p:nvPr>
            <p:ph type="sldNum" sz="quarter" idx="5"/>
          </p:nvPr>
        </p:nvSpPr>
        <p:spPr/>
        <p:txBody>
          <a:bodyPr/>
          <a:lstStyle/>
          <a:p>
            <a:fld id="{C291AC4C-5FF0-425D-9BE6-01DA22B484BF}" type="slidenum">
              <a:rPr lang="en-US" smtClean="0"/>
              <a:t>1</a:t>
            </a:fld>
            <a:endParaRPr lang="en-US" dirty="0"/>
          </a:p>
        </p:txBody>
      </p:sp>
    </p:spTree>
    <p:extLst>
      <p:ext uri="{BB962C8B-B14F-4D97-AF65-F5344CB8AC3E}">
        <p14:creationId xmlns:p14="http://schemas.microsoft.com/office/powerpoint/2010/main" val="3526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our previous examples of goals and add that measure.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You could write it </a:t>
            </a:r>
            <a:r>
              <a:rPr lang="en-US" i="1" dirty="0">
                <a:latin typeface="Times New Roman" panose="02020603050405020304" pitchFamily="18" charset="0"/>
                <a:cs typeface="Times New Roman" panose="02020603050405020304" pitchFamily="18" charset="0"/>
              </a:rPr>
              <a:t>RNs at Fabulous Clinic will administer flu vaccines to </a:t>
            </a:r>
            <a:r>
              <a:rPr lang="en-US" b="1" i="1" dirty="0">
                <a:latin typeface="Times New Roman" panose="02020603050405020304" pitchFamily="18" charset="0"/>
                <a:cs typeface="Times New Roman" panose="02020603050405020304" pitchFamily="18" charset="0"/>
              </a:rPr>
              <a:t>100% of the patients </a:t>
            </a:r>
            <a:r>
              <a:rPr lang="en-US" i="1" dirty="0">
                <a:latin typeface="Times New Roman" panose="02020603050405020304" pitchFamily="18" charset="0"/>
                <a:cs typeface="Times New Roman" panose="02020603050405020304" pitchFamily="18" charset="0"/>
              </a:rPr>
              <a:t>who meet the eligibility criteria</a:t>
            </a:r>
          </a:p>
          <a:p>
            <a:r>
              <a:rPr lang="en-US" i="1" dirty="0">
                <a:latin typeface="Times New Roman" panose="02020603050405020304" pitchFamily="18" charset="0"/>
                <a:cs typeface="Times New Roman" panose="02020603050405020304" pitchFamily="18" charset="0"/>
              </a:rPr>
              <a:t>Or</a:t>
            </a:r>
          </a:p>
          <a:p>
            <a:pPr marL="0" indent="0">
              <a:buNone/>
            </a:pPr>
            <a:r>
              <a:rPr lang="en-US" b="1" dirty="0">
                <a:solidFill>
                  <a:srgbClr val="C00000"/>
                </a:solidFill>
                <a:cs typeface="Times New Roman" panose="02020603050405020304" pitchFamily="18" charset="0"/>
              </a:rPr>
              <a:t>100% </a:t>
            </a:r>
            <a:r>
              <a:rPr lang="en-US" dirty="0">
                <a:cs typeface="Times New Roman" panose="02020603050405020304" pitchFamily="18" charset="0"/>
              </a:rPr>
              <a:t>of the post-surgical patients on the medical surgical unit will achieve a level 4 status of ambulation as defined by Bedside Mobility Assessment Tool as evaluated by staff RNs.</a:t>
            </a:r>
          </a:p>
          <a:p>
            <a:r>
              <a:rPr lang="en-US" i="0" dirty="0">
                <a:latin typeface="Times New Roman" panose="02020603050405020304" pitchFamily="18" charset="0"/>
                <a:cs typeface="Times New Roman" panose="02020603050405020304" pitchFamily="18" charset="0"/>
              </a:rPr>
              <a:t>Either way is acceptable</a:t>
            </a:r>
          </a:p>
        </p:txBody>
      </p:sp>
      <p:sp>
        <p:nvSpPr>
          <p:cNvPr id="4" name="Slide Number Placeholder 3"/>
          <p:cNvSpPr>
            <a:spLocks noGrp="1"/>
          </p:cNvSpPr>
          <p:nvPr>
            <p:ph type="sldNum" sz="quarter" idx="5"/>
          </p:nvPr>
        </p:nvSpPr>
        <p:spPr/>
        <p:txBody>
          <a:bodyPr/>
          <a:lstStyle/>
          <a:p>
            <a:fld id="{C291AC4C-5FF0-425D-9BE6-01DA22B484BF}" type="slidenum">
              <a:rPr lang="en-US" smtClean="0"/>
              <a:t>10</a:t>
            </a:fld>
            <a:endParaRPr lang="en-US" dirty="0"/>
          </a:p>
        </p:txBody>
      </p:sp>
    </p:spTree>
    <p:extLst>
      <p:ext uri="{BB962C8B-B14F-4D97-AF65-F5344CB8AC3E}">
        <p14:creationId xmlns:p14="http://schemas.microsoft.com/office/powerpoint/2010/main" val="258194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 in SMART goals stands for achievable</a:t>
            </a:r>
          </a:p>
          <a:p>
            <a:r>
              <a:rPr lang="en-US" dirty="0"/>
              <a:t>When you write your goals, consider the following questions:</a:t>
            </a:r>
          </a:p>
          <a:p>
            <a:pPr marL="171450" marR="0" indent="-1714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Is </a:t>
            </a:r>
            <a:r>
              <a:rPr lang="en-US" sz="1200" dirty="0">
                <a:latin typeface="Times New Roman" panose="02020603050405020304" pitchFamily="18" charset="0"/>
                <a:ea typeface="Calibri" panose="020F0502020204030204" pitchFamily="34" charset="0"/>
                <a:cs typeface="Times New Roman" panose="02020603050405020304" pitchFamily="18" charset="0"/>
              </a:rPr>
              <a:t>the goal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something people have </a:t>
            </a:r>
            <a:r>
              <a:rPr lang="en-US" sz="1200" dirty="0">
                <a:latin typeface="Times New Roman" panose="02020603050405020304" pitchFamily="18" charset="0"/>
                <a:ea typeface="Calibri" panose="020F0502020204030204" pitchFamily="34" charset="0"/>
                <a:cs typeface="Times New Roman" panose="02020603050405020304" pitchFamily="18" charset="0"/>
              </a:rPr>
              <a:t>achieved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or could </a:t>
            </a:r>
            <a:r>
              <a:rPr lang="en-US" sz="1200" dirty="0">
                <a:latin typeface="Times New Roman" panose="02020603050405020304" pitchFamily="18" charset="0"/>
                <a:ea typeface="Calibri" panose="020F0502020204030204" pitchFamily="34" charset="0"/>
                <a:cs typeface="Times New Roman" panose="02020603050405020304" pitchFamily="18" charset="0"/>
              </a:rPr>
              <a:t>achieve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Do you have the resources (staff, equipment, etc.) needed to achieve it?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t>Is it achievable within the designated </a:t>
            </a:r>
            <a:r>
              <a:rPr lang="en-US" b="1" dirty="0"/>
              <a:t>time frame?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r>
              <a:rPr lang="en-US" dirty="0"/>
              <a:t>Let’s look at the first question. Is this goal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something people have </a:t>
            </a:r>
            <a:r>
              <a:rPr lang="en-US" sz="1200" dirty="0">
                <a:latin typeface="Times New Roman" panose="02020603050405020304" pitchFamily="18" charset="0"/>
                <a:ea typeface="Calibri" panose="020F0502020204030204" pitchFamily="34" charset="0"/>
                <a:cs typeface="Times New Roman" panose="02020603050405020304" pitchFamily="18" charset="0"/>
              </a:rPr>
              <a:t>achieved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other settings or could be </a:t>
            </a:r>
            <a:r>
              <a:rPr lang="en-US" sz="1200" dirty="0">
                <a:latin typeface="Times New Roman" panose="02020603050405020304" pitchFamily="18" charset="0"/>
                <a:ea typeface="Calibri" panose="020F0502020204030204" pitchFamily="34" charset="0"/>
                <a:cs typeface="Times New Roman" panose="02020603050405020304" pitchFamily="18" charset="0"/>
              </a:rPr>
              <a:t>achieved in the setting of interest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Is it </a:t>
            </a:r>
            <a:r>
              <a:rPr lang="en-US" dirty="0"/>
              <a:t>theoretically possible, if all the stars are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you are unsure, search the published literature to determine if it has been achieved in other settings. </a:t>
            </a:r>
            <a:r>
              <a:rPr lang="en-US" sz="1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What can you learn from others who have worked to implement a similar QI project?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for the second question - To determine if a goal is achievable, you must consider the available resources to achieve it. </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Are there enough staff available? Do they have the expertise they need? Do they have the equipment and/or supplies? Does this require a change in the EHR and will IT support that change?  Do you have leadership buy-in?  Do you have a supportive Clinical Site Representative and sponsor?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Each setting is unique. For example, you may want to implement the use of manometers to measure endotracheal cuff pressures, but the site refuses to purchase the manometers. So, even though the practice change is evidence-based, you don’t have the resources to implement the practice change.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third question asks you to consider if it is achievable within the designated time frame.  Remember you have only 14-15 weeks to implement any practice changes.  Don’t bite off more than you can chew!</a:t>
            </a:r>
          </a:p>
          <a:p>
            <a:pPr marL="0" marR="0" indent="0">
              <a:lnSpc>
                <a:spcPct val="107000"/>
              </a:lnSpc>
              <a:spcBef>
                <a:spcPts val="0"/>
              </a:spcBef>
              <a:spcAft>
                <a:spcPts val="0"/>
              </a:spcAf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11</a:t>
            </a:fld>
            <a:endParaRPr lang="en-US" dirty="0"/>
          </a:p>
        </p:txBody>
      </p:sp>
    </p:spTree>
    <p:extLst>
      <p:ext uri="{BB962C8B-B14F-4D97-AF65-F5344CB8AC3E}">
        <p14:creationId xmlns:p14="http://schemas.microsoft.com/office/powerpoint/2010/main" val="242817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 in SMART goals stands for Relevant</a:t>
            </a:r>
          </a:p>
          <a:p>
            <a:endParaRPr lang="en-US" dirty="0"/>
          </a:p>
          <a:p>
            <a:pPr marL="0" marR="0" indent="0" algn="l">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Take care to not expand the project beyond what is relevant.</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First ask - WHAT is the evidence-base that support this practice change?</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are the national recommendations for making this change?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HOW does this goal relate to individual and organizational values? </a:t>
            </a:r>
            <a:r>
              <a:rPr lang="en-US" sz="1200" dirty="0">
                <a:latin typeface="Times New Roman" panose="02020603050405020304" pitchFamily="18" charset="0"/>
                <a:ea typeface="Calibri" panose="020F0502020204030204" pitchFamily="34" charset="0"/>
                <a:cs typeface="Times New Roman" panose="02020603050405020304" pitchFamily="18" charset="0"/>
              </a:rPr>
              <a:t>– Did you or they identify the problem?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Is this the right time for this project? Or is it an immediate priority or safety issue that must be addressed?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the site has come to you with an emergency practice change that must be implemented in the next couple of months, it is not relevant to a DNP QI project that has to fit within a course timeline.  . </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Finally, what is within or outside the scope or boundaries of this project? What things are you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no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 going to pay attention to? </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example, if you are going to implement a project to increase the use of flu vaccines, make sure that staff has the training and enough vaccine. However, it  beyond scope as to how people are going to be scheduled to get it. You are only going to focus on the people who regularly attend the clinic.  </a:t>
            </a:r>
          </a:p>
          <a:p>
            <a:pPr marL="0" marR="0" indent="0">
              <a:lnSpc>
                <a:spcPct val="107000"/>
              </a:lnSpc>
              <a:spcBef>
                <a:spcPts val="0"/>
              </a:spcBef>
              <a:spcAft>
                <a:spcPts val="0"/>
              </a:spcAf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12</a:t>
            </a:fld>
            <a:endParaRPr lang="en-US" dirty="0"/>
          </a:p>
        </p:txBody>
      </p:sp>
    </p:spTree>
    <p:extLst>
      <p:ext uri="{BB962C8B-B14F-4D97-AF65-F5344CB8AC3E}">
        <p14:creationId xmlns:p14="http://schemas.microsoft.com/office/powerpoint/2010/main" val="13060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 in SMART goals stands for Time</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When will the goal be achieved? </a:t>
            </a:r>
          </a:p>
          <a:p>
            <a:pPr marL="0" marR="0" indent="0">
              <a:lnSpc>
                <a:spcPct val="107000"/>
              </a:lnSpc>
              <a:spcBef>
                <a:spcPts val="0"/>
              </a:spcBef>
              <a:spcAft>
                <a:spcPts val="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are the target dates?</a:t>
            </a:r>
          </a:p>
          <a:p>
            <a:pPr marL="0" marR="0" indent="0">
              <a:lnSpc>
                <a:spcPct val="107000"/>
              </a:lnSpc>
              <a:spcBef>
                <a:spcPts val="0"/>
              </a:spcBef>
              <a:spcAft>
                <a:spcPts val="0"/>
              </a:spcAft>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13</a:t>
            </a:fld>
            <a:endParaRPr lang="en-US" dirty="0"/>
          </a:p>
        </p:txBody>
      </p:sp>
    </p:spTree>
    <p:extLst>
      <p:ext uri="{BB962C8B-B14F-4D97-AF65-F5344CB8AC3E}">
        <p14:creationId xmlns:p14="http://schemas.microsoft.com/office/powerpoint/2010/main" val="284357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take our previous example and add the time for it to be achieved in terms of month, day and year to you plan to reach this goal. </a:t>
            </a:r>
          </a:p>
        </p:txBody>
      </p:sp>
      <p:sp>
        <p:nvSpPr>
          <p:cNvPr id="4" name="Slide Number Placeholder 3"/>
          <p:cNvSpPr>
            <a:spLocks noGrp="1"/>
          </p:cNvSpPr>
          <p:nvPr>
            <p:ph type="sldNum" sz="quarter" idx="5"/>
          </p:nvPr>
        </p:nvSpPr>
        <p:spPr/>
        <p:txBody>
          <a:bodyPr/>
          <a:lstStyle/>
          <a:p>
            <a:fld id="{C291AC4C-5FF0-425D-9BE6-01DA22B484BF}" type="slidenum">
              <a:rPr lang="en-US" smtClean="0"/>
              <a:t>14</a:t>
            </a:fld>
            <a:endParaRPr lang="en-US" dirty="0"/>
          </a:p>
        </p:txBody>
      </p:sp>
    </p:spTree>
    <p:extLst>
      <p:ext uri="{BB962C8B-B14F-4D97-AF65-F5344CB8AC3E}">
        <p14:creationId xmlns:p14="http://schemas.microsoft.com/office/powerpoint/2010/main" val="171927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take a minute to see how well you have followed the presentation up to this point. </a:t>
            </a:r>
          </a:p>
          <a:p>
            <a:r>
              <a:rPr lang="en-US" dirty="0"/>
              <a:t>Pause the recording and read this goal carefully to evaluate what is missing. </a:t>
            </a:r>
          </a:p>
          <a:p>
            <a:endParaRPr lang="en-US" dirty="0"/>
          </a:p>
          <a:p>
            <a:r>
              <a:rPr lang="en-US" dirty="0"/>
              <a:t>Ok let’s break it down. The goal has is time specific for reaching the goal. It also has a measure of the percent of patients who will be impacted by the change, the setting, and the outcome expected. </a:t>
            </a:r>
          </a:p>
          <a:p>
            <a:r>
              <a:rPr lang="en-US" dirty="0"/>
              <a:t>What is missing is who is responsible for making the change or evaluating the blood return? Is it someone in the radiology department or someone on the transferring unit, and who is that person?  </a:t>
            </a:r>
          </a:p>
          <a:p>
            <a:r>
              <a:rPr lang="en-US" dirty="0"/>
              <a:t>We clarify this by adding that information.</a:t>
            </a:r>
          </a:p>
        </p:txBody>
      </p:sp>
      <p:sp>
        <p:nvSpPr>
          <p:cNvPr id="4" name="Slide Number Placeholder 3"/>
          <p:cNvSpPr>
            <a:spLocks noGrp="1"/>
          </p:cNvSpPr>
          <p:nvPr>
            <p:ph type="sldNum" sz="quarter" idx="5"/>
          </p:nvPr>
        </p:nvSpPr>
        <p:spPr/>
        <p:txBody>
          <a:bodyPr/>
          <a:lstStyle/>
          <a:p>
            <a:fld id="{C291AC4C-5FF0-425D-9BE6-01DA22B484BF}" type="slidenum">
              <a:rPr lang="en-US" smtClean="0"/>
              <a:t>15</a:t>
            </a:fld>
            <a:endParaRPr lang="en-US" dirty="0"/>
          </a:p>
        </p:txBody>
      </p:sp>
    </p:spTree>
    <p:extLst>
      <p:ext uri="{BB962C8B-B14F-4D97-AF65-F5344CB8AC3E}">
        <p14:creationId xmlns:p14="http://schemas.microsoft.com/office/powerpoint/2010/main" val="146046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discussed goals being time specific.  We are going to drill down on time a bit more on that in this next section.</a:t>
            </a:r>
          </a:p>
          <a:p>
            <a:r>
              <a:rPr lang="en-US" sz="1200" b="0" i="0" kern="1200" dirty="0">
                <a:solidFill>
                  <a:schemeClr val="tx1"/>
                </a:solidFill>
                <a:effectLst/>
                <a:latin typeface="+mn-lt"/>
                <a:ea typeface="+mn-ea"/>
                <a:cs typeface="+mn-cs"/>
              </a:rPr>
              <a:t>Project directors usually find it useful to separate goals and planning into phases based on time. </a:t>
            </a:r>
          </a:p>
          <a:p>
            <a:r>
              <a:rPr lang="en-US" sz="1200" b="0" i="0" kern="1200" dirty="0">
                <a:solidFill>
                  <a:schemeClr val="tx1"/>
                </a:solidFill>
                <a:effectLst/>
                <a:latin typeface="+mn-lt"/>
                <a:ea typeface="+mn-ea"/>
                <a:cs typeface="+mn-cs"/>
              </a:rPr>
              <a:t>This allows them to track immediate improvements over time while also evaluating progress toward future goals and targets.</a:t>
            </a:r>
          </a:p>
          <a:p>
            <a:r>
              <a:rPr lang="en-US" sz="1200" b="0" i="0" kern="1200" dirty="0">
                <a:solidFill>
                  <a:schemeClr val="tx1"/>
                </a:solidFill>
                <a:effectLst/>
                <a:latin typeface="+mn-lt"/>
                <a:ea typeface="+mn-ea"/>
                <a:cs typeface="+mn-cs"/>
              </a:rPr>
              <a:t>Let’s discus the differences in each of these phases of goals.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291AC4C-5FF0-425D-9BE6-01DA22B484BF}" type="slidenum">
              <a:rPr lang="en-US" smtClean="0"/>
              <a:t>16</a:t>
            </a:fld>
            <a:endParaRPr lang="en-US" dirty="0"/>
          </a:p>
        </p:txBody>
      </p:sp>
    </p:spTree>
    <p:extLst>
      <p:ext uri="{BB962C8B-B14F-4D97-AF65-F5344CB8AC3E}">
        <p14:creationId xmlns:p14="http://schemas.microsoft.com/office/powerpoint/2010/main" val="326581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start with the long-term goal or the end in mind. What is your north star? Why is this change needed? What patient outcome is being targeted for change?</a:t>
            </a:r>
          </a:p>
          <a:p>
            <a:endParaRPr lang="en-US" dirty="0"/>
          </a:p>
          <a:p>
            <a:pPr marL="0" indent="0">
              <a:buNone/>
            </a:pPr>
            <a:r>
              <a:rPr lang="en-US" dirty="0">
                <a:cs typeface="Times New Roman" panose="02020603050405020304" pitchFamily="18" charset="0"/>
              </a:rPr>
              <a:t>A </a:t>
            </a:r>
            <a:r>
              <a:rPr lang="en-US" b="1" dirty="0">
                <a:cs typeface="Times New Roman" panose="02020603050405020304" pitchFamily="18" charset="0"/>
              </a:rPr>
              <a:t>long-term goal</a:t>
            </a:r>
            <a:r>
              <a:rPr lang="en-US" dirty="0">
                <a:cs typeface="Times New Roman" panose="02020603050405020304" pitchFamily="18" charset="0"/>
              </a:rPr>
              <a:t> is a patient or population health </a:t>
            </a:r>
            <a:r>
              <a:rPr lang="en-US" b="1" dirty="0">
                <a:cs typeface="Times New Roman" panose="02020603050405020304" pitchFamily="18" charset="0"/>
              </a:rPr>
              <a:t>outcome goal </a:t>
            </a:r>
            <a:r>
              <a:rPr lang="en-US" dirty="0">
                <a:cs typeface="Times New Roman" panose="02020603050405020304" pitchFamily="18" charset="0"/>
              </a:rPr>
              <a:t>that evidenced-based practice changes are meant to affect </a:t>
            </a:r>
            <a:r>
              <a:rPr lang="en-US" b="1" dirty="0">
                <a:cs typeface="Times New Roman" panose="02020603050405020304" pitchFamily="18" charset="0"/>
              </a:rPr>
              <a:t>from 1 to 5 years </a:t>
            </a:r>
            <a:r>
              <a:rPr lang="en-US" b="0" dirty="0">
                <a:latin typeface="Times New Roman" panose="02020603050405020304" pitchFamily="18" charset="0"/>
                <a:cs typeface="Times New Roman" panose="02020603050405020304" pitchFamily="18" charset="0"/>
              </a:rPr>
              <a:t>from the start of implementation. </a:t>
            </a:r>
          </a:p>
          <a:p>
            <a:r>
              <a:rPr lang="en-US" dirty="0"/>
              <a:t>Here is an example of a long-term goal for a hospital that is trying to increase long-term breastfeeding rates of the mothers who deliver babies there.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By September 1, 2023, 100% of the mothers, who were breastfeeding their infants at discharge from the Mother-Baby Unit, will sustain breastfeeding for 6 months or longer as evaluated by the hospital quality improvement staff.</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91AC4C-5FF0-425D-9BE6-01DA22B484BF}" type="slidenum">
              <a:rPr lang="en-US" smtClean="0"/>
              <a:t>17</a:t>
            </a:fld>
            <a:endParaRPr lang="en-US" dirty="0"/>
          </a:p>
        </p:txBody>
      </p:sp>
    </p:spTree>
    <p:extLst>
      <p:ext uri="{BB962C8B-B14F-4D97-AF65-F5344CB8AC3E}">
        <p14:creationId xmlns:p14="http://schemas.microsoft.com/office/powerpoint/2010/main" val="118620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more recent phase of goals would be a mid-term 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defined as </a:t>
            </a:r>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structure, process or outcome goal </a:t>
            </a:r>
            <a:r>
              <a:rPr lang="en-US" dirty="0">
                <a:latin typeface="Times New Roman" panose="02020603050405020304" pitchFamily="18" charset="0"/>
                <a:cs typeface="Times New Roman" panose="02020603050405020304" pitchFamily="18" charset="0"/>
              </a:rPr>
              <a:t>that you hope to achieve by </a:t>
            </a:r>
            <a:r>
              <a:rPr lang="en-US" b="1" dirty="0">
                <a:latin typeface="Times New Roman" panose="02020603050405020304" pitchFamily="18" charset="0"/>
                <a:cs typeface="Times New Roman" panose="02020603050405020304" pitchFamily="18" charset="0"/>
              </a:rPr>
              <a:t>6 months to 1 year </a:t>
            </a:r>
            <a:r>
              <a:rPr lang="en-US" b="0" dirty="0">
                <a:latin typeface="Times New Roman" panose="02020603050405020304" pitchFamily="18" charset="0"/>
                <a:cs typeface="Times New Roman" panose="02020603050405020304" pitchFamily="18" charset="0"/>
              </a:rPr>
              <a:t>from the start of implementation.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432FF"/>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latin typeface="Times New Roman" panose="02020603050405020304" pitchFamily="18" charset="0"/>
                <a:cs typeface="Times New Roman" panose="02020603050405020304" pitchFamily="18" charset="0"/>
              </a:rPr>
              <a:t>If we think about the long-term goal of increasing mother-baby breastfeeding up to 6 months, what kind of process might you put in place to achieve that? Well, we</a:t>
            </a:r>
            <a:r>
              <a:rPr lang="en-US" sz="1200" b="0" dirty="0">
                <a:solidFill>
                  <a:srgbClr val="0432FF"/>
                </a:solidFill>
                <a:latin typeface="Times New Roman" panose="02020603050405020304" pitchFamily="18" charset="0"/>
                <a:cs typeface="Times New Roman" panose="02020603050405020304" pitchFamily="18" charset="0"/>
              </a:rPr>
              <a:t> know based on evidence that the use of skin-to-skin contact between mothers and their infants following birth deliveries increases the rate of long-term breastfeeding. </a:t>
            </a:r>
            <a:endParaRPr lang="en-US" dirty="0">
              <a:solidFill>
                <a:srgbClr val="0432FF"/>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32FF"/>
                </a:solidFill>
                <a:latin typeface="Times New Roman" panose="02020603050405020304" pitchFamily="18" charset="0"/>
                <a:cs typeface="Times New Roman" panose="02020603050405020304" pitchFamily="18" charset="0"/>
              </a:rPr>
              <a:t>Keeping that in mind, the mid-term goal could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By July 1, 2022, 100% of stable mothers, who give birth either </a:t>
            </a:r>
            <a:r>
              <a:rPr lang="en-US" b="1" dirty="0">
                <a:cs typeface="Times New Roman" panose="02020603050405020304" pitchFamily="18" charset="0"/>
              </a:rPr>
              <a:t>vaginally or surgically </a:t>
            </a:r>
            <a:r>
              <a:rPr lang="en-US" dirty="0">
                <a:cs typeface="Times New Roman" panose="02020603050405020304" pitchFamily="18" charset="0"/>
              </a:rPr>
              <a:t>to healthy newborns in the Labor and Delivery Unit, will have their newborn placed skin-to-skin within 5 minutes of birth by a labor and delivery nurse.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432FF"/>
                </a:solidFill>
                <a:latin typeface="Times New Roman" panose="02020603050405020304" pitchFamily="18" charset="0"/>
                <a:cs typeface="Times New Roman" panose="02020603050405020304" pitchFamily="18" charset="0"/>
              </a:rPr>
              <a:t>This is a process goal and describes the expected behavior of the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18</a:t>
            </a:fld>
            <a:endParaRPr lang="en-US" dirty="0"/>
          </a:p>
        </p:txBody>
      </p:sp>
    </p:spTree>
    <p:extLst>
      <p:ext uri="{BB962C8B-B14F-4D97-AF65-F5344CB8AC3E}">
        <p14:creationId xmlns:p14="http://schemas.microsoft.com/office/powerpoint/2010/main" val="3727312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come to short-term goal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en-US" dirty="0">
                <a:latin typeface="Times New Roman" panose="02020603050405020304" pitchFamily="18" charset="0"/>
                <a:cs typeface="Times New Roman" panose="02020603050405020304" pitchFamily="18" charset="0"/>
              </a:rPr>
              <a:t>is a structure, process or outcome goal that will be achieved </a:t>
            </a:r>
            <a:r>
              <a:rPr lang="en-US" b="1" dirty="0">
                <a:latin typeface="Times New Roman" panose="02020603050405020304" pitchFamily="18" charset="0"/>
                <a:cs typeface="Times New Roman" panose="02020603050405020304" pitchFamily="18" charset="0"/>
              </a:rPr>
              <a:t>by 3-6 months. </a:t>
            </a:r>
            <a:r>
              <a:rPr lang="en-US" b="0" dirty="0">
                <a:latin typeface="Times New Roman" panose="02020603050405020304" pitchFamily="18" charset="0"/>
                <a:cs typeface="Times New Roman" panose="02020603050405020304" pitchFamily="18" charset="0"/>
              </a:rPr>
              <a:t>That time frame is consistent with the time frame that most DNP students have to implement their quality Improvement project. </a:t>
            </a:r>
            <a:endParaRPr lang="en-US" b="1" dirty="0">
              <a:latin typeface="Times New Roman" panose="02020603050405020304" pitchFamily="18" charset="0"/>
              <a:cs typeface="Times New Roman" panose="02020603050405020304" pitchFamily="18" charset="0"/>
            </a:endParaRPr>
          </a:p>
          <a:p>
            <a:r>
              <a:rPr lang="en-US" dirty="0"/>
              <a:t>Here is an example that follows the previous examples but could be achieved by the end of the implementation period for the QI project. </a:t>
            </a:r>
          </a:p>
          <a:p>
            <a:pPr marL="0" indent="0">
              <a:buNone/>
            </a:pPr>
            <a:r>
              <a:rPr lang="en-US" dirty="0">
                <a:cs typeface="Times New Roman" panose="02020603050405020304" pitchFamily="18" charset="0"/>
              </a:rPr>
              <a:t>By December 15, 2021, 100% of stable mothers, who give birth </a:t>
            </a:r>
            <a:r>
              <a:rPr lang="en-US" b="1" dirty="0">
                <a:cs typeface="Times New Roman" panose="02020603050405020304" pitchFamily="18" charset="0"/>
              </a:rPr>
              <a:t>vaginally</a:t>
            </a:r>
            <a:r>
              <a:rPr lang="en-US" dirty="0">
                <a:cs typeface="Times New Roman" panose="02020603050405020304" pitchFamily="18" charset="0"/>
              </a:rPr>
              <a:t> to healthy newborns in the Labor &amp; Delivery Unit, will have their newborn placed skin-to-skin within 5 minutes of birth by a labor and delivery nurse.</a:t>
            </a:r>
            <a:endParaRPr lang="en-US" b="1" dirty="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Note </a:t>
            </a:r>
            <a:r>
              <a:rPr lang="en-US" dirty="0">
                <a:latin typeface="Times New Roman" panose="02020603050405020304" pitchFamily="18" charset="0"/>
                <a:cs typeface="Times New Roman" panose="02020603050405020304" pitchFamily="18" charset="0"/>
              </a:rPr>
              <a:t>that the mid-term goal was for infants delivered by both vaginally and surgically, and this one only applies to vaginally delivered infants. </a:t>
            </a:r>
            <a:endParaRPr lang="en-US" dirty="0"/>
          </a:p>
          <a:p>
            <a:r>
              <a:rPr lang="en-US" dirty="0"/>
              <a:t>We need to be clear that the definitions provided in this presentation for short-, mid- and long-term goals here are not necessarily consistent with those used by other organizations, but are how we define them at the UMSON, and specifically for DNP students’ QI projects.  </a:t>
            </a:r>
          </a:p>
          <a:p>
            <a:endParaRPr lang="en-US" dirty="0"/>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19</a:t>
            </a:fld>
            <a:endParaRPr lang="en-US" dirty="0"/>
          </a:p>
        </p:txBody>
      </p:sp>
    </p:spTree>
    <p:extLst>
      <p:ext uri="{BB962C8B-B14F-4D97-AF65-F5344CB8AC3E}">
        <p14:creationId xmlns:p14="http://schemas.microsoft.com/office/powerpoint/2010/main" val="12882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It is expected that following this presentation, you will be able to:</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Compose SMART Goals</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Compose Short-, Mid-, &amp; Long-Term Goals</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Develop Structure, Process, Outcome Goals</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Distinguish between Goals and Benchmarks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a:t>
            </a:fld>
            <a:endParaRPr lang="en-US" dirty="0"/>
          </a:p>
        </p:txBody>
      </p:sp>
    </p:spTree>
    <p:extLst>
      <p:ext uri="{BB962C8B-B14F-4D97-AF65-F5344CB8AC3E}">
        <p14:creationId xmlns:p14="http://schemas.microsoft.com/office/powerpoint/2010/main" val="1248243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now see that there are different ways of describing goals. </a:t>
            </a:r>
          </a:p>
          <a:p>
            <a:r>
              <a:rPr lang="en-US" dirty="0"/>
              <a:t>Thus far we have discussed the elements of a goal based on the acronym SMART goals</a:t>
            </a:r>
          </a:p>
          <a:p>
            <a:r>
              <a:rPr lang="en-US" dirty="0"/>
              <a:t>We also discussed having different goals based on the phases of the practice change being implemented. </a:t>
            </a:r>
          </a:p>
          <a:p>
            <a:r>
              <a:rPr lang="en-US" dirty="0"/>
              <a:t>Finally, we want to look at types of goals or structure, process and outcome goals. </a:t>
            </a:r>
          </a:p>
          <a:p>
            <a:r>
              <a:rPr lang="en-US" dirty="0"/>
              <a:t>In the next section I will define these terms and provide examples.  </a:t>
            </a:r>
          </a:p>
        </p:txBody>
      </p:sp>
      <p:sp>
        <p:nvSpPr>
          <p:cNvPr id="4" name="Slide Number Placeholder 3"/>
          <p:cNvSpPr>
            <a:spLocks noGrp="1"/>
          </p:cNvSpPr>
          <p:nvPr>
            <p:ph type="sldNum" sz="quarter" idx="5"/>
          </p:nvPr>
        </p:nvSpPr>
        <p:spPr/>
        <p:txBody>
          <a:bodyPr/>
          <a:lstStyle/>
          <a:p>
            <a:fld id="{C291AC4C-5FF0-425D-9BE6-01DA22B484BF}" type="slidenum">
              <a:rPr lang="en-US" smtClean="0"/>
              <a:t>20</a:t>
            </a:fld>
            <a:endParaRPr lang="en-US" dirty="0"/>
          </a:p>
        </p:txBody>
      </p:sp>
    </p:spTree>
    <p:extLst>
      <p:ext uri="{BB962C8B-B14F-4D97-AF65-F5344CB8AC3E}">
        <p14:creationId xmlns:p14="http://schemas.microsoft.com/office/powerpoint/2010/main" val="291002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63E4E"/>
                </a:solidFill>
                <a:effectLst/>
                <a:latin typeface="Times New Roman" panose="02020603050405020304" pitchFamily="18" charset="0"/>
                <a:cs typeface="Times New Roman" panose="02020603050405020304" pitchFamily="18" charset="0"/>
              </a:rPr>
              <a:t>Structures</a:t>
            </a:r>
            <a:r>
              <a:rPr lang="en-US" b="0" i="0" dirty="0">
                <a:solidFill>
                  <a:srgbClr val="363E4E"/>
                </a:solidFill>
                <a:effectLst/>
                <a:latin typeface="Times New Roman" panose="02020603050405020304" pitchFamily="18" charset="0"/>
                <a:cs typeface="Times New Roman" panose="02020603050405020304" pitchFamily="18" charset="0"/>
              </a:rPr>
              <a:t> are physical and organizational characteristics where health care occurs. They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E4E"/>
                </a:solidFill>
                <a:effectLst/>
                <a:latin typeface="Times New Roman" panose="02020603050405020304" pitchFamily="18" charset="0"/>
                <a:cs typeface="Times New Roman" panose="02020603050405020304" pitchFamily="18" charset="0"/>
              </a:rPr>
              <a:t>physical characteristics of a site, such as space or equipment availability, or information recorded in the Electronic Health Record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E4E"/>
                </a:solidFill>
                <a:effectLst/>
                <a:latin typeface="Times New Roman" panose="02020603050405020304" pitchFamily="18" charset="0"/>
                <a:cs typeface="Times New Roman" panose="02020603050405020304" pitchFamily="18" charset="0"/>
              </a:rPr>
              <a:t>organizational characteristics, such as staff to patient ratios or the amount of education the staff has received on how to care for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63E4E"/>
                </a:solidFill>
                <a:effectLst/>
                <a:latin typeface="Times New Roman" panose="02020603050405020304" pitchFamily="18" charset="0"/>
                <a:cs typeface="Times New Roman" panose="02020603050405020304" pitchFamily="18" charset="0"/>
              </a:rPr>
              <a:t>Staff development and changes in the EHR are common changes in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63E4E"/>
              </a:solidFill>
              <a:effectLst/>
              <a:latin typeface="Times New Roman" panose="02020603050405020304" pitchFamily="18" charset="0"/>
              <a:cs typeface="Times New Roman" panose="02020603050405020304" pitchFamily="18" charset="0"/>
            </a:endParaRPr>
          </a:p>
          <a:p>
            <a:pPr marL="0" indent="0">
              <a:buNone/>
            </a:pPr>
            <a:r>
              <a:rPr lang="en-US" b="1" i="0" u="none" dirty="0">
                <a:solidFill>
                  <a:srgbClr val="414141"/>
                </a:solidFill>
                <a:effectLst/>
                <a:latin typeface="IowanOldSt-BT"/>
              </a:rPr>
              <a:t>Processes</a:t>
            </a:r>
            <a:r>
              <a:rPr lang="en-US" b="0" i="0" dirty="0">
                <a:solidFill>
                  <a:srgbClr val="414141"/>
                </a:solidFill>
                <a:effectLst/>
                <a:latin typeface="IowanOldSt-BT"/>
              </a:rPr>
              <a:t> are the specific behaviors of health professionals, or how </a:t>
            </a:r>
            <a:r>
              <a:rPr lang="en-US" dirty="0">
                <a:solidFill>
                  <a:srgbClr val="414141"/>
                </a:solidFill>
                <a:latin typeface="IowanOldSt-BT"/>
              </a:rPr>
              <a:t>health professionals</a:t>
            </a:r>
            <a:r>
              <a:rPr lang="en-US" b="0" i="0" dirty="0">
                <a:solidFill>
                  <a:srgbClr val="414141"/>
                </a:solidFill>
                <a:effectLst/>
                <a:latin typeface="IowanOldSt-BT"/>
              </a:rPr>
              <a:t> take care of patients. </a:t>
            </a:r>
          </a:p>
          <a:p>
            <a:pPr marL="0" indent="0">
              <a:buNone/>
            </a:pPr>
            <a:endParaRPr lang="en-US" b="0" i="0" dirty="0">
              <a:solidFill>
                <a:srgbClr val="414141"/>
              </a:solidFill>
              <a:effectLst/>
              <a:latin typeface="IowanOldSt-BT"/>
            </a:endParaRPr>
          </a:p>
          <a:p>
            <a:pPr marL="0" indent="0">
              <a:buNone/>
            </a:pPr>
            <a:r>
              <a:rPr lang="en-US" b="1" i="0" u="none" dirty="0">
                <a:solidFill>
                  <a:srgbClr val="363E4E"/>
                </a:solidFill>
                <a:effectLst/>
                <a:latin typeface="IowanOldSt-BT"/>
              </a:rPr>
              <a:t>Outcomes</a:t>
            </a:r>
            <a:r>
              <a:rPr lang="en-US" b="1" i="0" dirty="0">
                <a:solidFill>
                  <a:srgbClr val="363E4E"/>
                </a:solidFill>
                <a:effectLst/>
                <a:latin typeface="IowanOldSt-BT"/>
              </a:rPr>
              <a:t> </a:t>
            </a:r>
            <a:r>
              <a:rPr lang="en-US" dirty="0">
                <a:solidFill>
                  <a:srgbClr val="363E4E"/>
                </a:solidFill>
                <a:latin typeface="IowanOldSt-BT"/>
              </a:rPr>
              <a:t>are the end result of changes in structures and processes, and are the effects of the health care on the status of patients and populations</a:t>
            </a:r>
          </a:p>
          <a:p>
            <a:pPr marL="0" indent="0">
              <a:buNone/>
            </a:pPr>
            <a:endParaRPr lang="en-US" b="0" i="0" dirty="0">
              <a:solidFill>
                <a:srgbClr val="363E4E"/>
              </a:solidFill>
              <a:effectLst/>
              <a:latin typeface="IowanOldSt-B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DNP QI projects will need to have at least one structure, one process and one outcome goal. Depending upon the practice change being implemented the outcome goal may be a mid-term or long-term goal. </a:t>
            </a:r>
            <a:endParaRPr lang="en-US" b="0" i="0" dirty="0">
              <a:solidFill>
                <a:srgbClr val="363E4E"/>
              </a:solidFill>
              <a:effectLst/>
              <a:latin typeface="IowanOldSt-B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63E4E"/>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63E4E"/>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21</a:t>
            </a:fld>
            <a:endParaRPr lang="en-US" dirty="0"/>
          </a:p>
        </p:txBody>
      </p:sp>
    </p:spTree>
    <p:extLst>
      <p:ext uri="{BB962C8B-B14F-4D97-AF65-F5344CB8AC3E}">
        <p14:creationId xmlns:p14="http://schemas.microsoft.com/office/powerpoint/2010/main" val="189824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let’s look at the definition of each and an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a structure goal includes </a:t>
            </a:r>
            <a:r>
              <a:rPr lang="en-US" dirty="0">
                <a:solidFill>
                  <a:srgbClr val="363E4E"/>
                </a:solidFill>
                <a:latin typeface="Times New Roman" panose="02020603050405020304" pitchFamily="18" charset="0"/>
                <a:cs typeface="Times New Roman" panose="02020603050405020304" pitchFamily="18" charset="0"/>
              </a:rPr>
              <a:t>physical and organizational characteristics where health care occurs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63E4E"/>
                </a:solidFill>
                <a:latin typeface="Times New Roman" panose="02020603050405020304" pitchFamily="18" charset="0"/>
                <a:cs typeface="Times New Roman" panose="02020603050405020304" pitchFamily="18" charset="0"/>
              </a:rPr>
              <a:t>An example would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By September 30, 2020, the implementation team will educate 100% of the staff RNs at Fabulous Clinic on the eligibility criteria for patients receiving the flu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Since all QI projects require some element of staff education, all DNP QI projects should have at least one structure goal related to staff education. </a:t>
            </a:r>
            <a:endParaRPr lang="en-US" dirty="0"/>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22</a:t>
            </a:fld>
            <a:endParaRPr lang="en-US" dirty="0"/>
          </a:p>
        </p:txBody>
      </p:sp>
    </p:spTree>
    <p:extLst>
      <p:ext uri="{BB962C8B-B14F-4D97-AF65-F5344CB8AC3E}">
        <p14:creationId xmlns:p14="http://schemas.microsoft.com/office/powerpoint/2010/main" val="423091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process goal or specific behavior that is expected of the health professionals </a:t>
            </a:r>
            <a:r>
              <a:rPr lang="en-US" dirty="0">
                <a:solidFill>
                  <a:srgbClr val="414141"/>
                </a:solidFill>
                <a:latin typeface="Times New Roman" panose="02020603050405020304" pitchFamily="18" charset="0"/>
                <a:cs typeface="Times New Roman" panose="02020603050405020304" pitchFamily="18" charset="0"/>
              </a:rPr>
              <a:t>in delivering care to patients</a:t>
            </a:r>
          </a:p>
          <a:p>
            <a:r>
              <a:rPr lang="en-US" dirty="0">
                <a:latin typeface="Times New Roman" panose="02020603050405020304" pitchFamily="18" charset="0"/>
                <a:cs typeface="Times New Roman" panose="02020603050405020304" pitchFamily="18" charset="0"/>
              </a:rPr>
              <a:t>By December 15, 2021, 100% of patients at Fabulous Clinic, who meet the eligibility criteria, will receive the flu vaccine from a staff RN. </a:t>
            </a:r>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23</a:t>
            </a:fld>
            <a:endParaRPr lang="en-US" dirty="0"/>
          </a:p>
        </p:txBody>
      </p:sp>
    </p:spTree>
    <p:extLst>
      <p:ext uri="{BB962C8B-B14F-4D97-AF65-F5344CB8AC3E}">
        <p14:creationId xmlns:p14="http://schemas.microsoft.com/office/powerpoint/2010/main" val="4075821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have outcome goals, which are </a:t>
            </a:r>
            <a:r>
              <a:rPr lang="en-US" dirty="0">
                <a:solidFill>
                  <a:srgbClr val="363E4E"/>
                </a:solidFill>
                <a:latin typeface="IowanOldSt-BT"/>
              </a:rPr>
              <a:t>the end result of changes in structures and processes, and are the effects of the health care on the status of patients and 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63E4E"/>
                </a:solidFill>
                <a:latin typeface="IowanOldSt-BT"/>
              </a:rPr>
              <a:t>An example is:</a:t>
            </a:r>
          </a:p>
          <a:p>
            <a:pPr marL="0" indent="0">
              <a:buNone/>
            </a:pPr>
            <a:r>
              <a:rPr lang="en-US" dirty="0">
                <a:cs typeface="Times New Roman" panose="02020603050405020304" pitchFamily="18" charset="0"/>
              </a:rPr>
              <a:t>By July 1, 2022, 100% of the patients cared for at Fabulous Clinic will have no preventable flu related emergency visits or hospitalizations as tracked by the administrative support staff.</a:t>
            </a:r>
          </a:p>
          <a:p>
            <a:r>
              <a:rPr lang="en-US" dirty="0"/>
              <a:t>This particular outcome goal will not  be measured during DNP QI project, since it is a mid-term goal.</a:t>
            </a:r>
          </a:p>
          <a:p>
            <a:r>
              <a:rPr lang="en-US" dirty="0"/>
              <a:t>However, the DNP student could help the clinic set up a mechanism to track this goal.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24</a:t>
            </a:fld>
            <a:endParaRPr lang="en-US" dirty="0"/>
          </a:p>
        </p:txBody>
      </p:sp>
    </p:spTree>
    <p:extLst>
      <p:ext uri="{BB962C8B-B14F-4D97-AF65-F5344CB8AC3E}">
        <p14:creationId xmlns:p14="http://schemas.microsoft.com/office/powerpoint/2010/main" val="119709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a moment and see if you can identify the differences among structure, process and outcome goals.  </a:t>
            </a:r>
          </a:p>
          <a:p>
            <a:r>
              <a:rPr lang="en-US" dirty="0"/>
              <a:t>Pause the recording and read each of the goals.</a:t>
            </a:r>
          </a:p>
          <a:p>
            <a:r>
              <a:rPr lang="en-US" dirty="0"/>
              <a:t>Then try to match the goal with each type. </a:t>
            </a:r>
          </a:p>
          <a:p>
            <a:r>
              <a:rPr lang="en-US" dirty="0"/>
              <a:t>When you are ready, restart the recording to see how well you did. </a:t>
            </a:r>
          </a:p>
          <a:p>
            <a:endParaRPr lang="en-US" dirty="0"/>
          </a:p>
          <a:p>
            <a:r>
              <a:rPr lang="en-US" dirty="0"/>
              <a:t>Here are the correct answers. How did you do?</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25</a:t>
            </a:fld>
            <a:endParaRPr lang="en-US" dirty="0"/>
          </a:p>
        </p:txBody>
      </p:sp>
    </p:spTree>
    <p:extLst>
      <p:ext uri="{BB962C8B-B14F-4D97-AF65-F5344CB8AC3E}">
        <p14:creationId xmlns:p14="http://schemas.microsoft.com/office/powerpoint/2010/main" val="102297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it all together, here are some templates with the basic information you must include in writing SMART goals. </a:t>
            </a:r>
          </a:p>
          <a:p>
            <a:r>
              <a:rPr lang="en-US" dirty="0"/>
              <a:t>The first two are useful for writing goals for structure or process changes.</a:t>
            </a:r>
          </a:p>
          <a:p>
            <a:r>
              <a:rPr lang="en-US" dirty="0"/>
              <a:t>You should insert the specific information related to your project within the sets of parentheses. </a:t>
            </a:r>
          </a:p>
          <a:p>
            <a:r>
              <a:rPr lang="en-US" dirty="0"/>
              <a:t>Whereas the last one is the format to use for goals that are focused on patient outcomes.</a:t>
            </a:r>
          </a:p>
          <a:p>
            <a:r>
              <a:rPr lang="en-US" dirty="0"/>
              <a:t>However, you may have to also include in your goal:</a:t>
            </a:r>
          </a:p>
          <a:p>
            <a:pPr marL="171450" indent="-171450">
              <a:buFont typeface="Arial" panose="020B0604020202020204" pitchFamily="34" charset="0"/>
              <a:buChar char="•"/>
            </a:pPr>
            <a:r>
              <a:rPr lang="en-US" dirty="0"/>
              <a:t> eligibility criteria for the patients who will be impacted by the changes</a:t>
            </a:r>
          </a:p>
          <a:p>
            <a:pPr marL="171450" indent="-171450">
              <a:buFont typeface="Arial" panose="020B0604020202020204" pitchFamily="34" charset="0"/>
              <a:buChar char="•"/>
            </a:pPr>
            <a:r>
              <a:rPr lang="en-US" dirty="0"/>
              <a:t>a time when you expect the change to occur (e.g., within 48 hours of admission) </a:t>
            </a:r>
          </a:p>
          <a:p>
            <a:pPr marL="171450" indent="-171450">
              <a:buFont typeface="Arial" panose="020B0604020202020204" pitchFamily="34" charset="0"/>
              <a:buChar char="•"/>
            </a:pPr>
            <a:r>
              <a:rPr lang="en-US" dirty="0"/>
              <a:t>and/or the frequency of tracking the assessment of outcomes.</a:t>
            </a:r>
          </a:p>
        </p:txBody>
      </p:sp>
      <p:sp>
        <p:nvSpPr>
          <p:cNvPr id="4" name="Slide Number Placeholder 3"/>
          <p:cNvSpPr>
            <a:spLocks noGrp="1"/>
          </p:cNvSpPr>
          <p:nvPr>
            <p:ph type="sldNum" sz="quarter" idx="5"/>
          </p:nvPr>
        </p:nvSpPr>
        <p:spPr/>
        <p:txBody>
          <a:bodyPr/>
          <a:lstStyle/>
          <a:p>
            <a:fld id="{C291AC4C-5FF0-425D-9BE6-01DA22B484BF}" type="slidenum">
              <a:rPr lang="en-US" smtClean="0"/>
              <a:t>26</a:t>
            </a:fld>
            <a:endParaRPr lang="en-US" dirty="0"/>
          </a:p>
        </p:txBody>
      </p:sp>
    </p:spTree>
    <p:extLst>
      <p:ext uri="{BB962C8B-B14F-4D97-AF65-F5344CB8AC3E}">
        <p14:creationId xmlns:p14="http://schemas.microsoft.com/office/powerpoint/2010/main" val="3867477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end, let’s clarify the difference between goals and benchmarks.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consider the broader use, the term </a:t>
            </a:r>
            <a:r>
              <a:rPr lang="en-US" b="1" dirty="0"/>
              <a:t>benchmarks</a:t>
            </a:r>
            <a:r>
              <a:rPr lang="en-US" dirty="0"/>
              <a:t> is often used to compare how one organization compares to other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the term </a:t>
            </a:r>
            <a:r>
              <a:rPr lang="en-US" b="1" dirty="0"/>
              <a:t>goals</a:t>
            </a:r>
            <a:r>
              <a:rPr lang="en-US" dirty="0"/>
              <a:t> usually refer to what a leader or group within an organization wants to attain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also listed some sources of national benchmarks that you may want to look at, especially when setting outcome goals for your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27</a:t>
            </a:fld>
            <a:endParaRPr lang="en-US" dirty="0"/>
          </a:p>
        </p:txBody>
      </p:sp>
    </p:spTree>
    <p:extLst>
      <p:ext uri="{BB962C8B-B14F-4D97-AF65-F5344CB8AC3E}">
        <p14:creationId xmlns:p14="http://schemas.microsoft.com/office/powerpoint/2010/main" val="237994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 term benchmarks can also be used in a more narrow sense when using it within QI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In this case, they refer to interim benchmarks that you may set during implementation of a project to help track progress toward your short-term, mid-term or long-term goals. </a:t>
            </a:r>
            <a:endParaRPr lang="en-US" dirty="0"/>
          </a:p>
          <a:p>
            <a:r>
              <a:rPr lang="en-US" dirty="0">
                <a:latin typeface="Times New Roman" panose="02020603050405020304" pitchFamily="18" charset="0"/>
                <a:cs typeface="Times New Roman" panose="02020603050405020304" pitchFamily="18" charset="0"/>
              </a:rPr>
              <a:t>Here is an example of a benchmark for the process goal of having 100% of the eligible patients in a clinic receive the flu vaccine.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50% of Nurses at Fabulous Clinic will be compliant with completing the patient questionnaire to determine if a patient is eligible for a flu shot by the end of a one-month period.</a:t>
            </a:r>
          </a:p>
          <a:p>
            <a:r>
              <a:rPr lang="en-US" dirty="0"/>
              <a:t>This is different than process goal. It is not set at 100% and is for a shorter period of time.  </a:t>
            </a:r>
          </a:p>
          <a:p>
            <a:r>
              <a:rPr lang="en-US" dirty="0"/>
              <a:t>However, it can be useful because if you check at 1 month and 75% of the nurses are completing the questionnaire, you know that nurses are attempting to achieve the goal.</a:t>
            </a:r>
          </a:p>
          <a:p>
            <a:r>
              <a:rPr lang="en-US" dirty="0"/>
              <a:t>On the other hand, if the compliance is only 25%, increased education or motivation is needed to attain the goal.</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91AC4C-5FF0-425D-9BE6-01DA22B484BF}" type="slidenum">
              <a:rPr lang="en-US" smtClean="0"/>
              <a:t>28</a:t>
            </a:fld>
            <a:endParaRPr lang="en-US" dirty="0"/>
          </a:p>
        </p:txBody>
      </p:sp>
    </p:spTree>
    <p:extLst>
      <p:ext uri="{BB962C8B-B14F-4D97-AF65-F5344CB8AC3E}">
        <p14:creationId xmlns:p14="http://schemas.microsoft.com/office/powerpoint/2010/main" val="110100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by now, you are able to write SMART goals that are specific, measurable, attainable, relevant and time specific. </a:t>
            </a:r>
          </a:p>
          <a:p>
            <a:r>
              <a:rPr lang="en-US" dirty="0"/>
              <a:t>You should also be able to develop at least one short-term structure and process goal for your DNP project. </a:t>
            </a:r>
          </a:p>
          <a:p>
            <a:r>
              <a:rPr lang="en-US" dirty="0"/>
              <a:t>And you should be able to write an outcome goal. It may be short-term, but also could be mid-term or long-term. </a:t>
            </a:r>
          </a:p>
          <a:p>
            <a:r>
              <a:rPr lang="en-US" dirty="0"/>
              <a:t>However, your long-term goal should be a patient or population-based outcome goal. </a:t>
            </a:r>
          </a:p>
          <a:p>
            <a:r>
              <a:rPr lang="en-US" dirty="0"/>
              <a:t>Finally, you should be able to identify the difference between goals and benchmarks, and when to use a benchmark. </a:t>
            </a:r>
          </a:p>
          <a:p>
            <a:endParaRPr lang="en-US" dirty="0"/>
          </a:p>
          <a:p>
            <a:r>
              <a:rPr lang="en-US" dirty="0"/>
              <a:t>That concludes this presentation. Thank you for listening. </a:t>
            </a:r>
          </a:p>
        </p:txBody>
      </p:sp>
      <p:sp>
        <p:nvSpPr>
          <p:cNvPr id="4" name="Slide Number Placeholder 3"/>
          <p:cNvSpPr>
            <a:spLocks noGrp="1"/>
          </p:cNvSpPr>
          <p:nvPr>
            <p:ph type="sldNum" sz="quarter" idx="5"/>
          </p:nvPr>
        </p:nvSpPr>
        <p:spPr/>
        <p:txBody>
          <a:bodyPr/>
          <a:lstStyle/>
          <a:p>
            <a:fld id="{C291AC4C-5FF0-425D-9BE6-01DA22B484BF}" type="slidenum">
              <a:rPr lang="en-US" smtClean="0"/>
              <a:t>29</a:t>
            </a:fld>
            <a:endParaRPr lang="en-US" dirty="0"/>
          </a:p>
        </p:txBody>
      </p:sp>
    </p:spTree>
    <p:extLst>
      <p:ext uri="{BB962C8B-B14F-4D97-AF65-F5344CB8AC3E}">
        <p14:creationId xmlns:p14="http://schemas.microsoft.com/office/powerpoint/2010/main" val="88444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ever been on a journey and not had a good map? </a:t>
            </a:r>
            <a:r>
              <a:rPr lang="en-US" sz="1200" b="0" i="0" kern="1200" dirty="0">
                <a:solidFill>
                  <a:schemeClr val="tx1"/>
                </a:solidFill>
                <a:effectLst/>
                <a:latin typeface="+mn-lt"/>
                <a:ea typeface="+mn-ea"/>
                <a:cs typeface="+mn-cs"/>
              </a:rPr>
              <a:t>When looking at a map, there may be many roads that lead from spot a to b. You need a good map to know what is the best route and which direction to take. Otherwise, you may waste a lot of time just driving around. </a:t>
            </a:r>
            <a:endParaRPr lang="en-US" dirty="0"/>
          </a:p>
          <a:p>
            <a:r>
              <a:rPr lang="en-US" sz="1200" b="0" i="0" kern="1200" dirty="0">
                <a:solidFill>
                  <a:schemeClr val="tx1"/>
                </a:solidFill>
                <a:effectLst/>
                <a:latin typeface="+mn-lt"/>
                <a:ea typeface="+mn-ea"/>
                <a:cs typeface="+mn-cs"/>
              </a:rPr>
              <a:t>This process is similar to what happens when you do not set goals for a project. You will feel like you are driving on a road where you are unsure of your destination. </a:t>
            </a:r>
          </a:p>
          <a:p>
            <a:r>
              <a:rPr lang="en-US" sz="1200" b="0" i="0" kern="1200" dirty="0">
                <a:solidFill>
                  <a:schemeClr val="tx1"/>
                </a:solidFill>
                <a:effectLst/>
                <a:latin typeface="+mn-lt"/>
                <a:ea typeface="+mn-ea"/>
                <a:cs typeface="+mn-cs"/>
              </a:rPr>
              <a:t>In contrast, when you set goals, it gives a straight path and a clear direction as to where you need to go and what you want to achieve.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3</a:t>
            </a:fld>
            <a:endParaRPr lang="en-US" dirty="0"/>
          </a:p>
        </p:txBody>
      </p:sp>
    </p:spTree>
    <p:extLst>
      <p:ext uri="{BB962C8B-B14F-4D97-AF65-F5344CB8AC3E}">
        <p14:creationId xmlns:p14="http://schemas.microsoft.com/office/powerpoint/2010/main" val="130396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your goals as SMART goals that are specific, measurable, achievable, relevant and time specific will add clarity for all. </a:t>
            </a:r>
          </a:p>
          <a:p>
            <a:r>
              <a:rPr lang="en-US" dirty="0"/>
              <a:t>Let’s go through each of these requirements one-by-one.</a:t>
            </a:r>
          </a:p>
        </p:txBody>
      </p:sp>
      <p:sp>
        <p:nvSpPr>
          <p:cNvPr id="4" name="Slide Number Placeholder 3"/>
          <p:cNvSpPr>
            <a:spLocks noGrp="1"/>
          </p:cNvSpPr>
          <p:nvPr>
            <p:ph type="sldNum" sz="quarter" idx="5"/>
          </p:nvPr>
        </p:nvSpPr>
        <p:spPr/>
        <p:txBody>
          <a:bodyPr/>
          <a:lstStyle/>
          <a:p>
            <a:fld id="{C291AC4C-5FF0-425D-9BE6-01DA22B484BF}" type="slidenum">
              <a:rPr lang="en-US" smtClean="0"/>
              <a:t>4</a:t>
            </a:fld>
            <a:endParaRPr lang="en-US" dirty="0"/>
          </a:p>
        </p:txBody>
      </p:sp>
    </p:spTree>
    <p:extLst>
      <p:ext uri="{BB962C8B-B14F-4D97-AF65-F5344CB8AC3E}">
        <p14:creationId xmlns:p14="http://schemas.microsoft.com/office/powerpoint/2010/main" val="39858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 in SMART is for Specific</a:t>
            </a:r>
          </a:p>
          <a:p>
            <a:r>
              <a:rPr lang="en-US" dirty="0"/>
              <a:t>The goal should specify the who, where and what.</a:t>
            </a:r>
          </a:p>
          <a:p>
            <a:r>
              <a:rPr lang="en-US" dirty="0"/>
              <a:t>Here are some questions to ask when you write a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will implement or evaluate the practice changes? That who usually refers to staff members or providers.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There is another “Who” to consider.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And that is</a:t>
            </a:r>
            <a:r>
              <a:rPr lang="en-US" sz="1200" b="1" dirty="0">
                <a:effectLst/>
                <a:latin typeface="Times New Roman" panose="02020603050405020304" pitchFamily="18" charset="0"/>
                <a:cs typeface="Times New Roman" panose="02020603050405020304" pitchFamily="18" charset="0"/>
              </a:rPr>
              <a:t> - Who </a:t>
            </a:r>
            <a:r>
              <a:rPr lang="en-US" sz="1200" dirty="0">
                <a:effectLst/>
                <a:latin typeface="Times New Roman" panose="02020603050405020304" pitchFamily="18" charset="0"/>
                <a:cs typeface="Times New Roman" panose="02020603050405020304" pitchFamily="18" charset="0"/>
              </a:rPr>
              <a:t>will be impacted by these changes? That who usually refers to the patients or population will be affected by the practice changes.</a:t>
            </a:r>
          </a:p>
          <a:p>
            <a:r>
              <a:rPr lang="en-US" b="1" dirty="0"/>
              <a:t>Where</a:t>
            </a:r>
            <a:r>
              <a:rPr lang="en-US" dirty="0"/>
              <a:t> do practices need to change?  In what kind of setting?</a:t>
            </a:r>
          </a:p>
          <a:p>
            <a:r>
              <a:rPr lang="en-US" dirty="0"/>
              <a:t>And finally…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What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are the changes you and your implementation team need to make?</a:t>
            </a:r>
          </a:p>
        </p:txBody>
      </p:sp>
      <p:sp>
        <p:nvSpPr>
          <p:cNvPr id="4" name="Slide Number Placeholder 3"/>
          <p:cNvSpPr>
            <a:spLocks noGrp="1"/>
          </p:cNvSpPr>
          <p:nvPr>
            <p:ph type="sldNum" sz="quarter" idx="5"/>
          </p:nvPr>
        </p:nvSpPr>
        <p:spPr/>
        <p:txBody>
          <a:bodyPr/>
          <a:lstStyle/>
          <a:p>
            <a:fld id="{C291AC4C-5FF0-425D-9BE6-01DA22B484BF}" type="slidenum">
              <a:rPr lang="en-US" smtClean="0"/>
              <a:t>5</a:t>
            </a:fld>
            <a:endParaRPr lang="en-US" dirty="0"/>
          </a:p>
        </p:txBody>
      </p:sp>
    </p:spTree>
    <p:extLst>
      <p:ext uri="{BB962C8B-B14F-4D97-AF65-F5344CB8AC3E}">
        <p14:creationId xmlns:p14="http://schemas.microsoft.com/office/powerpoint/2010/main" val="219910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two examples of the basic elements to include in a goal for it to be specific: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example begins with who will make the practice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RNs </a:t>
            </a:r>
            <a:r>
              <a:rPr lang="en-US" i="1" dirty="0">
                <a:solidFill>
                  <a:srgbClr val="0432FF"/>
                </a:solidFill>
                <a:latin typeface="Times New Roman" panose="02020603050405020304" pitchFamily="18" charset="0"/>
                <a:cs typeface="Times New Roman" panose="02020603050405020304" pitchFamily="18" charset="0"/>
              </a:rPr>
              <a:t>(who will make the changes) </a:t>
            </a:r>
            <a:r>
              <a:rPr lang="en-US" i="1" dirty="0">
                <a:latin typeface="Times New Roman" panose="02020603050405020304" pitchFamily="18" charset="0"/>
                <a:cs typeface="Times New Roman" panose="02020603050405020304" pitchFamily="18" charset="0"/>
              </a:rPr>
              <a:t>at Fabulous Clinic </a:t>
            </a:r>
            <a:r>
              <a:rPr lang="en-US" i="1" dirty="0">
                <a:solidFill>
                  <a:srgbClr val="0432FF"/>
                </a:solidFill>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will administer flu vaccines </a:t>
            </a:r>
            <a:r>
              <a:rPr lang="en-US" i="1" dirty="0">
                <a:solidFill>
                  <a:srgbClr val="0432FF"/>
                </a:solidFill>
                <a:latin typeface="Times New Roman" panose="02020603050405020304" pitchFamily="18" charset="0"/>
                <a:cs typeface="Times New Roman" panose="02020603050405020304" pitchFamily="18" charset="0"/>
              </a:rPr>
              <a:t>(what)</a:t>
            </a:r>
            <a:r>
              <a:rPr lang="en-US" i="1" dirty="0">
                <a:latin typeface="Times New Roman" panose="02020603050405020304" pitchFamily="18" charset="0"/>
                <a:cs typeface="Times New Roman" panose="02020603050405020304" pitchFamily="18" charset="0"/>
              </a:rPr>
              <a:t> to the patients who meet the eligibility criteria </a:t>
            </a:r>
            <a:r>
              <a:rPr lang="en-US" i="1" dirty="0">
                <a:solidFill>
                  <a:srgbClr val="0432FF"/>
                </a:solidFill>
                <a:latin typeface="Times New Roman" panose="02020603050405020304" pitchFamily="18" charset="0"/>
                <a:cs typeface="Times New Roman" panose="02020603050405020304" pitchFamily="18" charset="0"/>
              </a:rPr>
              <a:t>(who will be impacted by the changes)</a:t>
            </a:r>
            <a:r>
              <a:rPr lang="en-US" i="1"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example begins with who will be impacted by the change. </a:t>
            </a:r>
          </a:p>
          <a:p>
            <a:pPr marL="0" indent="0">
              <a:buNone/>
            </a:pPr>
            <a:r>
              <a:rPr lang="en-US" dirty="0">
                <a:cs typeface="Times New Roman" panose="02020603050405020304" pitchFamily="18" charset="0"/>
              </a:rPr>
              <a:t>The post-surgical patients </a:t>
            </a:r>
            <a:r>
              <a:rPr lang="en-US" dirty="0">
                <a:solidFill>
                  <a:srgbClr val="C00000"/>
                </a:solidFill>
                <a:cs typeface="Times New Roman" panose="02020603050405020304" pitchFamily="18" charset="0"/>
              </a:rPr>
              <a:t>(who will be impacted by the changes) </a:t>
            </a:r>
            <a:r>
              <a:rPr lang="en-US" dirty="0">
                <a:cs typeface="Times New Roman" panose="02020603050405020304" pitchFamily="18" charset="0"/>
              </a:rPr>
              <a:t>on the medical surgical unit </a:t>
            </a:r>
            <a:r>
              <a:rPr lang="en-US" dirty="0">
                <a:solidFill>
                  <a:srgbClr val="D23200"/>
                </a:solidFill>
                <a:cs typeface="Times New Roman" panose="02020603050405020304" pitchFamily="18" charset="0"/>
              </a:rPr>
              <a:t>(where). </a:t>
            </a:r>
            <a:r>
              <a:rPr lang="en-US" dirty="0">
                <a:cs typeface="Times New Roman" panose="02020603050405020304" pitchFamily="18" charset="0"/>
              </a:rPr>
              <a:t>will achieve a level 4 status of ambulation as defined by Bedside Mobility Assessment Tool </a:t>
            </a:r>
            <a:r>
              <a:rPr lang="en-US" dirty="0">
                <a:solidFill>
                  <a:srgbClr val="C00000"/>
                </a:solidFill>
                <a:cs typeface="Times New Roman" panose="02020603050405020304" pitchFamily="18" charset="0"/>
              </a:rPr>
              <a:t>(what) </a:t>
            </a:r>
            <a:r>
              <a:rPr lang="en-US" dirty="0">
                <a:cs typeface="Times New Roman" panose="02020603050405020304" pitchFamily="18" charset="0"/>
              </a:rPr>
              <a:t>as evaluated by staff RNs </a:t>
            </a:r>
            <a:r>
              <a:rPr lang="en-US" dirty="0">
                <a:solidFill>
                  <a:srgbClr val="C00000"/>
                </a:solidFill>
                <a:cs typeface="Times New Roman" panose="02020603050405020304" pitchFamily="18" charset="0"/>
              </a:rPr>
              <a:t>(who will make the changes)</a:t>
            </a:r>
            <a:r>
              <a:rPr lang="en-US" dirty="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of these formats is acceptable because they include the who, where and what. </a:t>
            </a:r>
          </a:p>
        </p:txBody>
      </p:sp>
      <p:sp>
        <p:nvSpPr>
          <p:cNvPr id="4" name="Slide Number Placeholder 3"/>
          <p:cNvSpPr>
            <a:spLocks noGrp="1"/>
          </p:cNvSpPr>
          <p:nvPr>
            <p:ph type="sldNum" sz="quarter" idx="5"/>
          </p:nvPr>
        </p:nvSpPr>
        <p:spPr/>
        <p:txBody>
          <a:bodyPr/>
          <a:lstStyle/>
          <a:p>
            <a:fld id="{C291AC4C-5FF0-425D-9BE6-01DA22B484BF}" type="slidenum">
              <a:rPr lang="en-US" smtClean="0"/>
              <a:t>6</a:t>
            </a:fld>
            <a:endParaRPr lang="en-US" dirty="0"/>
          </a:p>
        </p:txBody>
      </p:sp>
    </p:spTree>
    <p:extLst>
      <p:ext uri="{BB962C8B-B14F-4D97-AF65-F5344CB8AC3E}">
        <p14:creationId xmlns:p14="http://schemas.microsoft.com/office/powerpoint/2010/main" val="9150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 in SMART goals stands for measurable.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i="0" dirty="0">
                <a:effectLst/>
                <a:latin typeface="Times New Roman" panose="02020603050405020304" pitchFamily="18" charset="0"/>
                <a:ea typeface="Calibri" panose="020F0502020204030204" pitchFamily="34" charset="0"/>
                <a:cs typeface="Times New Roman" panose="02020603050405020304" pitchFamily="18" charset="0"/>
              </a:rPr>
              <a:t>When you write the goal, you must include the criteria you are going to use to measure or track achievement of the goal.</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QI projects are always evidenced-based and that evidence must be based upon data or measures that you collect.</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Otherwise, how would you really know if the goals were met? </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By measures, we are referring to quantitative measures of success.</a:t>
            </a:r>
          </a:p>
          <a:p>
            <a:pPr marL="0" marR="0" indent="0">
              <a:lnSpc>
                <a:spcPct val="107000"/>
              </a:lnSpc>
              <a:spcBef>
                <a:spcPts val="0"/>
              </a:spcBef>
              <a:spcAft>
                <a:spcPts val="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example, if you wanted nurses to screen all patients admitted to a medical-surgical unit for the risk of falls, you would include in the goal the percentage of patients who were screened on admission.</a:t>
            </a:r>
          </a:p>
        </p:txBody>
      </p:sp>
      <p:sp>
        <p:nvSpPr>
          <p:cNvPr id="4" name="Slide Number Placeholder 3"/>
          <p:cNvSpPr>
            <a:spLocks noGrp="1"/>
          </p:cNvSpPr>
          <p:nvPr>
            <p:ph type="sldNum" sz="quarter" idx="5"/>
          </p:nvPr>
        </p:nvSpPr>
        <p:spPr/>
        <p:txBody>
          <a:bodyPr/>
          <a:lstStyle/>
          <a:p>
            <a:fld id="{C291AC4C-5FF0-425D-9BE6-01DA22B484BF}" type="slidenum">
              <a:rPr lang="en-US" smtClean="0"/>
              <a:t>7</a:t>
            </a:fld>
            <a:endParaRPr lang="en-US" dirty="0"/>
          </a:p>
        </p:txBody>
      </p:sp>
    </p:spTree>
    <p:extLst>
      <p:ext uri="{BB962C8B-B14F-4D97-AF65-F5344CB8AC3E}">
        <p14:creationId xmlns:p14="http://schemas.microsoft.com/office/powerpoint/2010/main" val="323971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What percent should that be? In most cases, it should be </a:t>
            </a:r>
            <a:r>
              <a:rPr lang="en-US" sz="1200" dirty="0">
                <a:effectLst/>
                <a:latin typeface="Times New Roman" panose="02020603050405020304" pitchFamily="18" charset="0"/>
                <a:cs typeface="Times New Roman" panose="02020603050405020304" pitchFamily="18" charset="0"/>
              </a:rPr>
              <a:t>100%. </a:t>
            </a:r>
          </a:p>
          <a:p>
            <a:pPr lvl="0"/>
            <a:r>
              <a:rPr lang="en-US" sz="1200" kern="1200" dirty="0">
                <a:solidFill>
                  <a:schemeClr val="tx1"/>
                </a:solidFill>
                <a:effectLst/>
                <a:latin typeface="+mn-lt"/>
                <a:ea typeface="+mn-ea"/>
                <a:cs typeface="+mn-cs"/>
              </a:rPr>
              <a:t>There are several reasons for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You want to strive for the best outcomes for all the patients and not leave anyone out.  There is no reason to only screen  80 or 90 percent or some other arbitrary number.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impossible to know how many of patients might be affected by the practice changes. It may be possible to impact all of the patients and you don’t want to miss anyone who could benefit from the practice changes.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Again, it is impossible to know how long it will take to reach the 100% mark and you don’t want to simply guess.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set the goal too low, then the staff may stop trying when they reach the goal, rather than continuing to strive to ensure all patients receive evidence-based care.</a:t>
            </a:r>
          </a:p>
        </p:txBody>
      </p:sp>
      <p:sp>
        <p:nvSpPr>
          <p:cNvPr id="4" name="Slide Number Placeholder 3"/>
          <p:cNvSpPr>
            <a:spLocks noGrp="1"/>
          </p:cNvSpPr>
          <p:nvPr>
            <p:ph type="sldNum" sz="quarter" idx="5"/>
          </p:nvPr>
        </p:nvSpPr>
        <p:spPr/>
        <p:txBody>
          <a:bodyPr/>
          <a:lstStyle/>
          <a:p>
            <a:fld id="{C291AC4C-5FF0-425D-9BE6-01DA22B484BF}" type="slidenum">
              <a:rPr lang="en-US" smtClean="0"/>
              <a:t>8</a:t>
            </a:fld>
            <a:endParaRPr lang="en-US" dirty="0"/>
          </a:p>
        </p:txBody>
      </p:sp>
    </p:spTree>
    <p:extLst>
      <p:ext uri="{BB962C8B-B14F-4D97-AF65-F5344CB8AC3E}">
        <p14:creationId xmlns:p14="http://schemas.microsoft.com/office/powerpoint/2010/main" val="37536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sz="1200" kern="1200" dirty="0">
                <a:solidFill>
                  <a:schemeClr val="tx1"/>
                </a:solidFill>
                <a:effectLst/>
                <a:latin typeface="+mn-lt"/>
                <a:ea typeface="+mn-ea"/>
                <a:cs typeface="+mn-cs"/>
              </a:rPr>
              <a:t>There are some other reasons why the measure should be 100% and they relate to health equity.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Often the patients who are in the last 10-20% to receive the intervention are the most vulnerable patients who need evidence-based care the most.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not acceptable to be content with a sub-set of patients receiving non-evidence-based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100% expectation should be set early on in the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  the staff know that the work is not done until </a:t>
            </a:r>
            <a:r>
              <a:rPr lang="en-US" sz="1200" b="1" u="none" kern="1200" dirty="0">
                <a:solidFill>
                  <a:schemeClr val="tx1"/>
                </a:solidFill>
                <a:effectLst/>
                <a:latin typeface="+mn-lt"/>
                <a:ea typeface="+mn-ea"/>
                <a:cs typeface="+mn-cs"/>
              </a:rPr>
              <a:t>all</a:t>
            </a:r>
            <a:r>
              <a:rPr lang="en-US" sz="1200" b="0" u="none" kern="1200" dirty="0">
                <a:solidFill>
                  <a:schemeClr val="tx1"/>
                </a:solidFill>
                <a:effectLst/>
                <a:latin typeface="+mn-lt"/>
                <a:ea typeface="+mn-ea"/>
                <a:cs typeface="+mn-cs"/>
              </a:rPr>
              <a:t> patients</a:t>
            </a:r>
            <a:r>
              <a:rPr lang="en-US" sz="1200" kern="1200" dirty="0">
                <a:solidFill>
                  <a:schemeClr val="tx1"/>
                </a:solidFill>
                <a:effectLst/>
                <a:latin typeface="+mn-lt"/>
                <a:ea typeface="+mn-ea"/>
                <a:cs typeface="+mn-cs"/>
              </a:rPr>
              <a:t> get the care that will lead to the best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QI projects must work to eliminate disparities, not perpetuate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you were to restrict the practice change to only English-speaking patients because it is easier to implement, those patients who may be most vulnerable would not get evidence-based care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91AC4C-5FF0-425D-9BE6-01DA22B484BF}" type="slidenum">
              <a:rPr lang="en-US" smtClean="0"/>
              <a:t>9</a:t>
            </a:fld>
            <a:endParaRPr lang="en-US" dirty="0"/>
          </a:p>
        </p:txBody>
      </p:sp>
    </p:spTree>
    <p:extLst>
      <p:ext uri="{BB962C8B-B14F-4D97-AF65-F5344CB8AC3E}">
        <p14:creationId xmlns:p14="http://schemas.microsoft.com/office/powerpoint/2010/main" val="424879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9707ADA7-19E2-644B-97ED-0F4BF8043AB7}"/>
              </a:ext>
            </a:extLst>
          </p:cNvPr>
          <p:cNvSpPr>
            <a:spLocks noGrp="1"/>
          </p:cNvSpPr>
          <p:nvPr>
            <p:ph type="dt" sz="half" idx="2"/>
          </p:nvPr>
        </p:nvSpPr>
        <p:spPr>
          <a:xfrm>
            <a:off x="568233" y="6086383"/>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0C7779BF-7EF6-7649-8B75-EAAD7654E988}" type="datetime1">
              <a:rPr lang="en-US" smtClean="0"/>
              <a:t>3/1/2021</a:t>
            </a:fld>
            <a:endParaRPr lang="en-US" sz="1000" dirty="0"/>
          </a:p>
        </p:txBody>
      </p:sp>
    </p:spTree>
    <p:extLst>
      <p:ext uri="{BB962C8B-B14F-4D97-AF65-F5344CB8AC3E}">
        <p14:creationId xmlns:p14="http://schemas.microsoft.com/office/powerpoint/2010/main" val="24901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A936-FF93-4F4B-BC5C-33FEDEA7C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5C8E7-47F6-B74D-ACDA-C958B322A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295D3-1B05-464F-88A0-BBE1A76A2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066649D-DDB7-E743-9B82-13BC20CEC0F1}"/>
              </a:ext>
            </a:extLst>
          </p:cNvPr>
          <p:cNvSpPr>
            <a:spLocks noGrp="1"/>
          </p:cNvSpPr>
          <p:nvPr>
            <p:ph type="dt" sz="half" idx="10"/>
          </p:nvPr>
        </p:nvSpPr>
        <p:spPr>
          <a:xfrm>
            <a:off x="167638" y="6076723"/>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38ACF5B9-ADC5-4B4C-A2B6-9E6E48705D3B}" type="datetime1">
              <a:rPr lang="en-US" smtClean="0"/>
              <a:t>3/1/2021</a:t>
            </a:fld>
            <a:endParaRPr lang="en-US" sz="1000" dirty="0"/>
          </a:p>
        </p:txBody>
      </p:sp>
      <p:sp>
        <p:nvSpPr>
          <p:cNvPr id="10" name="Slide Number Placeholder 5">
            <a:extLst>
              <a:ext uri="{FF2B5EF4-FFF2-40B4-BE49-F238E27FC236}">
                <a16:creationId xmlns:a16="http://schemas.microsoft.com/office/drawing/2014/main" id="{0805D4E2-3522-AA4A-990D-040E277DDF27}"/>
              </a:ext>
            </a:extLst>
          </p:cNvPr>
          <p:cNvSpPr>
            <a:spLocks noGrp="1"/>
          </p:cNvSpPr>
          <p:nvPr>
            <p:ph type="sldNum" sz="quarter" idx="4"/>
          </p:nvPr>
        </p:nvSpPr>
        <p:spPr>
          <a:xfrm>
            <a:off x="9246331" y="6076723"/>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24892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E591-4B00-A645-A0AF-6D0EA4A94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0F542-74F1-184F-A608-DE77C42CC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B055B3-06AF-F247-97B5-D0BF08C092E9}"/>
              </a:ext>
            </a:extLst>
          </p:cNvPr>
          <p:cNvSpPr>
            <a:spLocks noGrp="1"/>
          </p:cNvSpPr>
          <p:nvPr>
            <p:ph type="dt" sz="half" idx="2"/>
          </p:nvPr>
        </p:nvSpPr>
        <p:spPr>
          <a:xfrm>
            <a:off x="167638" y="60767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015CD-D21A-7847-8F05-2D3CFFDD48E6}" type="datetime1">
              <a:rPr lang="en-US" smtClean="0"/>
              <a:pPr/>
              <a:t>3/1/2021</a:t>
            </a:fld>
            <a:endParaRPr lang="en-US" dirty="0"/>
          </a:p>
        </p:txBody>
      </p:sp>
      <p:sp>
        <p:nvSpPr>
          <p:cNvPr id="9" name="Slide Number Placeholder 5">
            <a:extLst>
              <a:ext uri="{FF2B5EF4-FFF2-40B4-BE49-F238E27FC236}">
                <a16:creationId xmlns:a16="http://schemas.microsoft.com/office/drawing/2014/main" id="{3F16AFB5-48E9-2F41-83F3-53CA35500DAF}"/>
              </a:ext>
            </a:extLst>
          </p:cNvPr>
          <p:cNvSpPr>
            <a:spLocks noGrp="1"/>
          </p:cNvSpPr>
          <p:nvPr>
            <p:ph type="sldNum" sz="quarter" idx="4"/>
          </p:nvPr>
        </p:nvSpPr>
        <p:spPr>
          <a:xfrm>
            <a:off x="9246331" y="607672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A2C98-8591-F24B-92C9-D1C2CF209C58}" type="slidenum">
              <a:rPr lang="en-US" smtClean="0"/>
              <a:pPr/>
              <a:t>‹#›</a:t>
            </a:fld>
            <a:fld id="{C1CC230D-0FA3-6144-849C-84AE489F3B87}" type="slidenum">
              <a:rPr lang="en-US" smtClean="0"/>
              <a:pPr/>
              <a:t>‹#›</a:t>
            </a:fld>
            <a:endParaRPr lang="en-US" dirty="0"/>
          </a:p>
        </p:txBody>
      </p:sp>
    </p:spTree>
    <p:extLst>
      <p:ext uri="{BB962C8B-B14F-4D97-AF65-F5344CB8AC3E}">
        <p14:creationId xmlns:p14="http://schemas.microsoft.com/office/powerpoint/2010/main" val="1833939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C3DF1-3861-4A4A-82ED-FEE97D619D0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01A0948F-DA75-1949-B36C-A35BE291FB78}"/>
              </a:ext>
            </a:extLst>
          </p:cNvPr>
          <p:cNvSpPr>
            <a:spLocks noGrp="1"/>
          </p:cNvSpPr>
          <p:nvPr>
            <p:ph type="dt" sz="half" idx="2"/>
          </p:nvPr>
        </p:nvSpPr>
        <p:spPr>
          <a:xfrm>
            <a:off x="568233" y="6086383"/>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74DC832-3F2F-B141-8EAD-8D0CE83B91B7}" type="datetime1">
              <a:rPr lang="en-US" smtClean="0"/>
              <a:t>3/1/2021</a:t>
            </a:fld>
            <a:endParaRPr lang="en-US" sz="1000" dirty="0"/>
          </a:p>
        </p:txBody>
      </p:sp>
      <p:sp>
        <p:nvSpPr>
          <p:cNvPr id="5" name="Footer Placeholder 4">
            <a:extLst>
              <a:ext uri="{FF2B5EF4-FFF2-40B4-BE49-F238E27FC236}">
                <a16:creationId xmlns:a16="http://schemas.microsoft.com/office/drawing/2014/main" id="{CDF460DB-450D-DC44-AF51-9B3B2A3AF789}"/>
              </a:ext>
            </a:extLst>
          </p:cNvPr>
          <p:cNvSpPr>
            <a:spLocks noGrp="1"/>
          </p:cNvSpPr>
          <p:nvPr>
            <p:ph type="ftr" sz="quarter" idx="3"/>
          </p:nvPr>
        </p:nvSpPr>
        <p:spPr>
          <a:xfrm>
            <a:off x="4038600" y="6086383"/>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1087637B-F73E-FB4D-88A3-6EE4EE32FE72}"/>
              </a:ext>
            </a:extLst>
          </p:cNvPr>
          <p:cNvSpPr>
            <a:spLocks noGrp="1"/>
          </p:cNvSpPr>
          <p:nvPr>
            <p:ph type="sldNum" sz="quarter" idx="4"/>
          </p:nvPr>
        </p:nvSpPr>
        <p:spPr>
          <a:xfrm>
            <a:off x="9011198" y="6086383"/>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860273885"/>
      </p:ext>
    </p:extLst>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8FFEC5-250A-084B-8FC3-BCAD4826F319}"/>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9CADEB-E9DA-9249-BE71-7683B05403E1}"/>
              </a:ext>
            </a:extLst>
          </p:cNvPr>
          <p:cNvSpPr>
            <a:spLocks noGrp="1"/>
          </p:cNvSpPr>
          <p:nvPr>
            <p:ph type="title"/>
          </p:nvPr>
        </p:nvSpPr>
        <p:spPr>
          <a:xfrm>
            <a:off x="838200" y="78409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556753-7A47-AB48-A059-E1196E3E091D}"/>
              </a:ext>
            </a:extLst>
          </p:cNvPr>
          <p:cNvSpPr>
            <a:spLocks noGrp="1"/>
          </p:cNvSpPr>
          <p:nvPr>
            <p:ph type="body" idx="1"/>
          </p:nvPr>
        </p:nvSpPr>
        <p:spPr>
          <a:xfrm>
            <a:off x="838200" y="2238964"/>
            <a:ext cx="10515600" cy="38349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A8F854BD-71B7-6D48-8B95-B556A0814F50}"/>
              </a:ext>
            </a:extLst>
          </p:cNvPr>
          <p:cNvSpPr>
            <a:spLocks noGrp="1"/>
          </p:cNvSpPr>
          <p:nvPr>
            <p:ph type="dt" sz="half" idx="2"/>
          </p:nvPr>
        </p:nvSpPr>
        <p:spPr>
          <a:xfrm>
            <a:off x="167638" y="6076723"/>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0AFD589-90CF-E145-A2AD-8290FCCED8A4}" type="datetime1">
              <a:rPr lang="en-US" smtClean="0"/>
              <a:t>3/1/2021</a:t>
            </a:fld>
            <a:endParaRPr lang="en-US" sz="1000" dirty="0"/>
          </a:p>
        </p:txBody>
      </p:sp>
      <p:sp>
        <p:nvSpPr>
          <p:cNvPr id="11" name="Slide Number Placeholder 5">
            <a:extLst>
              <a:ext uri="{FF2B5EF4-FFF2-40B4-BE49-F238E27FC236}">
                <a16:creationId xmlns:a16="http://schemas.microsoft.com/office/drawing/2014/main" id="{361007B7-BAB7-A047-83CE-40E40DDE43A4}"/>
              </a:ext>
            </a:extLst>
          </p:cNvPr>
          <p:cNvSpPr>
            <a:spLocks noGrp="1"/>
          </p:cNvSpPr>
          <p:nvPr>
            <p:ph type="sldNum" sz="quarter" idx="4"/>
          </p:nvPr>
        </p:nvSpPr>
        <p:spPr>
          <a:xfrm>
            <a:off x="9246331" y="6076723"/>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28371141"/>
      </p:ext>
    </p:extLst>
  </p:cSld>
  <p:clrMap bg1="lt1" tx1="dk1" bg2="lt2" tx2="dk2" accent1="accent1" accent2="accent2" accent3="accent3" accent4="accent4" accent5="accent5" accent6="accent6" hlink="hlink" folHlink="folHlink"/>
  <p:sldLayoutIdLst>
    <p:sldLayoutId id="2147483664" r:id="rId1"/>
    <p:sldLayoutId id="2147483662"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CC2C191-FBFD-4E49-BC58-0BCE11CCE832}"/>
              </a:ext>
            </a:extLst>
          </p:cNvPr>
          <p:cNvSpPr txBox="1">
            <a:spLocks/>
          </p:cNvSpPr>
          <p:nvPr/>
        </p:nvSpPr>
        <p:spPr>
          <a:xfrm>
            <a:off x="603069" y="3213463"/>
            <a:ext cx="10515600" cy="1132114"/>
          </a:xfrm>
          <a:prstGeom prst="rect">
            <a:avLst/>
          </a:prstGeom>
        </p:spPr>
        <p:txBody>
          <a:bodyPr vert="horz" lIns="91440" tIns="45720" rIns="91440" bIns="45720" rtlCol="0">
            <a:normAutofit/>
          </a:bodyPr>
          <a:lstStyle>
            <a:defPPr>
              <a:defRPr lang="en-US"/>
            </a:defPPr>
            <a:lvl1pPr marL="0" algn="l" defTabSz="914400" rtl="0" eaLnBrk="1" latinLnBrk="0" hangingPunct="1">
              <a:defRPr sz="3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a:latin typeface="Times New Roman" panose="02020603050405020304" pitchFamily="18" charset="0"/>
                <a:cs typeface="Times New Roman" panose="02020603050405020304" pitchFamily="18" charset="0"/>
              </a:rPr>
              <a:t>Setting Goals</a:t>
            </a:r>
            <a:endParaRPr lang="en-US" sz="4400" dirty="0"/>
          </a:p>
        </p:txBody>
      </p:sp>
      <p:sp>
        <p:nvSpPr>
          <p:cNvPr id="6" name="Text Placeholder 2">
            <a:extLst>
              <a:ext uri="{FF2B5EF4-FFF2-40B4-BE49-F238E27FC236}">
                <a16:creationId xmlns:a16="http://schemas.microsoft.com/office/drawing/2014/main" id="{44FCF1A9-729D-CF40-8389-B180CD4D6C15}"/>
              </a:ext>
            </a:extLst>
          </p:cNvPr>
          <p:cNvSpPr txBox="1">
            <a:spLocks/>
          </p:cNvSpPr>
          <p:nvPr/>
        </p:nvSpPr>
        <p:spPr>
          <a:xfrm>
            <a:off x="7201989" y="819059"/>
            <a:ext cx="4434842" cy="19879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200"/>
              </a:spcBef>
            </a:pPr>
            <a:r>
              <a:rPr lang="en-US" sz="1400" b="1" dirty="0"/>
              <a:t>Kathleen M. Buckley, PhD, RN, IBCLC</a:t>
            </a:r>
            <a:endParaRPr lang="en-US" sz="1200" i="1" dirty="0"/>
          </a:p>
        </p:txBody>
      </p:sp>
      <p:sp>
        <p:nvSpPr>
          <p:cNvPr id="4" name="Slide Number Placeholder 3">
            <a:extLst>
              <a:ext uri="{FF2B5EF4-FFF2-40B4-BE49-F238E27FC236}">
                <a16:creationId xmlns:a16="http://schemas.microsoft.com/office/drawing/2014/main" id="{6E161CD3-6AC4-40C9-96C6-5092810AC1DA}"/>
              </a:ext>
            </a:extLst>
          </p:cNvPr>
          <p:cNvSpPr>
            <a:spLocks noGrp="1"/>
          </p:cNvSpPr>
          <p:nvPr>
            <p:ph type="sldNum" sz="quarter" idx="4294967295"/>
          </p:nvPr>
        </p:nvSpPr>
        <p:spPr>
          <a:xfrm>
            <a:off x="9011198" y="6086383"/>
            <a:ext cx="2743200" cy="365125"/>
          </a:xfrm>
        </p:spPr>
        <p:txBody>
          <a:bodyPr/>
          <a:lstStyle/>
          <a:p>
            <a:fld id="{8E2707E8-5217-5348-BE64-40BF60CFBB39}" type="slidenum">
              <a:rPr lang="en-US" sz="1200" smtClean="0"/>
              <a:t>1</a:t>
            </a:fld>
            <a:endParaRPr lang="en-US" sz="1200" dirty="0"/>
          </a:p>
        </p:txBody>
      </p:sp>
      <p:sp>
        <p:nvSpPr>
          <p:cNvPr id="7" name="Date Placeholder 6">
            <a:extLst>
              <a:ext uri="{FF2B5EF4-FFF2-40B4-BE49-F238E27FC236}">
                <a16:creationId xmlns:a16="http://schemas.microsoft.com/office/drawing/2014/main" id="{9833B8AA-92E1-A847-8ADD-86F446518E63}"/>
              </a:ext>
            </a:extLst>
          </p:cNvPr>
          <p:cNvSpPr>
            <a:spLocks noGrp="1"/>
          </p:cNvSpPr>
          <p:nvPr>
            <p:ph type="dt" sz="half" idx="2"/>
          </p:nvPr>
        </p:nvSpPr>
        <p:spPr>
          <a:xfrm>
            <a:off x="191386" y="6086383"/>
            <a:ext cx="2743200" cy="365125"/>
          </a:xfrm>
        </p:spPr>
        <p:txBody>
          <a:bodyPr/>
          <a:lstStyle/>
          <a:p>
            <a:fld id="{37EDC882-BF91-2240-9B6A-EED7D8D7DE59}" type="datetime1">
              <a:rPr lang="en-US" smtClean="0"/>
              <a:t>3/1/2021</a:t>
            </a:fld>
            <a:endParaRPr lang="en-US" sz="1000" dirty="0"/>
          </a:p>
        </p:txBody>
      </p:sp>
    </p:spTree>
    <p:extLst>
      <p:ext uri="{BB962C8B-B14F-4D97-AF65-F5344CB8AC3E}">
        <p14:creationId xmlns:p14="http://schemas.microsoft.com/office/powerpoint/2010/main" val="224348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C76C-20D1-44D9-BD63-1D1FCC35D02C}"/>
              </a:ext>
            </a:extLst>
          </p:cNvPr>
          <p:cNvSpPr>
            <a:spLocks noGrp="1"/>
          </p:cNvSpPr>
          <p:nvPr>
            <p:ph type="title"/>
          </p:nvPr>
        </p:nvSpPr>
        <p:spPr/>
        <p:txBody>
          <a:bodyPr/>
          <a:lstStyle/>
          <a:p>
            <a:pPr algn="ctr"/>
            <a:r>
              <a:rPr lang="en-US" dirty="0">
                <a:cs typeface="Times New Roman" panose="02020603050405020304" pitchFamily="18" charset="0"/>
              </a:rPr>
              <a:t>Measurable Examples</a:t>
            </a:r>
            <a:endParaRPr lang="en-US" dirty="0"/>
          </a:p>
        </p:txBody>
      </p:sp>
      <p:sp>
        <p:nvSpPr>
          <p:cNvPr id="3" name="Content Placeholder 2">
            <a:extLst>
              <a:ext uri="{FF2B5EF4-FFF2-40B4-BE49-F238E27FC236}">
                <a16:creationId xmlns:a16="http://schemas.microsoft.com/office/drawing/2014/main" id="{6BB548B1-0C3B-4386-AF2C-DEDCBB7E2DDC}"/>
              </a:ext>
            </a:extLst>
          </p:cNvPr>
          <p:cNvSpPr>
            <a:spLocks noGrp="1"/>
          </p:cNvSpPr>
          <p:nvPr>
            <p:ph idx="1"/>
          </p:nvPr>
        </p:nvSpPr>
        <p:spPr/>
        <p:txBody>
          <a:bodyPr/>
          <a:lstStyle/>
          <a:p>
            <a:pPr marL="0" indent="0">
              <a:buNone/>
            </a:pPr>
            <a:r>
              <a:rPr lang="en-US" dirty="0">
                <a:cs typeface="Times New Roman" panose="02020603050405020304" pitchFamily="18" charset="0"/>
              </a:rPr>
              <a:t>RNs at Fabulous Clinic will administer flu vaccines to </a:t>
            </a:r>
            <a:r>
              <a:rPr lang="en-US" b="1" dirty="0">
                <a:solidFill>
                  <a:srgbClr val="C00000"/>
                </a:solidFill>
                <a:cs typeface="Times New Roman" panose="02020603050405020304" pitchFamily="18" charset="0"/>
              </a:rPr>
              <a:t>100% </a:t>
            </a:r>
            <a:r>
              <a:rPr lang="en-US" b="1" dirty="0">
                <a:cs typeface="Times New Roman" panose="02020603050405020304" pitchFamily="18" charset="0"/>
              </a:rPr>
              <a:t>of the patients </a:t>
            </a:r>
            <a:r>
              <a:rPr lang="en-US" dirty="0">
                <a:cs typeface="Times New Roman" panose="02020603050405020304" pitchFamily="18" charset="0"/>
              </a:rPr>
              <a:t>who meet the eligibility criteria.</a:t>
            </a:r>
          </a:p>
          <a:p>
            <a:pPr marL="0" indent="0">
              <a:buNone/>
            </a:pPr>
            <a:endParaRPr lang="en-US" dirty="0">
              <a:cs typeface="Times New Roman" panose="02020603050405020304" pitchFamily="18" charset="0"/>
            </a:endParaRPr>
          </a:p>
          <a:p>
            <a:pPr marL="0" indent="0">
              <a:buNone/>
            </a:pPr>
            <a:r>
              <a:rPr lang="en-US" b="1" dirty="0">
                <a:solidFill>
                  <a:srgbClr val="C00000"/>
                </a:solidFill>
                <a:cs typeface="Times New Roman" panose="02020603050405020304" pitchFamily="18" charset="0"/>
              </a:rPr>
              <a:t>100% </a:t>
            </a:r>
            <a:r>
              <a:rPr lang="en-US" dirty="0">
                <a:cs typeface="Times New Roman" panose="02020603050405020304" pitchFamily="18" charset="0"/>
              </a:rPr>
              <a:t>of the post-surgical patients on the medical surgical unit will achieve a level 4 status of ambulation as defined by Bedside Mobility Assessment Tool as evaluated by staff RNs.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C9EB5A6-EB59-4703-A949-67CC6B400F6A}"/>
              </a:ext>
            </a:extLst>
          </p:cNvPr>
          <p:cNvSpPr>
            <a:spLocks noGrp="1"/>
          </p:cNvSpPr>
          <p:nvPr>
            <p:ph type="sldNum" sz="quarter" idx="4"/>
          </p:nvPr>
        </p:nvSpPr>
        <p:spPr/>
        <p:txBody>
          <a:bodyPr/>
          <a:lstStyle/>
          <a:p>
            <a:fld id="{8E2707E8-5217-5348-BE64-40BF60CFBB39}" type="slidenum">
              <a:rPr lang="en-US" smtClean="0"/>
              <a:pPr/>
              <a:t>10</a:t>
            </a:fld>
            <a:endParaRPr lang="en-US" sz="1000" dirty="0"/>
          </a:p>
        </p:txBody>
      </p:sp>
      <p:sp>
        <p:nvSpPr>
          <p:cNvPr id="7" name="Date Placeholder 6">
            <a:extLst>
              <a:ext uri="{FF2B5EF4-FFF2-40B4-BE49-F238E27FC236}">
                <a16:creationId xmlns:a16="http://schemas.microsoft.com/office/drawing/2014/main" id="{15A40D72-77DE-8A49-B368-E1476D389EBB}"/>
              </a:ext>
            </a:extLst>
          </p:cNvPr>
          <p:cNvSpPr>
            <a:spLocks noGrp="1"/>
          </p:cNvSpPr>
          <p:nvPr>
            <p:ph type="dt" sz="half" idx="2"/>
          </p:nvPr>
        </p:nvSpPr>
        <p:spPr/>
        <p:txBody>
          <a:bodyPr/>
          <a:lstStyle/>
          <a:p>
            <a:fld id="{9FCC3429-41E0-4442-BC41-858ABC377634}" type="datetime1">
              <a:rPr lang="en-US" smtClean="0"/>
              <a:t>3/1/2021</a:t>
            </a:fld>
            <a:endParaRPr lang="en-US" sz="1000" dirty="0"/>
          </a:p>
        </p:txBody>
      </p:sp>
    </p:spTree>
    <p:extLst>
      <p:ext uri="{BB962C8B-B14F-4D97-AF65-F5344CB8AC3E}">
        <p14:creationId xmlns:p14="http://schemas.microsoft.com/office/powerpoint/2010/main" val="149412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838200" y="454312"/>
            <a:ext cx="10515600" cy="1325563"/>
          </a:xfrm>
        </p:spPr>
        <p:txBody>
          <a:bodyPr/>
          <a:lstStyle/>
          <a:p>
            <a:pPr algn="ctr"/>
            <a:r>
              <a:rPr lang="en-US" dirty="0">
                <a:cs typeface="Times New Roman" panose="02020603050405020304" pitchFamily="18" charset="0"/>
              </a:rPr>
              <a:t>Achievable (A)</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838200" y="1779875"/>
            <a:ext cx="10515600" cy="3834946"/>
          </a:xfrm>
        </p:spPr>
        <p:txBody>
          <a:bodyPr>
            <a:noAutofit/>
          </a:bodyPr>
          <a:lstStyle/>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Is </a:t>
            </a:r>
            <a:r>
              <a:rPr lang="en-US" dirty="0">
                <a:ea typeface="Calibri" panose="020F0502020204030204" pitchFamily="34" charset="0"/>
                <a:cs typeface="Times New Roman" panose="02020603050405020304" pitchFamily="18" charset="0"/>
              </a:rPr>
              <a:t>the goal</a:t>
            </a: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something people have </a:t>
            </a:r>
            <a:r>
              <a:rPr lang="en-US" b="1" dirty="0">
                <a:ea typeface="Calibri" panose="020F0502020204030204" pitchFamily="34" charset="0"/>
                <a:cs typeface="Times New Roman" panose="02020603050405020304" pitchFamily="18" charset="0"/>
              </a:rPr>
              <a:t>achieved</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or could </a:t>
            </a:r>
            <a:r>
              <a:rPr lang="en-US" dirty="0">
                <a:ea typeface="Calibri" panose="020F0502020204030204" pitchFamily="34" charset="0"/>
                <a:cs typeface="Times New Roman" panose="02020603050405020304" pitchFamily="18" charset="0"/>
              </a:rPr>
              <a:t>achieve</a:t>
            </a:r>
            <a:r>
              <a:rPr lang="en-US"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Do you have the </a:t>
            </a:r>
            <a:r>
              <a:rPr lang="en-US" b="1" dirty="0">
                <a:effectLst/>
                <a:ea typeface="Calibri" panose="020F0502020204030204" pitchFamily="34" charset="0"/>
                <a:cs typeface="Times New Roman" panose="02020603050405020304" pitchFamily="18" charset="0"/>
              </a:rPr>
              <a:t>resources</a:t>
            </a:r>
            <a:r>
              <a:rPr lang="en-US" dirty="0">
                <a:effectLst/>
                <a:ea typeface="Calibri" panose="020F0502020204030204" pitchFamily="34" charset="0"/>
                <a:cs typeface="Times New Roman" panose="02020603050405020304" pitchFamily="18" charset="0"/>
              </a:rPr>
              <a:t> needed to achieve it?</a:t>
            </a:r>
          </a:p>
          <a:p>
            <a:pPr marL="0" marR="0" indent="0">
              <a:lnSpc>
                <a:spcPct val="107000"/>
              </a:lnSpc>
              <a:spcBef>
                <a:spcPts val="0"/>
              </a:spcBef>
              <a:spcAft>
                <a:spcPts val="0"/>
              </a:spcAft>
              <a:buNone/>
            </a:pPr>
            <a:endParaRPr lang="en-US" dirty="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t>Is it achievable within the designated </a:t>
            </a:r>
            <a:r>
              <a:rPr lang="en-US" b="1" dirty="0"/>
              <a:t>time frame? </a:t>
            </a:r>
            <a:endParaRPr lang="en-US" sz="24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11</a:t>
            </a:fld>
            <a:endParaRPr lang="en-US" sz="1000" dirty="0"/>
          </a:p>
        </p:txBody>
      </p:sp>
      <p:sp>
        <p:nvSpPr>
          <p:cNvPr id="7" name="Date Placeholder 6">
            <a:extLst>
              <a:ext uri="{FF2B5EF4-FFF2-40B4-BE49-F238E27FC236}">
                <a16:creationId xmlns:a16="http://schemas.microsoft.com/office/drawing/2014/main" id="{FED1EDBE-EA42-5040-86F9-056903D639ED}"/>
              </a:ext>
            </a:extLst>
          </p:cNvPr>
          <p:cNvSpPr>
            <a:spLocks noGrp="1"/>
          </p:cNvSpPr>
          <p:nvPr>
            <p:ph type="dt" sz="half" idx="2"/>
          </p:nvPr>
        </p:nvSpPr>
        <p:spPr/>
        <p:txBody>
          <a:bodyPr/>
          <a:lstStyle/>
          <a:p>
            <a:fld id="{3848BD27-9142-F342-96B9-5BC83E407BF8}" type="datetime1">
              <a:rPr lang="en-US" smtClean="0"/>
              <a:t>3/1/2021</a:t>
            </a:fld>
            <a:endParaRPr lang="en-US" sz="1000" dirty="0"/>
          </a:p>
        </p:txBody>
      </p:sp>
      <p:pic>
        <p:nvPicPr>
          <p:cNvPr id="8" name="Picture 2" descr="Success, achievement and accomplishment concept. With hiking people cheering and celebrating of joy with arms raised outstretched up in the sky on trekking hike royalty free stock photos">
            <a:extLst>
              <a:ext uri="{FF2B5EF4-FFF2-40B4-BE49-F238E27FC236}">
                <a16:creationId xmlns:a16="http://schemas.microsoft.com/office/drawing/2014/main" id="{77B28617-146E-AB42-90AB-738BDC1EC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973" y="3851564"/>
            <a:ext cx="3480558" cy="23189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5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838200" y="617836"/>
            <a:ext cx="10515600" cy="1325563"/>
          </a:xfrm>
        </p:spPr>
        <p:txBody>
          <a:bodyPr/>
          <a:lstStyle/>
          <a:p>
            <a:pPr algn="ctr"/>
            <a:r>
              <a:rPr lang="en-US" dirty="0">
                <a:cs typeface="Times New Roman" panose="02020603050405020304" pitchFamily="18" charset="0"/>
              </a:rPr>
              <a:t>Relevant (R)</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838200" y="1943399"/>
            <a:ext cx="10515600" cy="3834946"/>
          </a:xfrm>
        </p:spPr>
        <p:txBody>
          <a:bodyPr>
            <a:normAutofit lnSpcReduction="10000"/>
          </a:bodyPr>
          <a:lstStyle/>
          <a:p>
            <a:pPr marL="0" marR="0" indent="0">
              <a:lnSpc>
                <a:spcPct val="107000"/>
              </a:lnSpc>
              <a:spcBef>
                <a:spcPts val="0"/>
              </a:spcBef>
              <a:spcAft>
                <a:spcPts val="0"/>
              </a:spcAft>
              <a:buNone/>
            </a:pPr>
            <a:r>
              <a:rPr lang="en-US" sz="2600" dirty="0">
                <a:effectLst/>
                <a:ea typeface="Calibri" panose="020F0502020204030204" pitchFamily="34" charset="0"/>
                <a:cs typeface="Times New Roman" panose="02020603050405020304" pitchFamily="18" charset="0"/>
              </a:rPr>
              <a:t>What is the </a:t>
            </a:r>
            <a:r>
              <a:rPr lang="en-US" sz="2600" b="1" dirty="0">
                <a:effectLst/>
                <a:ea typeface="Calibri" panose="020F0502020204030204" pitchFamily="34" charset="0"/>
                <a:cs typeface="Times New Roman" panose="02020603050405020304" pitchFamily="18" charset="0"/>
              </a:rPr>
              <a:t>evidence-base</a:t>
            </a:r>
            <a:r>
              <a:rPr lang="en-US" sz="2600" dirty="0">
                <a:effectLst/>
                <a:ea typeface="Calibri" panose="020F0502020204030204" pitchFamily="34" charset="0"/>
                <a:cs typeface="Times New Roman" panose="02020603050405020304" pitchFamily="18" charset="0"/>
              </a:rPr>
              <a:t> that supports this change?</a:t>
            </a:r>
          </a:p>
          <a:p>
            <a:pPr marL="0" marR="0" indent="0">
              <a:lnSpc>
                <a:spcPct val="107000"/>
              </a:lnSpc>
              <a:spcBef>
                <a:spcPts val="0"/>
              </a:spcBef>
              <a:spcAft>
                <a:spcPts val="0"/>
              </a:spcAft>
              <a:buNone/>
            </a:pPr>
            <a:endParaRPr lang="en-US" sz="26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600" dirty="0">
                <a:effectLst/>
                <a:ea typeface="Calibri" panose="020F0502020204030204" pitchFamily="34" charset="0"/>
                <a:cs typeface="Times New Roman" panose="02020603050405020304" pitchFamily="18" charset="0"/>
              </a:rPr>
              <a:t>What are the </a:t>
            </a:r>
            <a:r>
              <a:rPr lang="en-US" sz="2600" b="1" dirty="0">
                <a:effectLst/>
                <a:ea typeface="Calibri" panose="020F0502020204030204" pitchFamily="34" charset="0"/>
                <a:cs typeface="Times New Roman" panose="02020603050405020304" pitchFamily="18" charset="0"/>
              </a:rPr>
              <a:t>national recommendations </a:t>
            </a:r>
            <a:r>
              <a:rPr lang="en-US" sz="2600" dirty="0">
                <a:effectLst/>
                <a:ea typeface="Calibri" panose="020F0502020204030204" pitchFamily="34" charset="0"/>
                <a:cs typeface="Times New Roman" panose="02020603050405020304" pitchFamily="18" charset="0"/>
              </a:rPr>
              <a:t>for making this change? </a:t>
            </a:r>
          </a:p>
          <a:p>
            <a:pPr marL="0" marR="0" indent="0">
              <a:lnSpc>
                <a:spcPct val="107000"/>
              </a:lnSpc>
              <a:spcBef>
                <a:spcPts val="0"/>
              </a:spcBef>
              <a:spcAft>
                <a:spcPts val="0"/>
              </a:spcAft>
              <a:buNone/>
            </a:pPr>
            <a:endParaRPr lang="en-US" sz="2600"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600" dirty="0">
                <a:ea typeface="Calibri" panose="020F0502020204030204" pitchFamily="34" charset="0"/>
                <a:cs typeface="Times New Roman" panose="02020603050405020304" pitchFamily="18" charset="0"/>
              </a:rPr>
              <a:t>How well does this </a:t>
            </a:r>
            <a:r>
              <a:rPr lang="en-US" sz="2600" b="1" dirty="0">
                <a:ea typeface="Calibri" panose="020F0502020204030204" pitchFamily="34" charset="0"/>
                <a:cs typeface="Times New Roman" panose="02020603050405020304" pitchFamily="18" charset="0"/>
              </a:rPr>
              <a:t>project fit within the values </a:t>
            </a:r>
            <a:r>
              <a:rPr lang="en-US" sz="2600" dirty="0">
                <a:ea typeface="Calibri" panose="020F0502020204030204" pitchFamily="34" charset="0"/>
                <a:cs typeface="Times New Roman" panose="02020603050405020304" pitchFamily="18" charset="0"/>
              </a:rPr>
              <a:t>of the organization</a:t>
            </a:r>
            <a:endParaRPr lang="en-US" sz="2600" dirty="0">
              <a:effectLs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600"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600" dirty="0">
                <a:ea typeface="Calibri" panose="020F0502020204030204" pitchFamily="34" charset="0"/>
                <a:cs typeface="Times New Roman" panose="02020603050405020304" pitchFamily="18" charset="0"/>
              </a:rPr>
              <a:t>Is this the </a:t>
            </a:r>
            <a:r>
              <a:rPr lang="en-US" sz="2600" b="1" dirty="0">
                <a:ea typeface="Calibri" panose="020F0502020204030204" pitchFamily="34" charset="0"/>
                <a:cs typeface="Times New Roman" panose="02020603050405020304" pitchFamily="18" charset="0"/>
              </a:rPr>
              <a:t>right time </a:t>
            </a:r>
            <a:r>
              <a:rPr lang="en-US" sz="2600" dirty="0">
                <a:ea typeface="Calibri" panose="020F0502020204030204" pitchFamily="34" charset="0"/>
                <a:cs typeface="Times New Roman" panose="02020603050405020304" pitchFamily="18" charset="0"/>
              </a:rPr>
              <a:t>for this project? – not a priority</a:t>
            </a:r>
          </a:p>
          <a:p>
            <a:pPr marL="0" indent="0">
              <a:lnSpc>
                <a:spcPct val="107000"/>
              </a:lnSpc>
              <a:spcBef>
                <a:spcPts val="0"/>
              </a:spcBef>
              <a:buNone/>
            </a:pPr>
            <a:endParaRPr lang="en-US" sz="2600" dirty="0">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600" dirty="0">
                <a:ea typeface="Calibri" panose="020F0502020204030204" pitchFamily="34" charset="0"/>
                <a:cs typeface="Times New Roman" panose="02020603050405020304" pitchFamily="18" charset="0"/>
              </a:rPr>
              <a:t>Is the </a:t>
            </a:r>
            <a:r>
              <a:rPr lang="en-US" sz="2600" b="1" dirty="0">
                <a:ea typeface="Calibri" panose="020F0502020204030204" pitchFamily="34" charset="0"/>
                <a:cs typeface="Times New Roman" panose="02020603050405020304" pitchFamily="18" charset="0"/>
              </a:rPr>
              <a:t>scope </a:t>
            </a:r>
            <a:r>
              <a:rPr lang="en-US" sz="2600" dirty="0">
                <a:ea typeface="Calibri" panose="020F0502020204030204" pitchFamily="34" charset="0"/>
                <a:cs typeface="Times New Roman" panose="02020603050405020304" pitchFamily="18" charset="0"/>
              </a:rPr>
              <a:t>of the project clearly outlined? </a:t>
            </a:r>
            <a:endParaRPr lang="en-US" sz="2600" dirty="0">
              <a:solidFill>
                <a:srgbClr val="0432FF"/>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12</a:t>
            </a:fld>
            <a:endParaRPr lang="en-US" sz="1000" dirty="0"/>
          </a:p>
        </p:txBody>
      </p:sp>
      <p:sp>
        <p:nvSpPr>
          <p:cNvPr id="7" name="Date Placeholder 6">
            <a:extLst>
              <a:ext uri="{FF2B5EF4-FFF2-40B4-BE49-F238E27FC236}">
                <a16:creationId xmlns:a16="http://schemas.microsoft.com/office/drawing/2014/main" id="{3382A92D-B368-8044-AA1B-B671DC3881D5}"/>
              </a:ext>
            </a:extLst>
          </p:cNvPr>
          <p:cNvSpPr>
            <a:spLocks noGrp="1"/>
          </p:cNvSpPr>
          <p:nvPr>
            <p:ph type="dt" sz="half" idx="2"/>
          </p:nvPr>
        </p:nvSpPr>
        <p:spPr/>
        <p:txBody>
          <a:bodyPr/>
          <a:lstStyle/>
          <a:p>
            <a:fld id="{27099A38-5BE6-A94A-A9BD-467A74BE2094}" type="datetime1">
              <a:rPr lang="en-US" smtClean="0"/>
              <a:t>3/1/2021</a:t>
            </a:fld>
            <a:endParaRPr lang="en-US" sz="1000" dirty="0"/>
          </a:p>
        </p:txBody>
      </p:sp>
    </p:spTree>
    <p:extLst>
      <p:ext uri="{BB962C8B-B14F-4D97-AF65-F5344CB8AC3E}">
        <p14:creationId xmlns:p14="http://schemas.microsoft.com/office/powerpoint/2010/main" val="57714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p:txBody>
          <a:bodyPr/>
          <a:lstStyle/>
          <a:p>
            <a:pPr algn="ctr"/>
            <a:r>
              <a:rPr lang="en-US" dirty="0">
                <a:cs typeface="Times New Roman" panose="02020603050405020304" pitchFamily="18" charset="0"/>
              </a:rPr>
              <a:t>Time Specific (T)</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normAutofit/>
          </a:bodyPr>
          <a:lstStyle/>
          <a:p>
            <a:pPr marL="0" marR="0" indent="0" algn="ctr">
              <a:lnSpc>
                <a:spcPct val="107000"/>
              </a:lnSpc>
              <a:spcBef>
                <a:spcPts val="0"/>
              </a:spcBef>
              <a:spcAft>
                <a:spcPts val="0"/>
              </a:spcAft>
              <a:buNone/>
            </a:pPr>
            <a:r>
              <a:rPr lang="en-US"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When will the goal be achieved? </a:t>
            </a: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13</a:t>
            </a:fld>
            <a:endParaRPr lang="en-US" sz="1000" dirty="0"/>
          </a:p>
        </p:txBody>
      </p:sp>
      <p:sp>
        <p:nvSpPr>
          <p:cNvPr id="7" name="Date Placeholder 6">
            <a:extLst>
              <a:ext uri="{FF2B5EF4-FFF2-40B4-BE49-F238E27FC236}">
                <a16:creationId xmlns:a16="http://schemas.microsoft.com/office/drawing/2014/main" id="{D24D9CBF-72EB-0043-8ED7-05A5089B4214}"/>
              </a:ext>
            </a:extLst>
          </p:cNvPr>
          <p:cNvSpPr>
            <a:spLocks noGrp="1"/>
          </p:cNvSpPr>
          <p:nvPr>
            <p:ph type="dt" sz="half" idx="2"/>
          </p:nvPr>
        </p:nvSpPr>
        <p:spPr/>
        <p:txBody>
          <a:bodyPr/>
          <a:lstStyle/>
          <a:p>
            <a:fld id="{8FDB7CD7-1D51-9840-991A-06E210B624A2}" type="datetime1">
              <a:rPr lang="en-US" smtClean="0"/>
              <a:t>3/1/2021</a:t>
            </a:fld>
            <a:endParaRPr lang="en-US" sz="1000" dirty="0"/>
          </a:p>
        </p:txBody>
      </p:sp>
      <p:pic>
        <p:nvPicPr>
          <p:cNvPr id="8" name="Picture 7" descr="Stopwatch">
            <a:extLst>
              <a:ext uri="{FF2B5EF4-FFF2-40B4-BE49-F238E27FC236}">
                <a16:creationId xmlns:a16="http://schemas.microsoft.com/office/drawing/2014/main" id="{0926ECF7-F9A9-8D4A-9A73-B6EE002575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11634" y="2902280"/>
            <a:ext cx="5399416" cy="31716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2473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808F-2213-EE45-A659-98A4A70FF248}"/>
              </a:ext>
            </a:extLst>
          </p:cNvPr>
          <p:cNvSpPr>
            <a:spLocks noGrp="1"/>
          </p:cNvSpPr>
          <p:nvPr>
            <p:ph type="title"/>
          </p:nvPr>
        </p:nvSpPr>
        <p:spPr/>
        <p:txBody>
          <a:bodyPr/>
          <a:lstStyle/>
          <a:p>
            <a:pPr algn="ctr"/>
            <a:r>
              <a:rPr lang="en-US" dirty="0">
                <a:cs typeface="Times New Roman" panose="02020603050405020304" pitchFamily="18" charset="0"/>
              </a:rPr>
              <a:t>Time Examples</a:t>
            </a:r>
          </a:p>
        </p:txBody>
      </p:sp>
      <p:sp>
        <p:nvSpPr>
          <p:cNvPr id="3" name="Content Placeholder 2">
            <a:extLst>
              <a:ext uri="{FF2B5EF4-FFF2-40B4-BE49-F238E27FC236}">
                <a16:creationId xmlns:a16="http://schemas.microsoft.com/office/drawing/2014/main" id="{10EF1B46-2923-A64A-84A1-57CE15A4884B}"/>
              </a:ext>
            </a:extLst>
          </p:cNvPr>
          <p:cNvSpPr>
            <a:spLocks noGrp="1"/>
          </p:cNvSpPr>
          <p:nvPr>
            <p:ph idx="1"/>
          </p:nvPr>
        </p:nvSpPr>
        <p:spPr/>
        <p:txBody>
          <a:bodyPr/>
          <a:lstStyle/>
          <a:p>
            <a:pPr marL="0" indent="0">
              <a:buNone/>
            </a:pPr>
            <a:r>
              <a:rPr lang="en-US" dirty="0">
                <a:solidFill>
                  <a:srgbClr val="C00000"/>
                </a:solidFill>
                <a:cs typeface="Times New Roman" panose="02020603050405020304" pitchFamily="18" charset="0"/>
              </a:rPr>
              <a:t>By December 15, 2021, </a:t>
            </a:r>
            <a:r>
              <a:rPr lang="en-US" dirty="0">
                <a:cs typeface="Times New Roman" panose="02020603050405020304" pitchFamily="18" charset="0"/>
              </a:rPr>
              <a:t>the RNs at Fabulous Clinic will administer flu vaccines to 100% of patients who meet eligibility criteria.</a:t>
            </a:r>
          </a:p>
          <a:p>
            <a:endParaRPr lang="en-US"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By December 15, 2021, </a:t>
            </a:r>
            <a:r>
              <a:rPr lang="en-US" dirty="0">
                <a:cs typeface="Times New Roman" panose="02020603050405020304" pitchFamily="18" charset="0"/>
              </a:rPr>
              <a:t>100% of the post-surgical patients on the medical surgical unit will achieve a level 4 status of ambulation as defined by Bedside Mobility Assessment Tool as evaluated by staff RNs.</a:t>
            </a:r>
          </a:p>
        </p:txBody>
      </p:sp>
      <p:sp>
        <p:nvSpPr>
          <p:cNvPr id="6" name="Slide Number Placeholder 5">
            <a:extLst>
              <a:ext uri="{FF2B5EF4-FFF2-40B4-BE49-F238E27FC236}">
                <a16:creationId xmlns:a16="http://schemas.microsoft.com/office/drawing/2014/main" id="{6C17BA62-392B-4148-BD4A-AE29C74560BA}"/>
              </a:ext>
            </a:extLst>
          </p:cNvPr>
          <p:cNvSpPr>
            <a:spLocks noGrp="1"/>
          </p:cNvSpPr>
          <p:nvPr>
            <p:ph type="sldNum" sz="quarter" idx="4"/>
          </p:nvPr>
        </p:nvSpPr>
        <p:spPr/>
        <p:txBody>
          <a:bodyPr/>
          <a:lstStyle/>
          <a:p>
            <a:fld id="{8E2707E8-5217-5348-BE64-40BF60CFBB39}" type="slidenum">
              <a:rPr lang="en-US" smtClean="0"/>
              <a:pPr/>
              <a:t>14</a:t>
            </a:fld>
            <a:endParaRPr lang="en-US" sz="1000" dirty="0"/>
          </a:p>
        </p:txBody>
      </p:sp>
      <p:sp>
        <p:nvSpPr>
          <p:cNvPr id="7" name="Date Placeholder 6">
            <a:extLst>
              <a:ext uri="{FF2B5EF4-FFF2-40B4-BE49-F238E27FC236}">
                <a16:creationId xmlns:a16="http://schemas.microsoft.com/office/drawing/2014/main" id="{4A73DEAE-5E95-0B49-8077-EC878F39AC1A}"/>
              </a:ext>
            </a:extLst>
          </p:cNvPr>
          <p:cNvSpPr>
            <a:spLocks noGrp="1"/>
          </p:cNvSpPr>
          <p:nvPr>
            <p:ph type="dt" sz="half" idx="2"/>
          </p:nvPr>
        </p:nvSpPr>
        <p:spPr/>
        <p:txBody>
          <a:bodyPr/>
          <a:lstStyle/>
          <a:p>
            <a:fld id="{379092FB-02D1-C64B-AE09-5C5A368DC5CB}" type="datetime1">
              <a:rPr lang="en-US" smtClean="0"/>
              <a:t>3/1/2021</a:t>
            </a:fld>
            <a:endParaRPr lang="en-US" sz="1000" dirty="0"/>
          </a:p>
        </p:txBody>
      </p:sp>
    </p:spTree>
    <p:extLst>
      <p:ext uri="{BB962C8B-B14F-4D97-AF65-F5344CB8AC3E}">
        <p14:creationId xmlns:p14="http://schemas.microsoft.com/office/powerpoint/2010/main" val="154803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7D65-DBD7-EC42-9FC4-6EF07818FF8C}"/>
              </a:ext>
            </a:extLst>
          </p:cNvPr>
          <p:cNvSpPr>
            <a:spLocks noGrp="1"/>
          </p:cNvSpPr>
          <p:nvPr>
            <p:ph type="title"/>
          </p:nvPr>
        </p:nvSpPr>
        <p:spPr/>
        <p:txBody>
          <a:bodyPr>
            <a:normAutofit/>
          </a:bodyPr>
          <a:lstStyle/>
          <a:p>
            <a:pPr algn="ctr"/>
            <a:r>
              <a:rPr lang="en-US" sz="4000" dirty="0">
                <a:cs typeface="Times New Roman" panose="02020603050405020304" pitchFamily="18" charset="0"/>
              </a:rPr>
              <a:t>What is missing in this goal? </a:t>
            </a:r>
          </a:p>
        </p:txBody>
      </p:sp>
      <p:sp>
        <p:nvSpPr>
          <p:cNvPr id="3" name="Content Placeholder 2">
            <a:extLst>
              <a:ext uri="{FF2B5EF4-FFF2-40B4-BE49-F238E27FC236}">
                <a16:creationId xmlns:a16="http://schemas.microsoft.com/office/drawing/2014/main" id="{F7B66BD3-4477-6947-AC4B-2A7632407C0D}"/>
              </a:ext>
            </a:extLst>
          </p:cNvPr>
          <p:cNvSpPr>
            <a:spLocks noGrp="1"/>
          </p:cNvSpPr>
          <p:nvPr>
            <p:ph idx="1"/>
          </p:nvPr>
        </p:nvSpPr>
        <p:spPr>
          <a:xfrm>
            <a:off x="838200" y="2416366"/>
            <a:ext cx="10515600" cy="1609427"/>
          </a:xfrm>
        </p:spPr>
        <p:txBody>
          <a:bodyPr>
            <a:normAutofit/>
          </a:bodyPr>
          <a:lstStyle/>
          <a:p>
            <a:pPr marL="0" indent="0" algn="ctr">
              <a:buNone/>
            </a:pPr>
            <a:r>
              <a:rPr lang="en-US" sz="3200" dirty="0">
                <a:cs typeface="Times New Roman" panose="02020603050405020304" pitchFamily="18" charset="0"/>
              </a:rPr>
              <a:t>By December 15, 2021, 100% of patients requiring IV contrast for a CT Scan in the Radiology Department will have good blood return confirmed 4 hours before the appointment</a:t>
            </a:r>
            <a:endParaRPr lang="en-US" sz="3200" b="1" dirty="0">
              <a:solidFill>
                <a:srgbClr val="C00000"/>
              </a:solidFill>
              <a:cs typeface="Times New Roman" panose="02020603050405020304" pitchFamily="18" charset="0"/>
            </a:endParaRPr>
          </a:p>
        </p:txBody>
      </p:sp>
      <p:sp>
        <p:nvSpPr>
          <p:cNvPr id="6" name="Slide Number Placeholder 5">
            <a:extLst>
              <a:ext uri="{FF2B5EF4-FFF2-40B4-BE49-F238E27FC236}">
                <a16:creationId xmlns:a16="http://schemas.microsoft.com/office/drawing/2014/main" id="{052198BE-CF1E-7941-85D7-14D884F88BB6}"/>
              </a:ext>
            </a:extLst>
          </p:cNvPr>
          <p:cNvSpPr>
            <a:spLocks noGrp="1"/>
          </p:cNvSpPr>
          <p:nvPr>
            <p:ph type="sldNum" sz="quarter" idx="4"/>
          </p:nvPr>
        </p:nvSpPr>
        <p:spPr>
          <a:xfrm>
            <a:off x="9245600" y="6051820"/>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15</a:t>
            </a:fld>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3CBB1FAA-A863-964A-93B0-17084316DB0E}"/>
              </a:ext>
            </a:extLst>
          </p:cNvPr>
          <p:cNvSpPr>
            <a:spLocks noGrp="1"/>
          </p:cNvSpPr>
          <p:nvPr>
            <p:ph type="dt" sz="half" idx="2"/>
          </p:nvPr>
        </p:nvSpPr>
        <p:spPr>
          <a:xfrm>
            <a:off x="0" y="6139310"/>
            <a:ext cx="2743200" cy="365125"/>
          </a:xfrm>
        </p:spPr>
        <p:txBody>
          <a:bodyPr/>
          <a:lstStyle/>
          <a:p>
            <a:fld id="{069CB900-122E-4126-A907-DBAC648DE1A6}"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507E2C-7395-42B0-95D2-BEA498BC996B}"/>
              </a:ext>
            </a:extLst>
          </p:cNvPr>
          <p:cNvSpPr txBox="1"/>
          <p:nvPr/>
        </p:nvSpPr>
        <p:spPr>
          <a:xfrm flipH="1">
            <a:off x="1625600" y="3639805"/>
            <a:ext cx="9131300" cy="584775"/>
          </a:xfrm>
          <a:prstGeom prst="rect">
            <a:avLst/>
          </a:prstGeom>
          <a:noFill/>
        </p:spPr>
        <p:txBody>
          <a:bodyPr wrap="square" rtlCol="0">
            <a:spAutoFit/>
          </a:bodyPr>
          <a:lstStyle/>
          <a:p>
            <a:r>
              <a:rPr lang="en-US" sz="3200" dirty="0">
                <a:solidFill>
                  <a:srgbClr val="C00000"/>
                </a:solidFill>
                <a:cs typeface="Times New Roman" panose="02020603050405020304" pitchFamily="18" charset="0"/>
              </a:rPr>
              <a:t>as evaluated by the charge nurse on the transferring unit.</a:t>
            </a:r>
          </a:p>
        </p:txBody>
      </p:sp>
    </p:spTree>
    <p:extLst>
      <p:ext uri="{BB962C8B-B14F-4D97-AF65-F5344CB8AC3E}">
        <p14:creationId xmlns:p14="http://schemas.microsoft.com/office/powerpoint/2010/main" val="19909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8FFA-FEAB-3740-968C-437A3C5A6DAB}"/>
              </a:ext>
            </a:extLst>
          </p:cNvPr>
          <p:cNvSpPr>
            <a:spLocks noGrp="1"/>
          </p:cNvSpPr>
          <p:nvPr>
            <p:ph type="title"/>
          </p:nvPr>
        </p:nvSpPr>
        <p:spPr/>
        <p:txBody>
          <a:bodyPr/>
          <a:lstStyle/>
          <a:p>
            <a:pPr algn="ctr"/>
            <a:r>
              <a:rPr lang="en-US" dirty="0"/>
              <a:t>Phases of Goals</a:t>
            </a:r>
          </a:p>
        </p:txBody>
      </p:sp>
      <p:sp>
        <p:nvSpPr>
          <p:cNvPr id="6" name="Slide Number Placeholder 5">
            <a:extLst>
              <a:ext uri="{FF2B5EF4-FFF2-40B4-BE49-F238E27FC236}">
                <a16:creationId xmlns:a16="http://schemas.microsoft.com/office/drawing/2014/main" id="{584B505B-26EC-FD4D-B2E8-BAC45E946683}"/>
              </a:ext>
            </a:extLst>
          </p:cNvPr>
          <p:cNvSpPr>
            <a:spLocks noGrp="1"/>
          </p:cNvSpPr>
          <p:nvPr>
            <p:ph type="sldNum" sz="quarter" idx="4"/>
          </p:nvPr>
        </p:nvSpPr>
        <p:spPr/>
        <p:txBody>
          <a:bodyPr/>
          <a:lstStyle/>
          <a:p>
            <a:fld id="{8E2707E8-5217-5348-BE64-40BF60CFBB39}" type="slidenum">
              <a:rPr lang="en-US" smtClean="0"/>
              <a:pPr/>
              <a:t>16</a:t>
            </a:fld>
            <a:endParaRPr lang="en-US" sz="1000" dirty="0"/>
          </a:p>
        </p:txBody>
      </p:sp>
      <p:sp>
        <p:nvSpPr>
          <p:cNvPr id="7" name="Date Placeholder 6">
            <a:extLst>
              <a:ext uri="{FF2B5EF4-FFF2-40B4-BE49-F238E27FC236}">
                <a16:creationId xmlns:a16="http://schemas.microsoft.com/office/drawing/2014/main" id="{CE271B66-110C-9B4B-B84E-0CF7B991F350}"/>
              </a:ext>
            </a:extLst>
          </p:cNvPr>
          <p:cNvSpPr>
            <a:spLocks noGrp="1"/>
          </p:cNvSpPr>
          <p:nvPr>
            <p:ph type="dt" sz="half" idx="2"/>
          </p:nvPr>
        </p:nvSpPr>
        <p:spPr/>
        <p:txBody>
          <a:bodyPr/>
          <a:lstStyle/>
          <a:p>
            <a:fld id="{5CCCE4C2-2772-B54A-A112-CC93D6B05ECA}" type="datetime1">
              <a:rPr lang="en-US" smtClean="0"/>
              <a:t>3/1/2021</a:t>
            </a:fld>
            <a:endParaRPr lang="en-US" sz="1000" dirty="0"/>
          </a:p>
        </p:txBody>
      </p:sp>
      <p:graphicFrame>
        <p:nvGraphicFramePr>
          <p:cNvPr id="4" name="Diagram 3">
            <a:extLst>
              <a:ext uri="{FF2B5EF4-FFF2-40B4-BE49-F238E27FC236}">
                <a16:creationId xmlns:a16="http://schemas.microsoft.com/office/drawing/2014/main" id="{46349F03-F669-6E43-A583-2226F2AA5A75}"/>
              </a:ext>
            </a:extLst>
          </p:cNvPr>
          <p:cNvGraphicFramePr/>
          <p:nvPr>
            <p:extLst>
              <p:ext uri="{D42A27DB-BD31-4B8C-83A1-F6EECF244321}">
                <p14:modId xmlns:p14="http://schemas.microsoft.com/office/powerpoint/2010/main" val="30098606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36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C3B6-6149-1D47-9FE9-9358C8DDF1C6}"/>
              </a:ext>
            </a:extLst>
          </p:cNvPr>
          <p:cNvSpPr>
            <a:spLocks noGrp="1"/>
          </p:cNvSpPr>
          <p:nvPr>
            <p:ph type="title"/>
          </p:nvPr>
        </p:nvSpPr>
        <p:spPr/>
        <p:txBody>
          <a:bodyPr/>
          <a:lstStyle/>
          <a:p>
            <a:pPr algn="ctr"/>
            <a:r>
              <a:rPr lang="en-US" dirty="0">
                <a:cs typeface="Times New Roman" panose="02020603050405020304" pitchFamily="18" charset="0"/>
              </a:rPr>
              <a:t>Long-Term Goal</a:t>
            </a:r>
            <a:endParaRPr lang="en-US" dirty="0"/>
          </a:p>
        </p:txBody>
      </p:sp>
      <p:sp>
        <p:nvSpPr>
          <p:cNvPr id="3" name="Content Placeholder 2">
            <a:extLst>
              <a:ext uri="{FF2B5EF4-FFF2-40B4-BE49-F238E27FC236}">
                <a16:creationId xmlns:a16="http://schemas.microsoft.com/office/drawing/2014/main" id="{5E2C72AC-F6E2-8E49-9167-22D24F1D797A}"/>
              </a:ext>
            </a:extLst>
          </p:cNvPr>
          <p:cNvSpPr>
            <a:spLocks noGrp="1"/>
          </p:cNvSpPr>
          <p:nvPr>
            <p:ph idx="1"/>
          </p:nvPr>
        </p:nvSpPr>
        <p:spPr/>
        <p:txBody>
          <a:bodyPr/>
          <a:lstStyle/>
          <a:p>
            <a:pPr marL="0" indent="0">
              <a:buNone/>
            </a:pPr>
            <a:r>
              <a:rPr lang="en-US" dirty="0">
                <a:solidFill>
                  <a:srgbClr val="C00000"/>
                </a:solidFill>
                <a:cs typeface="Times New Roman" panose="02020603050405020304" pitchFamily="18" charset="0"/>
              </a:rPr>
              <a:t>Definition: </a:t>
            </a:r>
            <a:r>
              <a:rPr lang="en-US" dirty="0">
                <a:cs typeface="Times New Roman" panose="02020603050405020304" pitchFamily="18" charset="0"/>
              </a:rPr>
              <a:t>A </a:t>
            </a:r>
            <a:r>
              <a:rPr lang="en-US" b="1" dirty="0">
                <a:cs typeface="Times New Roman" panose="02020603050405020304" pitchFamily="18" charset="0"/>
              </a:rPr>
              <a:t>long-term goal</a:t>
            </a:r>
            <a:r>
              <a:rPr lang="en-US" dirty="0">
                <a:cs typeface="Times New Roman" panose="02020603050405020304" pitchFamily="18" charset="0"/>
              </a:rPr>
              <a:t> is a patient or population health </a:t>
            </a:r>
            <a:r>
              <a:rPr lang="en-US" b="1" dirty="0">
                <a:cs typeface="Times New Roman" panose="02020603050405020304" pitchFamily="18" charset="0"/>
              </a:rPr>
              <a:t>outcome goal </a:t>
            </a:r>
            <a:r>
              <a:rPr lang="en-US" dirty="0">
                <a:cs typeface="Times New Roman" panose="02020603050405020304" pitchFamily="18" charset="0"/>
              </a:rPr>
              <a:t>that evidenced-based practice changes are meant to affect </a:t>
            </a:r>
            <a:r>
              <a:rPr lang="en-US" b="1" dirty="0">
                <a:cs typeface="Times New Roman" panose="02020603050405020304" pitchFamily="18" charset="0"/>
              </a:rPr>
              <a:t>from 1 to 5 years.</a:t>
            </a:r>
          </a:p>
          <a:p>
            <a:endParaRPr lang="en-US" b="1"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September 1, 2023, 100% of the mothers, who were breastfeeding their infants at discharge from the Mother-Baby Unit, will sustain breastfeeding for 6 months or longer as evaluated by the hospital quality improvement staff.</a:t>
            </a:r>
            <a:endParaRPr lang="en-US" b="1" dirty="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3A0657D-36D9-9247-AAA0-58C8F1AF115E}"/>
              </a:ext>
            </a:extLst>
          </p:cNvPr>
          <p:cNvSpPr>
            <a:spLocks noGrp="1"/>
          </p:cNvSpPr>
          <p:nvPr>
            <p:ph type="sldNum" sz="quarter" idx="4"/>
          </p:nvPr>
        </p:nvSpPr>
        <p:spPr/>
        <p:txBody>
          <a:bodyPr/>
          <a:lstStyle/>
          <a:p>
            <a:fld id="{8E2707E8-5217-5348-BE64-40BF60CFBB39}" type="slidenum">
              <a:rPr lang="en-US" smtClean="0"/>
              <a:pPr/>
              <a:t>17</a:t>
            </a:fld>
            <a:endParaRPr lang="en-US" sz="1000" dirty="0"/>
          </a:p>
        </p:txBody>
      </p:sp>
      <p:sp>
        <p:nvSpPr>
          <p:cNvPr id="7" name="Date Placeholder 6">
            <a:extLst>
              <a:ext uri="{FF2B5EF4-FFF2-40B4-BE49-F238E27FC236}">
                <a16:creationId xmlns:a16="http://schemas.microsoft.com/office/drawing/2014/main" id="{04805FC3-E627-3641-9943-3F9F3602926A}"/>
              </a:ext>
            </a:extLst>
          </p:cNvPr>
          <p:cNvSpPr>
            <a:spLocks noGrp="1"/>
          </p:cNvSpPr>
          <p:nvPr>
            <p:ph type="dt" sz="half" idx="2"/>
          </p:nvPr>
        </p:nvSpPr>
        <p:spPr/>
        <p:txBody>
          <a:bodyPr/>
          <a:lstStyle/>
          <a:p>
            <a:fld id="{4F66AE80-CEDD-5B48-9685-62F1A86A1517}" type="datetime1">
              <a:rPr lang="en-US" smtClean="0"/>
              <a:t>3/1/2021</a:t>
            </a:fld>
            <a:endParaRPr lang="en-US" sz="1000" dirty="0"/>
          </a:p>
        </p:txBody>
      </p:sp>
    </p:spTree>
    <p:extLst>
      <p:ext uri="{BB962C8B-B14F-4D97-AF65-F5344CB8AC3E}">
        <p14:creationId xmlns:p14="http://schemas.microsoft.com/office/powerpoint/2010/main" val="1091534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5BE0-6C52-234D-A093-DCF5F04E751F}"/>
              </a:ext>
            </a:extLst>
          </p:cNvPr>
          <p:cNvSpPr>
            <a:spLocks noGrp="1"/>
          </p:cNvSpPr>
          <p:nvPr>
            <p:ph type="title"/>
          </p:nvPr>
        </p:nvSpPr>
        <p:spPr/>
        <p:txBody>
          <a:bodyPr/>
          <a:lstStyle/>
          <a:p>
            <a:pPr algn="ctr"/>
            <a:r>
              <a:rPr lang="en-US" dirty="0">
                <a:cs typeface="Times New Roman" panose="02020603050405020304" pitchFamily="18" charset="0"/>
              </a:rPr>
              <a:t>Mid-Term Goal</a:t>
            </a:r>
            <a:endParaRPr lang="en-US" dirty="0"/>
          </a:p>
        </p:txBody>
      </p:sp>
      <p:sp>
        <p:nvSpPr>
          <p:cNvPr id="3" name="Content Placeholder 2">
            <a:extLst>
              <a:ext uri="{FF2B5EF4-FFF2-40B4-BE49-F238E27FC236}">
                <a16:creationId xmlns:a16="http://schemas.microsoft.com/office/drawing/2014/main" id="{20DB5793-0AF0-BA49-9959-6434CD36EC2E}"/>
              </a:ext>
            </a:extLst>
          </p:cNvPr>
          <p:cNvSpPr>
            <a:spLocks noGrp="1"/>
          </p:cNvSpPr>
          <p:nvPr>
            <p:ph idx="1"/>
          </p:nvPr>
        </p:nvSpPr>
        <p:spPr/>
        <p:txBody>
          <a:bodyPr>
            <a:normAutofit/>
          </a:bodyPr>
          <a:lstStyle/>
          <a:p>
            <a:pPr marL="0" indent="0">
              <a:buNone/>
            </a:pPr>
            <a:r>
              <a:rPr lang="en-US" dirty="0">
                <a:solidFill>
                  <a:srgbClr val="C00000"/>
                </a:solidFill>
                <a:cs typeface="Times New Roman" panose="02020603050405020304" pitchFamily="18" charset="0"/>
              </a:rPr>
              <a:t>Definition: </a:t>
            </a:r>
            <a:r>
              <a:rPr lang="en-US" dirty="0">
                <a:cs typeface="Times New Roman" panose="02020603050405020304" pitchFamily="18" charset="0"/>
              </a:rPr>
              <a:t>A </a:t>
            </a:r>
            <a:r>
              <a:rPr lang="en-US" b="1" dirty="0">
                <a:cs typeface="Times New Roman" panose="02020603050405020304" pitchFamily="18" charset="0"/>
              </a:rPr>
              <a:t>mid-term goal</a:t>
            </a:r>
            <a:r>
              <a:rPr lang="en-US" dirty="0">
                <a:cs typeface="Times New Roman" panose="02020603050405020304" pitchFamily="18" charset="0"/>
              </a:rPr>
              <a:t> is a </a:t>
            </a:r>
            <a:r>
              <a:rPr lang="en-US" b="1" dirty="0">
                <a:cs typeface="Times New Roman" panose="02020603050405020304" pitchFamily="18" charset="0"/>
              </a:rPr>
              <a:t>structure, process or outcome goal </a:t>
            </a:r>
            <a:r>
              <a:rPr lang="en-US" dirty="0">
                <a:cs typeface="Times New Roman" panose="02020603050405020304" pitchFamily="18" charset="0"/>
              </a:rPr>
              <a:t>that will be achieved by </a:t>
            </a:r>
            <a:r>
              <a:rPr lang="en-US" b="1" dirty="0">
                <a:cs typeface="Times New Roman" panose="02020603050405020304" pitchFamily="18" charset="0"/>
              </a:rPr>
              <a:t>6 months to 1 year</a:t>
            </a:r>
            <a:r>
              <a:rPr lang="en-US" dirty="0">
                <a:cs typeface="Times New Roman" panose="02020603050405020304" pitchFamily="18" charset="0"/>
              </a:rPr>
              <a:t>. </a:t>
            </a:r>
          </a:p>
          <a:p>
            <a:endParaRPr lang="en-US"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July 1, 2022, 100% of stable mothers, who give birth either </a:t>
            </a:r>
            <a:r>
              <a:rPr lang="en-US" b="1" dirty="0">
                <a:cs typeface="Times New Roman" panose="02020603050405020304" pitchFamily="18" charset="0"/>
              </a:rPr>
              <a:t>vaginally or surgically </a:t>
            </a:r>
            <a:r>
              <a:rPr lang="en-US" dirty="0">
                <a:cs typeface="Times New Roman" panose="02020603050405020304" pitchFamily="18" charset="0"/>
              </a:rPr>
              <a:t>to healthy newborns in the Labor and Delivery Unit, will have their newborn placed skin-to-skin within 5 minutes of birth by a labor and delivery nurse.</a:t>
            </a:r>
            <a:endParaRPr lang="en-US" b="1" dirty="0">
              <a:cs typeface="Times New Roman" panose="02020603050405020304" pitchFamily="18" charset="0"/>
            </a:endParaRPr>
          </a:p>
        </p:txBody>
      </p:sp>
      <p:sp>
        <p:nvSpPr>
          <p:cNvPr id="7" name="Date Placeholder 6">
            <a:extLst>
              <a:ext uri="{FF2B5EF4-FFF2-40B4-BE49-F238E27FC236}">
                <a16:creationId xmlns:a16="http://schemas.microsoft.com/office/drawing/2014/main" id="{AE5C5344-5F95-9748-A3B2-1CA9A4E62A5D}"/>
              </a:ext>
            </a:extLst>
          </p:cNvPr>
          <p:cNvSpPr>
            <a:spLocks noGrp="1"/>
          </p:cNvSpPr>
          <p:nvPr>
            <p:ph type="dt" sz="half" idx="2"/>
          </p:nvPr>
        </p:nvSpPr>
        <p:spPr/>
        <p:txBody>
          <a:bodyPr/>
          <a:lstStyle/>
          <a:p>
            <a:fld id="{456BC357-9EB0-9B45-909C-8E372A1CEE7A}" type="datetime1">
              <a:rPr lang="en-US" smtClean="0"/>
              <a:t>3/1/2021</a:t>
            </a:fld>
            <a:endParaRPr lang="en-US" sz="1000" dirty="0"/>
          </a:p>
        </p:txBody>
      </p:sp>
      <p:sp>
        <p:nvSpPr>
          <p:cNvPr id="6" name="Slide Number Placeholder 5">
            <a:extLst>
              <a:ext uri="{FF2B5EF4-FFF2-40B4-BE49-F238E27FC236}">
                <a16:creationId xmlns:a16="http://schemas.microsoft.com/office/drawing/2014/main" id="{24FC127C-C244-DF4F-839A-CBF991CC5CCE}"/>
              </a:ext>
            </a:extLst>
          </p:cNvPr>
          <p:cNvSpPr>
            <a:spLocks noGrp="1"/>
          </p:cNvSpPr>
          <p:nvPr>
            <p:ph type="sldNum" sz="quarter" idx="4"/>
          </p:nvPr>
        </p:nvSpPr>
        <p:spPr/>
        <p:txBody>
          <a:bodyPr/>
          <a:lstStyle/>
          <a:p>
            <a:fld id="{8E2707E8-5217-5348-BE64-40BF60CFBB39}" type="slidenum">
              <a:rPr lang="en-US" smtClean="0"/>
              <a:pPr/>
              <a:t>18</a:t>
            </a:fld>
            <a:endParaRPr lang="en-US" sz="1000" dirty="0"/>
          </a:p>
        </p:txBody>
      </p:sp>
    </p:spTree>
    <p:extLst>
      <p:ext uri="{BB962C8B-B14F-4D97-AF65-F5344CB8AC3E}">
        <p14:creationId xmlns:p14="http://schemas.microsoft.com/office/powerpoint/2010/main" val="181611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p:txBody>
          <a:bodyPr/>
          <a:lstStyle/>
          <a:p>
            <a:pPr algn="ctr"/>
            <a:r>
              <a:rPr lang="en-US" dirty="0">
                <a:cs typeface="Times New Roman" panose="02020603050405020304" pitchFamily="18" charset="0"/>
              </a:rPr>
              <a:t>Short-Term Goal</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normAutofit/>
          </a:bodyPr>
          <a:lstStyle/>
          <a:p>
            <a:pPr marL="0" indent="0">
              <a:buNone/>
            </a:pPr>
            <a:r>
              <a:rPr lang="en-US" dirty="0">
                <a:solidFill>
                  <a:srgbClr val="C00000"/>
                </a:solidFill>
                <a:cs typeface="Times New Roman" panose="02020603050405020304" pitchFamily="18" charset="0"/>
              </a:rPr>
              <a:t>Definition: </a:t>
            </a:r>
            <a:r>
              <a:rPr lang="en-US" dirty="0">
                <a:cs typeface="Times New Roman" panose="02020603050405020304" pitchFamily="18" charset="0"/>
              </a:rPr>
              <a:t>A </a:t>
            </a:r>
            <a:r>
              <a:rPr lang="en-US" b="1" dirty="0">
                <a:cs typeface="Times New Roman" panose="02020603050405020304" pitchFamily="18" charset="0"/>
              </a:rPr>
              <a:t>short-term goal</a:t>
            </a:r>
            <a:r>
              <a:rPr lang="en-US" dirty="0">
                <a:cs typeface="Times New Roman" panose="02020603050405020304" pitchFamily="18" charset="0"/>
              </a:rPr>
              <a:t> is a structure, process or outcome goal that will be achieved </a:t>
            </a:r>
            <a:r>
              <a:rPr lang="en-US" b="1" dirty="0">
                <a:cs typeface="Times New Roman" panose="02020603050405020304" pitchFamily="18" charset="0"/>
              </a:rPr>
              <a:t>by 3-6 months.</a:t>
            </a:r>
          </a:p>
          <a:p>
            <a:pPr marL="0" indent="0">
              <a:buNone/>
            </a:pPr>
            <a:endParaRPr lang="en-US" b="1"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December 15, 2021, 100% of stable mothers, who give birth </a:t>
            </a:r>
            <a:r>
              <a:rPr lang="en-US" b="1" dirty="0">
                <a:cs typeface="Times New Roman" panose="02020603050405020304" pitchFamily="18" charset="0"/>
              </a:rPr>
              <a:t>vaginally</a:t>
            </a:r>
            <a:r>
              <a:rPr lang="en-US" dirty="0">
                <a:cs typeface="Times New Roman" panose="02020603050405020304" pitchFamily="18" charset="0"/>
              </a:rPr>
              <a:t> to healthy newborns in the Labor &amp; Delivery Unit, will have their newborn placed skin-to-skin within 5 minutes of birth by a labor and delivery nurse.</a:t>
            </a:r>
            <a:endParaRPr lang="en-US" b="1" dirty="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5CD13340-F746-7F49-AD92-34AEB93F7146}"/>
              </a:ext>
            </a:extLst>
          </p:cNvPr>
          <p:cNvSpPr>
            <a:spLocks noGrp="1"/>
          </p:cNvSpPr>
          <p:nvPr>
            <p:ph type="dt" sz="half" idx="2"/>
          </p:nvPr>
        </p:nvSpPr>
        <p:spPr/>
        <p:txBody>
          <a:bodyPr/>
          <a:lstStyle/>
          <a:p>
            <a:fld id="{8C7D37CA-B016-2D47-A71B-A48036BEE694}" type="datetime1">
              <a:rPr lang="en-US" smtClean="0"/>
              <a:t>3/1/2021</a:t>
            </a:fld>
            <a:endParaRPr lang="en-US" sz="1000"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19</a:t>
            </a:fld>
            <a:endParaRPr lang="en-US" sz="1000" dirty="0"/>
          </a:p>
        </p:txBody>
      </p:sp>
    </p:spTree>
    <p:extLst>
      <p:ext uri="{BB962C8B-B14F-4D97-AF65-F5344CB8AC3E}">
        <p14:creationId xmlns:p14="http://schemas.microsoft.com/office/powerpoint/2010/main" val="236583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838200" y="784091"/>
            <a:ext cx="10515600" cy="941840"/>
          </a:xfrm>
        </p:spPr>
        <p:txBody>
          <a:bodyPr/>
          <a:lstStyle/>
          <a:p>
            <a:pPr algn="ctr"/>
            <a:r>
              <a:rPr lang="en-US" dirty="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520566" y="1729911"/>
            <a:ext cx="10515600" cy="3569168"/>
          </a:xfrm>
        </p:spPr>
        <p:txBody>
          <a:bodyPr>
            <a:normAutofit/>
          </a:bodyPr>
          <a:lstStyle/>
          <a:p>
            <a:r>
              <a:rPr lang="en-US" dirty="0">
                <a:cs typeface="Times New Roman" panose="02020603050405020304" pitchFamily="18" charset="0"/>
              </a:rPr>
              <a:t>Compose SMART Goals</a:t>
            </a:r>
          </a:p>
          <a:p>
            <a:r>
              <a:rPr lang="en-US" dirty="0">
                <a:cs typeface="Times New Roman" panose="02020603050405020304" pitchFamily="18" charset="0"/>
              </a:rPr>
              <a:t>Compose Short-, Mid-, &amp; Long-Term Goals</a:t>
            </a:r>
          </a:p>
          <a:p>
            <a:r>
              <a:rPr lang="en-US" dirty="0">
                <a:cs typeface="Times New Roman" panose="02020603050405020304" pitchFamily="18" charset="0"/>
              </a:rPr>
              <a:t>Compose Structure, Process, &amp; Outcome Goals</a:t>
            </a:r>
          </a:p>
          <a:p>
            <a:r>
              <a:rPr lang="en-US" sz="2800" dirty="0">
                <a:cs typeface="Times New Roman" panose="02020603050405020304" pitchFamily="18" charset="0"/>
              </a:rPr>
              <a:t>Distinguish between Goals and Benchmarks</a:t>
            </a: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a:t>
            </a:fld>
            <a:endParaRPr lang="en-US" dirty="0"/>
          </a:p>
        </p:txBody>
      </p:sp>
      <p:sp>
        <p:nvSpPr>
          <p:cNvPr id="7" name="Date Placeholder 6">
            <a:extLst>
              <a:ext uri="{FF2B5EF4-FFF2-40B4-BE49-F238E27FC236}">
                <a16:creationId xmlns:a16="http://schemas.microsoft.com/office/drawing/2014/main" id="{2B875922-39BA-3847-A61C-34201BA9C6E9}"/>
              </a:ext>
            </a:extLst>
          </p:cNvPr>
          <p:cNvSpPr>
            <a:spLocks noGrp="1"/>
          </p:cNvSpPr>
          <p:nvPr>
            <p:ph type="dt" sz="half" idx="2"/>
          </p:nvPr>
        </p:nvSpPr>
        <p:spPr/>
        <p:txBody>
          <a:bodyPr/>
          <a:lstStyle/>
          <a:p>
            <a:fld id="{43AE174E-4E71-C04D-B5FE-B29776CE07F3}" type="datetime1">
              <a:rPr lang="en-US" smtClean="0"/>
              <a:t>3/1/2021</a:t>
            </a:fld>
            <a:endParaRPr lang="en-US" sz="1000" dirty="0"/>
          </a:p>
        </p:txBody>
      </p:sp>
    </p:spTree>
    <p:extLst>
      <p:ext uri="{BB962C8B-B14F-4D97-AF65-F5344CB8AC3E}">
        <p14:creationId xmlns:p14="http://schemas.microsoft.com/office/powerpoint/2010/main" val="174205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64EC-66EC-614B-87B4-A4996FE1733A}"/>
              </a:ext>
            </a:extLst>
          </p:cNvPr>
          <p:cNvSpPr>
            <a:spLocks noGrp="1"/>
          </p:cNvSpPr>
          <p:nvPr>
            <p:ph type="title"/>
          </p:nvPr>
        </p:nvSpPr>
        <p:spPr>
          <a:xfrm>
            <a:off x="393700" y="313087"/>
            <a:ext cx="10515600" cy="1325563"/>
          </a:xfrm>
        </p:spPr>
        <p:txBody>
          <a:bodyPr>
            <a:normAutofit/>
          </a:bodyPr>
          <a:lstStyle/>
          <a:p>
            <a:pPr algn="ctr"/>
            <a:r>
              <a:rPr lang="en-US" sz="4000" dirty="0">
                <a:cs typeface="Times New Roman" panose="02020603050405020304" pitchFamily="18" charset="0"/>
              </a:rPr>
              <a:t>Type of Goals</a:t>
            </a:r>
          </a:p>
        </p:txBody>
      </p:sp>
      <p:sp>
        <p:nvSpPr>
          <p:cNvPr id="6" name="Slide Number Placeholder 5">
            <a:extLst>
              <a:ext uri="{FF2B5EF4-FFF2-40B4-BE49-F238E27FC236}">
                <a16:creationId xmlns:a16="http://schemas.microsoft.com/office/drawing/2014/main" id="{39A39493-397A-FB4E-B1FB-019A8FE99D57}"/>
              </a:ext>
            </a:extLst>
          </p:cNvPr>
          <p:cNvSpPr>
            <a:spLocks noGrp="1"/>
          </p:cNvSpPr>
          <p:nvPr>
            <p:ph type="sldNum" sz="quarter" idx="4"/>
          </p:nvPr>
        </p:nvSpPr>
        <p:spPr>
          <a:xfrm>
            <a:off x="9334500" y="6076723"/>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20</a:t>
            </a:fld>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391D4E32-9587-564A-B3F2-CB176BB9E0D1}"/>
              </a:ext>
            </a:extLst>
          </p:cNvPr>
          <p:cNvSpPr>
            <a:spLocks noGrp="1"/>
          </p:cNvSpPr>
          <p:nvPr>
            <p:ph type="dt" sz="half" idx="2"/>
          </p:nvPr>
        </p:nvSpPr>
        <p:spPr>
          <a:xfrm>
            <a:off x="0" y="6076723"/>
            <a:ext cx="2743200" cy="365125"/>
          </a:xfrm>
        </p:spPr>
        <p:txBody>
          <a:bodyPr/>
          <a:lstStyle/>
          <a:p>
            <a:fld id="{A2D8B3A7-4F09-4079-9CEB-A786F086FF5A}"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2886A3AE-4A71-4F39-AD4F-FA5C237DCDAF}"/>
              </a:ext>
            </a:extLst>
          </p:cNvPr>
          <p:cNvGraphicFramePr/>
          <p:nvPr>
            <p:extLst>
              <p:ext uri="{D42A27DB-BD31-4B8C-83A1-F6EECF244321}">
                <p14:modId xmlns:p14="http://schemas.microsoft.com/office/powerpoint/2010/main" val="110194335"/>
              </p:ext>
            </p:extLst>
          </p:nvPr>
        </p:nvGraphicFramePr>
        <p:xfrm>
          <a:off x="2031999" y="1257300"/>
          <a:ext cx="8412163" cy="475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Pins and thread forming a heptagon">
            <a:extLst>
              <a:ext uri="{FF2B5EF4-FFF2-40B4-BE49-F238E27FC236}">
                <a16:creationId xmlns:a16="http://schemas.microsoft.com/office/drawing/2014/main" id="{2864F990-E7E1-4579-BA6B-F1F834A885C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18363" y="1638650"/>
            <a:ext cx="1197965" cy="1225403"/>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5128C17E-C7C4-4371-A8A1-CE899521F014}"/>
              </a:ext>
            </a:extLst>
          </p:cNvPr>
          <p:cNvPicPr>
            <a:picLocks noChangeAspect="1"/>
          </p:cNvPicPr>
          <p:nvPr/>
        </p:nvPicPr>
        <p:blipFill>
          <a:blip r:embed="rId9"/>
          <a:stretch>
            <a:fillRect/>
          </a:stretch>
        </p:blipFill>
        <p:spPr>
          <a:xfrm>
            <a:off x="2423524" y="3071808"/>
            <a:ext cx="1197966" cy="1225404"/>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2DD97BAC-5B99-4453-92DC-EACCF355B8DD}"/>
              </a:ext>
            </a:extLst>
          </p:cNvPr>
          <p:cNvPicPr>
            <a:picLocks noChangeAspect="1"/>
          </p:cNvPicPr>
          <p:nvPr/>
        </p:nvPicPr>
        <p:blipFill>
          <a:blip r:embed="rId10"/>
          <a:stretch>
            <a:fillRect/>
          </a:stretch>
        </p:blipFill>
        <p:spPr>
          <a:xfrm>
            <a:off x="2072778" y="4500520"/>
            <a:ext cx="1197966" cy="1172510"/>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5614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C60F45B-8514-F542-B2E7-D720E4EEC39C}"/>
              </a:ext>
            </a:extLst>
          </p:cNvPr>
          <p:cNvSpPr/>
          <p:nvPr/>
        </p:nvSpPr>
        <p:spPr>
          <a:xfrm>
            <a:off x="7460792" y="2564338"/>
            <a:ext cx="2660904" cy="2130552"/>
          </a:xfrm>
          <a:prstGeom prst="roundRect">
            <a:avLst/>
          </a:prstGeom>
          <a:solidFill>
            <a:srgbClr val="D23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Outcomes</a:t>
            </a:r>
          </a:p>
        </p:txBody>
      </p:sp>
      <p:sp>
        <p:nvSpPr>
          <p:cNvPr id="2" name="Title 1">
            <a:extLst>
              <a:ext uri="{FF2B5EF4-FFF2-40B4-BE49-F238E27FC236}">
                <a16:creationId xmlns:a16="http://schemas.microsoft.com/office/drawing/2014/main" id="{C0F5B197-DCA7-0549-86A9-D8BFFBD00F47}"/>
              </a:ext>
            </a:extLst>
          </p:cNvPr>
          <p:cNvSpPr>
            <a:spLocks noGrp="1"/>
          </p:cNvSpPr>
          <p:nvPr>
            <p:ph type="title"/>
          </p:nvPr>
        </p:nvSpPr>
        <p:spPr>
          <a:xfrm>
            <a:off x="1033068" y="546293"/>
            <a:ext cx="10515600" cy="908605"/>
          </a:xfrm>
        </p:spPr>
        <p:txBody>
          <a:bodyPr>
            <a:normAutofit/>
          </a:bodyPr>
          <a:lstStyle/>
          <a:p>
            <a:pPr algn="ctr"/>
            <a:r>
              <a:rPr lang="en-US" sz="4000" dirty="0">
                <a:cs typeface="Times New Roman" panose="02020603050405020304" pitchFamily="18" charset="0"/>
              </a:rPr>
              <a:t>Definitions</a:t>
            </a:r>
          </a:p>
        </p:txBody>
      </p:sp>
      <p:graphicFrame>
        <p:nvGraphicFramePr>
          <p:cNvPr id="7" name="Content Placeholder 6">
            <a:extLst>
              <a:ext uri="{FF2B5EF4-FFF2-40B4-BE49-F238E27FC236}">
                <a16:creationId xmlns:a16="http://schemas.microsoft.com/office/drawing/2014/main" id="{15F68BAA-8703-3E46-94B0-5E8D3AD9E15B}"/>
              </a:ext>
            </a:extLst>
          </p:cNvPr>
          <p:cNvGraphicFramePr>
            <a:graphicFrameLocks noGrp="1"/>
          </p:cNvGraphicFramePr>
          <p:nvPr>
            <p:ph idx="1"/>
            <p:extLst>
              <p:ext uri="{D42A27DB-BD31-4B8C-83A1-F6EECF244321}">
                <p14:modId xmlns:p14="http://schemas.microsoft.com/office/powerpoint/2010/main" val="2059768661"/>
              </p:ext>
            </p:extLst>
          </p:nvPr>
        </p:nvGraphicFramePr>
        <p:xfrm>
          <a:off x="436168" y="1203190"/>
          <a:ext cx="6663132" cy="465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00F5780-D1A2-CB4D-B788-AFC51BAF1A4C}"/>
              </a:ext>
            </a:extLst>
          </p:cNvPr>
          <p:cNvSpPr>
            <a:spLocks noGrp="1"/>
          </p:cNvSpPr>
          <p:nvPr>
            <p:ph type="sldNum" sz="quarter" idx="4"/>
          </p:nvPr>
        </p:nvSpPr>
        <p:spPr>
          <a:xfrm>
            <a:off x="9323628" y="6104206"/>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21</a:t>
            </a:fld>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C86F1FD-F885-3045-928E-7A0A6A40EB6F}"/>
              </a:ext>
            </a:extLst>
          </p:cNvPr>
          <p:cNvSpPr txBox="1"/>
          <p:nvPr/>
        </p:nvSpPr>
        <p:spPr>
          <a:xfrm>
            <a:off x="3054361" y="2479107"/>
            <a:ext cx="3560158" cy="1156641"/>
          </a:xfrm>
          <a:prstGeom prst="rect">
            <a:avLst/>
          </a:prstGeom>
          <a:solidFill>
            <a:srgbClr val="FFDC6D"/>
          </a:solidFill>
          <a:ln>
            <a:solidFill>
              <a:schemeClr val="accent1">
                <a:shade val="50000"/>
              </a:schemeClr>
            </a:solidFill>
          </a:ln>
        </p:spPr>
        <p:txBody>
          <a:bodyPr wrap="square" rtlCol="0">
            <a:noAutofit/>
          </a:bodyPr>
          <a:lstStyle/>
          <a:p>
            <a:pPr algn="ctr"/>
            <a:r>
              <a:rPr lang="en-US" sz="2200" dirty="0">
                <a:solidFill>
                  <a:srgbClr val="363E4E"/>
                </a:solidFill>
                <a:latin typeface="Times New Roman" panose="02020603050405020304" pitchFamily="18" charset="0"/>
                <a:cs typeface="Times New Roman" panose="02020603050405020304" pitchFamily="18" charset="0"/>
              </a:rPr>
              <a:t>physical and organizational characteristics where health care occurs</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082417-C4A0-134D-9FB8-91F3D90E82FC}"/>
              </a:ext>
            </a:extLst>
          </p:cNvPr>
          <p:cNvSpPr txBox="1"/>
          <p:nvPr/>
        </p:nvSpPr>
        <p:spPr>
          <a:xfrm>
            <a:off x="2904502" y="5086439"/>
            <a:ext cx="3710017" cy="1107996"/>
          </a:xfrm>
          <a:prstGeom prst="rect">
            <a:avLst/>
          </a:prstGeom>
          <a:solidFill>
            <a:srgbClr val="FFDC6D"/>
          </a:solidFill>
          <a:ln>
            <a:solidFill>
              <a:schemeClr val="accent1">
                <a:shade val="50000"/>
              </a:schemeClr>
            </a:solidFill>
          </a:ln>
        </p:spPr>
        <p:txBody>
          <a:bodyPr wrap="square" rtlCol="0">
            <a:spAutoFit/>
          </a:bodyPr>
          <a:lstStyle/>
          <a:p>
            <a:pPr algn="ctr"/>
            <a:r>
              <a:rPr lang="en-US" sz="2200" dirty="0">
                <a:solidFill>
                  <a:srgbClr val="414141"/>
                </a:solidFill>
                <a:latin typeface="Times New Roman" panose="02020603050405020304" pitchFamily="18" charset="0"/>
                <a:cs typeface="Times New Roman" panose="02020603050405020304" pitchFamily="18" charset="0"/>
              </a:rPr>
              <a:t>specific behaviors of health professionals in delivering care to patients  </a:t>
            </a:r>
            <a:endParaRPr lang="en-US" sz="2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B4BDC51-F0A0-E944-AFA1-E687922625CD}"/>
              </a:ext>
            </a:extLst>
          </p:cNvPr>
          <p:cNvSpPr txBox="1"/>
          <p:nvPr/>
        </p:nvSpPr>
        <p:spPr>
          <a:xfrm>
            <a:off x="8641232" y="4006831"/>
            <a:ext cx="2960928" cy="1965051"/>
          </a:xfrm>
          <a:prstGeom prst="rect">
            <a:avLst/>
          </a:prstGeom>
          <a:solidFill>
            <a:srgbClr val="FFDC6D"/>
          </a:solidFill>
          <a:ln>
            <a:solidFill>
              <a:schemeClr val="accent1">
                <a:shade val="50000"/>
              </a:schemeClr>
            </a:solidFill>
          </a:ln>
        </p:spPr>
        <p:txBody>
          <a:bodyPr wrap="square" rtlCol="0">
            <a:noAutofit/>
          </a:bodyPr>
          <a:lstStyle/>
          <a:p>
            <a:pPr algn="ctr"/>
            <a:r>
              <a:rPr lang="en-US" sz="2300" dirty="0">
                <a:solidFill>
                  <a:srgbClr val="363E4E"/>
                </a:solidFill>
                <a:latin typeface="Times New Roman" panose="02020603050405020304" pitchFamily="18" charset="0"/>
                <a:cs typeface="Times New Roman" panose="02020603050405020304" pitchFamily="18" charset="0"/>
              </a:rPr>
              <a:t>effects of health care on the status of patients and populations (end results of structure &amp; process)</a:t>
            </a:r>
            <a:endParaRPr lang="en-US" sz="23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839F93D1-7BB8-214F-9B7A-43D828353BB8}"/>
              </a:ext>
            </a:extLst>
          </p:cNvPr>
          <p:cNvSpPr>
            <a:spLocks noGrp="1"/>
          </p:cNvSpPr>
          <p:nvPr>
            <p:ph type="dt" sz="half" idx="2"/>
          </p:nvPr>
        </p:nvSpPr>
        <p:spPr>
          <a:xfrm>
            <a:off x="0" y="6104207"/>
            <a:ext cx="2743200" cy="365125"/>
          </a:xfrm>
        </p:spPr>
        <p:txBody>
          <a:bodyPr/>
          <a:lstStyle/>
          <a:p>
            <a:fld id="{6EED26A9-8172-4468-A278-4595944685E9}"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44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p:txBody>
          <a:bodyPr>
            <a:normAutofit/>
          </a:bodyPr>
          <a:lstStyle/>
          <a:p>
            <a:pPr lvl="2" algn="ctr"/>
            <a:r>
              <a:rPr lang="en-US" sz="4400" dirty="0">
                <a:latin typeface="+mj-lt"/>
                <a:cs typeface="Times New Roman" panose="02020603050405020304" pitchFamily="18" charset="0"/>
              </a:rPr>
              <a:t>Structure Goals</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normAutofit/>
          </a:bodyPr>
          <a:lstStyle/>
          <a:p>
            <a:pPr marL="0" indent="0">
              <a:buNone/>
            </a:pPr>
            <a:r>
              <a:rPr lang="en-US" dirty="0">
                <a:solidFill>
                  <a:srgbClr val="C00000"/>
                </a:solidFill>
                <a:cs typeface="Times New Roman" panose="02020603050405020304" pitchFamily="18" charset="0"/>
              </a:rPr>
              <a:t>Definition: </a:t>
            </a:r>
            <a:r>
              <a:rPr lang="en-US" dirty="0">
                <a:solidFill>
                  <a:srgbClr val="363E4E"/>
                </a:solidFill>
                <a:cs typeface="Times New Roman" panose="02020603050405020304" pitchFamily="18" charset="0"/>
              </a:rPr>
              <a:t>physical and organizational characteristics where health care occurs</a:t>
            </a:r>
            <a:endParaRPr lang="en-US" dirty="0"/>
          </a:p>
          <a:p>
            <a:pPr marL="0" indent="0">
              <a:buNone/>
            </a:pPr>
            <a:endParaRPr lang="en-US" b="1"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September 30, 2020, the implementation team will educate 100% of the staff RNs at Fabulous Clinic on the eligibility criteria for patients receiving the flu vaccine.</a:t>
            </a:r>
          </a:p>
        </p:txBody>
      </p:sp>
      <p:sp>
        <p:nvSpPr>
          <p:cNvPr id="7" name="Date Placeholder 6">
            <a:extLst>
              <a:ext uri="{FF2B5EF4-FFF2-40B4-BE49-F238E27FC236}">
                <a16:creationId xmlns:a16="http://schemas.microsoft.com/office/drawing/2014/main" id="{DBE52247-F329-6E44-B55D-4EAFABAA5092}"/>
              </a:ext>
            </a:extLst>
          </p:cNvPr>
          <p:cNvSpPr>
            <a:spLocks noGrp="1"/>
          </p:cNvSpPr>
          <p:nvPr>
            <p:ph type="dt" sz="half" idx="2"/>
          </p:nvPr>
        </p:nvSpPr>
        <p:spPr/>
        <p:txBody>
          <a:bodyPr/>
          <a:lstStyle/>
          <a:p>
            <a:fld id="{712CEC16-3EAD-F446-9A15-EE9B0538E546}" type="datetime1">
              <a:rPr lang="en-US" smtClean="0"/>
              <a:t>3/1/2021</a:t>
            </a:fld>
            <a:endParaRPr lang="en-US" sz="1000"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22</a:t>
            </a:fld>
            <a:endParaRPr lang="en-US" sz="1000" dirty="0"/>
          </a:p>
        </p:txBody>
      </p:sp>
    </p:spTree>
    <p:extLst>
      <p:ext uri="{BB962C8B-B14F-4D97-AF65-F5344CB8AC3E}">
        <p14:creationId xmlns:p14="http://schemas.microsoft.com/office/powerpoint/2010/main" val="120685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905577" y="900928"/>
            <a:ext cx="10515600" cy="1325563"/>
          </a:xfrm>
        </p:spPr>
        <p:txBody>
          <a:bodyPr>
            <a:normAutofit/>
          </a:bodyPr>
          <a:lstStyle/>
          <a:p>
            <a:pPr lvl="2" algn="ctr"/>
            <a:r>
              <a:rPr lang="en-US" sz="4400" dirty="0">
                <a:latin typeface="+mj-lt"/>
                <a:cs typeface="Times New Roman" panose="02020603050405020304" pitchFamily="18" charset="0"/>
              </a:rPr>
              <a:t>Process Goals</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lstStyle/>
          <a:p>
            <a:pPr marL="0" indent="0">
              <a:buNone/>
            </a:pPr>
            <a:r>
              <a:rPr lang="en-US" dirty="0">
                <a:solidFill>
                  <a:srgbClr val="C00000"/>
                </a:solidFill>
                <a:cs typeface="Times New Roman" panose="02020603050405020304" pitchFamily="18" charset="0"/>
              </a:rPr>
              <a:t>Definition: </a:t>
            </a:r>
            <a:r>
              <a:rPr lang="en-US" dirty="0">
                <a:solidFill>
                  <a:srgbClr val="414141"/>
                </a:solidFill>
                <a:cs typeface="Times New Roman" panose="02020603050405020304" pitchFamily="18" charset="0"/>
              </a:rPr>
              <a:t>specific behaviors of health professionals in delivering care to patients</a:t>
            </a:r>
            <a:endParaRPr lang="en-US" dirty="0">
              <a:cs typeface="Times New Roman" panose="02020603050405020304" pitchFamily="18" charset="0"/>
            </a:endParaRPr>
          </a:p>
          <a:p>
            <a:endParaRPr lang="en-US"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December 15, 2021, 100% of patients at Fabulous Clinic, who meet the eligibility criteria, will receive the flu vaccine from a staff RN. </a:t>
            </a: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23</a:t>
            </a:fld>
            <a:endParaRPr lang="en-US" sz="1000" dirty="0"/>
          </a:p>
        </p:txBody>
      </p:sp>
      <p:sp>
        <p:nvSpPr>
          <p:cNvPr id="7" name="Date Placeholder 6">
            <a:extLst>
              <a:ext uri="{FF2B5EF4-FFF2-40B4-BE49-F238E27FC236}">
                <a16:creationId xmlns:a16="http://schemas.microsoft.com/office/drawing/2014/main" id="{845050C9-5928-0548-860D-B237788DF82A}"/>
              </a:ext>
            </a:extLst>
          </p:cNvPr>
          <p:cNvSpPr>
            <a:spLocks noGrp="1"/>
          </p:cNvSpPr>
          <p:nvPr>
            <p:ph type="dt" sz="half" idx="2"/>
          </p:nvPr>
        </p:nvSpPr>
        <p:spPr/>
        <p:txBody>
          <a:bodyPr/>
          <a:lstStyle/>
          <a:p>
            <a:fld id="{553679E2-2948-9D49-B105-D0780B337DA2}" type="datetime1">
              <a:rPr lang="en-US" smtClean="0"/>
              <a:t>3/1/2021</a:t>
            </a:fld>
            <a:endParaRPr lang="en-US" sz="1000" dirty="0"/>
          </a:p>
        </p:txBody>
      </p:sp>
    </p:spTree>
    <p:extLst>
      <p:ext uri="{BB962C8B-B14F-4D97-AF65-F5344CB8AC3E}">
        <p14:creationId xmlns:p14="http://schemas.microsoft.com/office/powerpoint/2010/main" val="265620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p:txBody>
          <a:bodyPr>
            <a:normAutofit/>
          </a:bodyPr>
          <a:lstStyle/>
          <a:p>
            <a:pPr algn="ctr"/>
            <a:r>
              <a:rPr lang="en-US" sz="4000" dirty="0">
                <a:cs typeface="Times New Roman" panose="02020603050405020304" pitchFamily="18" charset="0"/>
              </a:rPr>
              <a:t>Outcome Goals</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normAutofit/>
          </a:bodyPr>
          <a:lstStyle/>
          <a:p>
            <a:pPr marL="0" indent="0">
              <a:buNone/>
            </a:pPr>
            <a:r>
              <a:rPr lang="en-US" dirty="0">
                <a:solidFill>
                  <a:srgbClr val="C00000"/>
                </a:solidFill>
                <a:cs typeface="Times New Roman" panose="02020603050405020304" pitchFamily="18" charset="0"/>
              </a:rPr>
              <a:t>Definition: </a:t>
            </a:r>
            <a:r>
              <a:rPr lang="en-US" dirty="0">
                <a:solidFill>
                  <a:srgbClr val="363E4E"/>
                </a:solidFill>
                <a:cs typeface="Times New Roman" panose="02020603050405020304" pitchFamily="18" charset="0"/>
              </a:rPr>
              <a:t>the end result of changes in structures and processes, and are the effects of the health care on the status of patients and populations</a:t>
            </a:r>
          </a:p>
          <a:p>
            <a:endParaRPr lang="en-US" dirty="0">
              <a:cs typeface="Times New Roman" panose="02020603050405020304" pitchFamily="18" charset="0"/>
            </a:endParaRPr>
          </a:p>
          <a:p>
            <a:pPr marL="0" indent="0">
              <a:buNone/>
            </a:pPr>
            <a:r>
              <a:rPr lang="en-US" dirty="0">
                <a:solidFill>
                  <a:srgbClr val="C00000"/>
                </a:solidFill>
                <a:cs typeface="Times New Roman" panose="02020603050405020304" pitchFamily="18" charset="0"/>
              </a:rPr>
              <a:t>Example: </a:t>
            </a:r>
            <a:r>
              <a:rPr lang="en-US" dirty="0">
                <a:cs typeface="Times New Roman" panose="02020603050405020304" pitchFamily="18" charset="0"/>
              </a:rPr>
              <a:t>By July 1, 2022, 100% of the patients cared for at Fabulous Clinic will have no preventable flu related emergency visits or hospitalizations as tracked by the administrative support staff.</a:t>
            </a: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2DFFC331-A93C-6A4D-9842-0C314BA014CC}"/>
              </a:ext>
            </a:extLst>
          </p:cNvPr>
          <p:cNvSpPr>
            <a:spLocks noGrp="1"/>
          </p:cNvSpPr>
          <p:nvPr>
            <p:ph type="dt" sz="half" idx="2"/>
          </p:nvPr>
        </p:nvSpPr>
        <p:spPr/>
        <p:txBody>
          <a:bodyPr/>
          <a:lstStyle/>
          <a:p>
            <a:fld id="{8E31F3BE-00E2-F943-A64A-912713B33566}" type="datetime1">
              <a:rPr lang="en-US" smtClean="0"/>
              <a:t>3/1/2021</a:t>
            </a:fld>
            <a:endParaRPr lang="en-US" sz="1000"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24</a:t>
            </a:fld>
            <a:endParaRPr lang="en-US" sz="1000" dirty="0"/>
          </a:p>
        </p:txBody>
      </p:sp>
    </p:spTree>
    <p:extLst>
      <p:ext uri="{BB962C8B-B14F-4D97-AF65-F5344CB8AC3E}">
        <p14:creationId xmlns:p14="http://schemas.microsoft.com/office/powerpoint/2010/main" val="238415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A269EB-3406-FD45-9047-A507B2E8C131}"/>
              </a:ext>
            </a:extLst>
          </p:cNvPr>
          <p:cNvSpPr>
            <a:spLocks noGrp="1"/>
          </p:cNvSpPr>
          <p:nvPr>
            <p:ph type="title"/>
          </p:nvPr>
        </p:nvSpPr>
        <p:spPr/>
        <p:txBody>
          <a:bodyPr/>
          <a:lstStyle/>
          <a:p>
            <a:pPr algn="ctr"/>
            <a:r>
              <a:rPr lang="en-US" dirty="0"/>
              <a:t>Matching Exercise</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sz="half" idx="1"/>
          </p:nvPr>
        </p:nvSpPr>
        <p:spPr>
          <a:xfrm>
            <a:off x="502024" y="2000580"/>
            <a:ext cx="2478741" cy="4067310"/>
          </a:xfrm>
        </p:spPr>
        <p:txBody>
          <a:bodyPr>
            <a:normAutofit fontScale="92500" lnSpcReduction="20000"/>
          </a:bodyPr>
          <a:lstStyle/>
          <a:p>
            <a:r>
              <a:rPr lang="en-US" dirty="0">
                <a:cs typeface="Times New Roman" panose="02020603050405020304" pitchFamily="18" charset="0"/>
              </a:rPr>
              <a:t>Structure goal</a:t>
            </a:r>
          </a:p>
          <a:p>
            <a:endParaRPr lang="en-US" dirty="0">
              <a:cs typeface="Times New Roman" panose="02020603050405020304" pitchFamily="18" charset="0"/>
            </a:endParaRPr>
          </a:p>
          <a:p>
            <a:pPr marL="0" indent="0">
              <a:buNone/>
            </a:pPr>
            <a:endParaRPr lang="en-US" dirty="0">
              <a:cs typeface="Times New Roman" panose="02020603050405020304" pitchFamily="18" charset="0"/>
            </a:endParaRPr>
          </a:p>
          <a:p>
            <a:r>
              <a:rPr lang="en-US" dirty="0">
                <a:cs typeface="Times New Roman" panose="02020603050405020304" pitchFamily="18" charset="0"/>
              </a:rPr>
              <a:t>Process goal </a:t>
            </a:r>
          </a:p>
          <a:p>
            <a:endParaRPr lang="en-US" dirty="0">
              <a:cs typeface="Times New Roman" panose="02020603050405020304" pitchFamily="18" charset="0"/>
            </a:endParaRPr>
          </a:p>
          <a:p>
            <a:endParaRPr lang="en-US" dirty="0">
              <a:cs typeface="Times New Roman" panose="02020603050405020304" pitchFamily="18" charset="0"/>
            </a:endParaRPr>
          </a:p>
          <a:p>
            <a:r>
              <a:rPr lang="en-US" dirty="0">
                <a:cs typeface="Times New Roman" panose="02020603050405020304" pitchFamily="18" charset="0"/>
              </a:rPr>
              <a:t>Outcome goal</a:t>
            </a:r>
          </a:p>
        </p:txBody>
      </p:sp>
      <p:sp>
        <p:nvSpPr>
          <p:cNvPr id="8" name="Content Placeholder 7">
            <a:extLst>
              <a:ext uri="{FF2B5EF4-FFF2-40B4-BE49-F238E27FC236}">
                <a16:creationId xmlns:a16="http://schemas.microsoft.com/office/drawing/2014/main" id="{E2FBF463-8A61-3642-A99C-479A846BEABE}"/>
              </a:ext>
            </a:extLst>
          </p:cNvPr>
          <p:cNvSpPr>
            <a:spLocks noGrp="1"/>
          </p:cNvSpPr>
          <p:nvPr>
            <p:ph sz="half" idx="2"/>
          </p:nvPr>
        </p:nvSpPr>
        <p:spPr>
          <a:xfrm>
            <a:off x="3316941" y="2000581"/>
            <a:ext cx="8373035" cy="4176382"/>
          </a:xfrm>
        </p:spPr>
        <p:txBody>
          <a:bodyPr>
            <a:normAutofit fontScale="92500" lnSpcReduction="20000"/>
          </a:bodyPr>
          <a:lstStyle/>
          <a:p>
            <a:r>
              <a:rPr lang="en-US" dirty="0">
                <a:cs typeface="Times New Roman" panose="02020603050405020304" pitchFamily="18" charset="0"/>
              </a:rPr>
              <a:t>By December 15, 2021, 100% of patient pressure injuries will be documented in the EHR every 24 hours through the use of a Haiku app on the charge nurses’ cell phone in the Fabulous Trauma Center.</a:t>
            </a:r>
          </a:p>
          <a:p>
            <a:endParaRPr lang="en-US" dirty="0">
              <a:cs typeface="Times New Roman" panose="02020603050405020304" pitchFamily="18" charset="0"/>
            </a:endParaRPr>
          </a:p>
          <a:p>
            <a:r>
              <a:rPr lang="en-US" dirty="0">
                <a:cs typeface="Times New Roman" panose="02020603050405020304" pitchFamily="18" charset="0"/>
              </a:rPr>
              <a:t>By August 28, 2021, an Epic Haiku app will be available on charge nurses’ cell phones to upload images of patient pressure injuries to the EHR in the Fabulous Trauma Center</a:t>
            </a:r>
          </a:p>
          <a:p>
            <a:pPr marL="0" indent="0">
              <a:buNone/>
            </a:pPr>
            <a:endParaRPr lang="en-US" dirty="0">
              <a:cs typeface="Times New Roman" panose="02020603050405020304" pitchFamily="18" charset="0"/>
            </a:endParaRPr>
          </a:p>
          <a:p>
            <a:r>
              <a:rPr lang="en-US" dirty="0">
                <a:cs typeface="Times New Roman" panose="02020603050405020304" pitchFamily="18" charset="0"/>
              </a:rPr>
              <a:t>By December 15, 2021, 100% of the patients in the Fabulous Trauma Center will have no hospital acquired pressure ulcers as tracked by nurse manager each week.  </a:t>
            </a:r>
          </a:p>
        </p:txBody>
      </p:sp>
      <p:sp>
        <p:nvSpPr>
          <p:cNvPr id="2" name="Date Placeholder 1">
            <a:extLst>
              <a:ext uri="{FF2B5EF4-FFF2-40B4-BE49-F238E27FC236}">
                <a16:creationId xmlns:a16="http://schemas.microsoft.com/office/drawing/2014/main" id="{ED1A87B6-27F9-8B45-A32D-F866F58A1062}"/>
              </a:ext>
            </a:extLst>
          </p:cNvPr>
          <p:cNvSpPr>
            <a:spLocks noGrp="1"/>
          </p:cNvSpPr>
          <p:nvPr>
            <p:ph type="dt" sz="half" idx="10"/>
          </p:nvPr>
        </p:nvSpPr>
        <p:spPr/>
        <p:txBody>
          <a:bodyPr/>
          <a:lstStyle/>
          <a:p>
            <a:fld id="{7DC1BE77-4122-AA4B-9FF3-77F955A2A9CF}" type="datetime1">
              <a:rPr lang="en-US" smtClean="0"/>
              <a:t>3/1/2021</a:t>
            </a:fld>
            <a:endParaRPr lang="en-US" sz="1000"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25</a:t>
            </a:fld>
            <a:endParaRPr lang="en-US" sz="1000" dirty="0"/>
          </a:p>
        </p:txBody>
      </p:sp>
      <p:cxnSp>
        <p:nvCxnSpPr>
          <p:cNvPr id="9" name="Straight Arrow Connector 8">
            <a:extLst>
              <a:ext uri="{FF2B5EF4-FFF2-40B4-BE49-F238E27FC236}">
                <a16:creationId xmlns:a16="http://schemas.microsoft.com/office/drawing/2014/main" id="{ADE4C848-E55A-5041-ADA5-90BED8861AFB}"/>
              </a:ext>
            </a:extLst>
          </p:cNvPr>
          <p:cNvCxnSpPr>
            <a:cxnSpLocks/>
          </p:cNvCxnSpPr>
          <p:nvPr/>
        </p:nvCxnSpPr>
        <p:spPr>
          <a:xfrm flipV="1">
            <a:off x="2578749" y="2264020"/>
            <a:ext cx="824308" cy="12006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A853507-5801-C74A-AB91-6DA970652522}"/>
              </a:ext>
            </a:extLst>
          </p:cNvPr>
          <p:cNvCxnSpPr>
            <a:cxnSpLocks/>
          </p:cNvCxnSpPr>
          <p:nvPr/>
        </p:nvCxnSpPr>
        <p:spPr>
          <a:xfrm>
            <a:off x="2697757" y="2295306"/>
            <a:ext cx="689111" cy="12811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0EB75F-E1F4-7C4F-A78F-533F8B8B62BB}"/>
              </a:ext>
            </a:extLst>
          </p:cNvPr>
          <p:cNvCxnSpPr>
            <a:cxnSpLocks/>
          </p:cNvCxnSpPr>
          <p:nvPr/>
        </p:nvCxnSpPr>
        <p:spPr>
          <a:xfrm>
            <a:off x="2542146" y="4792951"/>
            <a:ext cx="737384" cy="3480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7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838200" y="276065"/>
            <a:ext cx="105156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Templates for Goals</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995082" y="1410777"/>
            <a:ext cx="10515600" cy="3834946"/>
          </a:xfrm>
        </p:spPr>
        <p:txBody>
          <a:bodyPr>
            <a:normAutofit/>
          </a:bodyPr>
          <a:lstStyle/>
          <a:p>
            <a:r>
              <a:rPr lang="en-US" dirty="0"/>
              <a:t>Structure or Process Changes</a:t>
            </a:r>
          </a:p>
          <a:p>
            <a:pPr lvl="1"/>
            <a:r>
              <a:rPr lang="en-US" dirty="0"/>
              <a:t>By </a:t>
            </a:r>
            <a:r>
              <a:rPr lang="en-US" b="1" dirty="0">
                <a:solidFill>
                  <a:srgbClr val="C00000"/>
                </a:solidFill>
              </a:rPr>
              <a:t>(date)</a:t>
            </a:r>
            <a:r>
              <a:rPr lang="en-US" b="1" dirty="0"/>
              <a:t> </a:t>
            </a:r>
            <a:r>
              <a:rPr lang="en-US" dirty="0"/>
              <a:t>the </a:t>
            </a:r>
            <a:r>
              <a:rPr lang="en-US" b="1" dirty="0">
                <a:solidFill>
                  <a:srgbClr val="C00000"/>
                </a:solidFill>
              </a:rPr>
              <a:t>(who will make the changes) </a:t>
            </a:r>
            <a:r>
              <a:rPr lang="en-US" dirty="0"/>
              <a:t>in the </a:t>
            </a:r>
            <a:r>
              <a:rPr lang="en-US" b="1" dirty="0">
                <a:solidFill>
                  <a:srgbClr val="C00000"/>
                </a:solidFill>
              </a:rPr>
              <a:t>(setting)</a:t>
            </a:r>
            <a:r>
              <a:rPr lang="en-US" dirty="0">
                <a:solidFill>
                  <a:srgbClr val="C00000"/>
                </a:solidFill>
              </a:rPr>
              <a:t> </a:t>
            </a:r>
            <a:r>
              <a:rPr lang="en-US" dirty="0"/>
              <a:t>will make </a:t>
            </a:r>
            <a:r>
              <a:rPr lang="en-US" b="1" dirty="0">
                <a:solidFill>
                  <a:srgbClr val="C00000"/>
                </a:solidFill>
              </a:rPr>
              <a:t>(structural or process changes)</a:t>
            </a:r>
            <a:r>
              <a:rPr lang="en-US" dirty="0">
                <a:solidFill>
                  <a:srgbClr val="C00000"/>
                </a:solidFill>
              </a:rPr>
              <a:t> </a:t>
            </a:r>
            <a:r>
              <a:rPr lang="en-US" dirty="0"/>
              <a:t>to </a:t>
            </a:r>
            <a:r>
              <a:rPr lang="en-US" b="1" dirty="0">
                <a:solidFill>
                  <a:srgbClr val="C00000"/>
                </a:solidFill>
              </a:rPr>
              <a:t>(% &amp; who will be impacted by the changes)</a:t>
            </a:r>
            <a:r>
              <a:rPr lang="en-US" dirty="0"/>
              <a:t>.</a:t>
            </a:r>
          </a:p>
          <a:p>
            <a:pPr lvl="1"/>
            <a:r>
              <a:rPr lang="en-US" dirty="0"/>
              <a:t>By </a:t>
            </a:r>
            <a:r>
              <a:rPr lang="en-US" b="1" dirty="0">
                <a:solidFill>
                  <a:srgbClr val="C00000"/>
                </a:solidFill>
              </a:rPr>
              <a:t>(date)</a:t>
            </a:r>
            <a:r>
              <a:rPr lang="en-US" dirty="0">
                <a:solidFill>
                  <a:srgbClr val="C00000"/>
                </a:solidFill>
              </a:rPr>
              <a:t> </a:t>
            </a:r>
            <a:r>
              <a:rPr lang="en-US" dirty="0"/>
              <a:t>the </a:t>
            </a:r>
            <a:r>
              <a:rPr lang="en-US" b="1" dirty="0">
                <a:solidFill>
                  <a:srgbClr val="C00000"/>
                </a:solidFill>
              </a:rPr>
              <a:t>(% &amp; who will be impacted by the changes) </a:t>
            </a:r>
            <a:r>
              <a:rPr lang="en-US" dirty="0"/>
              <a:t>in the </a:t>
            </a:r>
            <a:r>
              <a:rPr lang="en-US" b="1" dirty="0">
                <a:solidFill>
                  <a:srgbClr val="C00000"/>
                </a:solidFill>
              </a:rPr>
              <a:t>(setting)</a:t>
            </a:r>
            <a:r>
              <a:rPr lang="en-US" dirty="0">
                <a:solidFill>
                  <a:srgbClr val="C00000"/>
                </a:solidFill>
              </a:rPr>
              <a:t> </a:t>
            </a:r>
            <a:r>
              <a:rPr lang="en-US" dirty="0"/>
              <a:t>will receive </a:t>
            </a:r>
            <a:r>
              <a:rPr lang="en-US" b="1" dirty="0">
                <a:solidFill>
                  <a:srgbClr val="C00000"/>
                </a:solidFill>
              </a:rPr>
              <a:t>(structural or process changes)</a:t>
            </a:r>
            <a:r>
              <a:rPr lang="en-US" dirty="0">
                <a:solidFill>
                  <a:srgbClr val="C00000"/>
                </a:solidFill>
              </a:rPr>
              <a:t> </a:t>
            </a:r>
            <a:r>
              <a:rPr lang="en-US" dirty="0"/>
              <a:t>by </a:t>
            </a:r>
            <a:r>
              <a:rPr lang="en-US" b="1" dirty="0">
                <a:solidFill>
                  <a:srgbClr val="C00000"/>
                </a:solidFill>
              </a:rPr>
              <a:t>(who will make the changes)</a:t>
            </a:r>
            <a:r>
              <a:rPr lang="en-US" dirty="0">
                <a:solidFill>
                  <a:srgbClr val="C00000"/>
                </a:solidFill>
              </a:rPr>
              <a:t>.</a:t>
            </a:r>
          </a:p>
          <a:p>
            <a:r>
              <a:rPr lang="en-US" dirty="0"/>
              <a:t> Change in Patient Outcomes </a:t>
            </a:r>
          </a:p>
          <a:p>
            <a:pPr lvl="1"/>
            <a:r>
              <a:rPr lang="en-US" dirty="0"/>
              <a:t>By </a:t>
            </a:r>
            <a:r>
              <a:rPr lang="en-US" b="1" dirty="0">
                <a:solidFill>
                  <a:srgbClr val="C00000"/>
                </a:solidFill>
              </a:rPr>
              <a:t>(date)</a:t>
            </a:r>
            <a:r>
              <a:rPr lang="en-US" dirty="0">
                <a:solidFill>
                  <a:srgbClr val="C00000"/>
                </a:solidFill>
              </a:rPr>
              <a:t>  </a:t>
            </a:r>
            <a:r>
              <a:rPr lang="en-US" dirty="0"/>
              <a:t>the </a:t>
            </a:r>
            <a:r>
              <a:rPr lang="en-US" b="1" dirty="0">
                <a:solidFill>
                  <a:srgbClr val="C00000"/>
                </a:solidFill>
              </a:rPr>
              <a:t>(% &amp; who will be impacted by the changes)</a:t>
            </a:r>
            <a:r>
              <a:rPr lang="en-US" dirty="0">
                <a:solidFill>
                  <a:srgbClr val="C00000"/>
                </a:solidFill>
              </a:rPr>
              <a:t> </a:t>
            </a:r>
            <a:r>
              <a:rPr lang="en-US" dirty="0"/>
              <a:t>in the </a:t>
            </a:r>
            <a:r>
              <a:rPr lang="en-US" b="1" dirty="0">
                <a:solidFill>
                  <a:srgbClr val="C00000"/>
                </a:solidFill>
              </a:rPr>
              <a:t>(setting) </a:t>
            </a:r>
            <a:r>
              <a:rPr lang="en-US" dirty="0"/>
              <a:t>will achieve </a:t>
            </a:r>
            <a:r>
              <a:rPr lang="en-US" b="1" dirty="0">
                <a:solidFill>
                  <a:srgbClr val="C00000"/>
                </a:solidFill>
              </a:rPr>
              <a:t>(what outcome)</a:t>
            </a:r>
            <a:r>
              <a:rPr lang="en-US" dirty="0">
                <a:solidFill>
                  <a:srgbClr val="C00000"/>
                </a:solidFill>
              </a:rPr>
              <a:t> </a:t>
            </a:r>
            <a:r>
              <a:rPr lang="en-US" dirty="0"/>
              <a:t>as evaluated by </a:t>
            </a:r>
            <a:r>
              <a:rPr lang="en-US" b="1" dirty="0">
                <a:solidFill>
                  <a:srgbClr val="C00000"/>
                </a:solidFill>
              </a:rPr>
              <a:t>(who will evaluate the changes)</a:t>
            </a:r>
            <a:r>
              <a:rPr lang="en-US" dirty="0"/>
              <a:t>.</a:t>
            </a:r>
          </a:p>
          <a:p>
            <a:endParaRPr lang="en-US"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a:xfrm>
            <a:off x="9413969" y="6076721"/>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26</a:t>
            </a:fld>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A5413EF5-BFB2-874E-B18D-DB42C625743E}"/>
              </a:ext>
            </a:extLst>
          </p:cNvPr>
          <p:cNvSpPr>
            <a:spLocks noGrp="1"/>
          </p:cNvSpPr>
          <p:nvPr>
            <p:ph type="dt" sz="half" idx="2"/>
          </p:nvPr>
        </p:nvSpPr>
        <p:spPr>
          <a:xfrm>
            <a:off x="0" y="6076723"/>
            <a:ext cx="2743200" cy="365125"/>
          </a:xfrm>
        </p:spPr>
        <p:txBody>
          <a:bodyPr/>
          <a:lstStyle/>
          <a:p>
            <a:fld id="{9BBAAB35-8FA7-4A9C-BE57-CB8A65A45B29}"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4955085-4776-A643-9817-0752B456C624}"/>
              </a:ext>
            </a:extLst>
          </p:cNvPr>
          <p:cNvSpPr txBox="1"/>
          <p:nvPr/>
        </p:nvSpPr>
        <p:spPr>
          <a:xfrm>
            <a:off x="684995" y="5245724"/>
            <a:ext cx="11135774" cy="830997"/>
          </a:xfrm>
          <a:prstGeom prst="rect">
            <a:avLst/>
          </a:prstGeom>
          <a:noFill/>
          <a:ln w="38100">
            <a:solidFill>
              <a:srgbClr val="FF0000"/>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The following may be added to your goal: </a:t>
            </a:r>
            <a:r>
              <a:rPr lang="en-US" sz="2400" dirty="0">
                <a:latin typeface="Times New Roman" panose="02020603050405020304" pitchFamily="18" charset="0"/>
                <a:cs typeface="Times New Roman" panose="02020603050405020304" pitchFamily="18" charset="0"/>
              </a:rPr>
              <a:t>eligibility criteria for patients, time when you expect the change to occur, and frequency of tracking assessment of outcomes.</a:t>
            </a:r>
          </a:p>
        </p:txBody>
      </p:sp>
    </p:spTree>
    <p:extLst>
      <p:ext uri="{BB962C8B-B14F-4D97-AF65-F5344CB8AC3E}">
        <p14:creationId xmlns:p14="http://schemas.microsoft.com/office/powerpoint/2010/main" val="42085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941C-4875-4047-BFC7-CF05A9AF3FEE}"/>
              </a:ext>
            </a:extLst>
          </p:cNvPr>
          <p:cNvSpPr>
            <a:spLocks noGrp="1"/>
          </p:cNvSpPr>
          <p:nvPr>
            <p:ph type="title"/>
          </p:nvPr>
        </p:nvSpPr>
        <p:spPr/>
        <p:txBody>
          <a:bodyPr/>
          <a:lstStyle/>
          <a:p>
            <a:pPr algn="ctr"/>
            <a:r>
              <a:rPr lang="en-US" dirty="0"/>
              <a:t>Goals vs. Benchmarks</a:t>
            </a:r>
          </a:p>
        </p:txBody>
      </p:sp>
      <p:sp>
        <p:nvSpPr>
          <p:cNvPr id="3" name="Content Placeholder 2">
            <a:extLst>
              <a:ext uri="{FF2B5EF4-FFF2-40B4-BE49-F238E27FC236}">
                <a16:creationId xmlns:a16="http://schemas.microsoft.com/office/drawing/2014/main" id="{5BD24439-28F9-F348-90AA-B643538E9B97}"/>
              </a:ext>
            </a:extLst>
          </p:cNvPr>
          <p:cNvSpPr>
            <a:spLocks noGrp="1"/>
          </p:cNvSpPr>
          <p:nvPr>
            <p:ph idx="1"/>
          </p:nvPr>
        </p:nvSpPr>
        <p:spPr/>
        <p:txBody>
          <a:bodyPr>
            <a:normAutofit lnSpcReduction="10000"/>
          </a:bodyPr>
          <a:lstStyle/>
          <a:p>
            <a:pPr fontAlgn="base"/>
            <a:r>
              <a:rPr lang="en-US" dirty="0">
                <a:solidFill>
                  <a:srgbClr val="C00000"/>
                </a:solidFill>
              </a:rPr>
              <a:t>Benchmarks</a:t>
            </a:r>
            <a:r>
              <a:rPr lang="en-US" dirty="0"/>
              <a:t> are used to compare an organization's progress with other organizations</a:t>
            </a:r>
          </a:p>
          <a:p>
            <a:pPr fontAlgn="base"/>
            <a:r>
              <a:rPr lang="en-US" dirty="0">
                <a:solidFill>
                  <a:srgbClr val="C00000"/>
                </a:solidFill>
              </a:rPr>
              <a:t>Goals</a:t>
            </a:r>
            <a:r>
              <a:rPr lang="en-US" dirty="0"/>
              <a:t> are usually what a leader or group within an organization wants to attain</a:t>
            </a:r>
          </a:p>
          <a:p>
            <a:pPr marL="0" indent="0" fontAlgn="base">
              <a:buNone/>
            </a:pPr>
            <a:r>
              <a:rPr lang="en-US" dirty="0">
                <a:solidFill>
                  <a:srgbClr val="C00000"/>
                </a:solidFill>
                <a:cs typeface="Times New Roman" panose="02020603050405020304" pitchFamily="18" charset="0"/>
              </a:rPr>
              <a:t>Sources of national benchmarks:</a:t>
            </a:r>
          </a:p>
          <a:p>
            <a:pPr lvl="1" fontAlgn="base"/>
            <a:r>
              <a:rPr lang="en-US" dirty="0"/>
              <a:t>National Quality Forum </a:t>
            </a:r>
          </a:p>
          <a:p>
            <a:pPr lvl="1" fontAlgn="base"/>
            <a:r>
              <a:rPr lang="en-US" dirty="0"/>
              <a:t>Centers for Medicaid and Medicare</a:t>
            </a:r>
          </a:p>
          <a:p>
            <a:pPr lvl="1" fontAlgn="base"/>
            <a:r>
              <a:rPr lang="en-US" dirty="0"/>
              <a:t>The Joint Commission</a:t>
            </a:r>
          </a:p>
          <a:p>
            <a:pPr lvl="1" fontAlgn="base"/>
            <a:r>
              <a:rPr lang="en-US" dirty="0"/>
              <a:t>Healthy People 2030</a:t>
            </a:r>
            <a:br>
              <a:rPr lang="en-US" dirty="0"/>
            </a:br>
            <a:endParaRPr lang="en-US" dirty="0"/>
          </a:p>
          <a:p>
            <a:endParaRPr lang="en-US" dirty="0"/>
          </a:p>
        </p:txBody>
      </p:sp>
      <p:sp>
        <p:nvSpPr>
          <p:cNvPr id="6" name="Slide Number Placeholder 5">
            <a:extLst>
              <a:ext uri="{FF2B5EF4-FFF2-40B4-BE49-F238E27FC236}">
                <a16:creationId xmlns:a16="http://schemas.microsoft.com/office/drawing/2014/main" id="{B4D47025-9E9F-FB4E-AE05-F49FC4ECD1DF}"/>
              </a:ext>
            </a:extLst>
          </p:cNvPr>
          <p:cNvSpPr>
            <a:spLocks noGrp="1"/>
          </p:cNvSpPr>
          <p:nvPr>
            <p:ph type="sldNum" sz="quarter" idx="4"/>
          </p:nvPr>
        </p:nvSpPr>
        <p:spPr/>
        <p:txBody>
          <a:bodyPr/>
          <a:lstStyle/>
          <a:p>
            <a:fld id="{8E2707E8-5217-5348-BE64-40BF60CFBB39}" type="slidenum">
              <a:rPr lang="en-US" smtClean="0"/>
              <a:pPr/>
              <a:t>27</a:t>
            </a:fld>
            <a:endParaRPr lang="en-US" sz="1000" dirty="0"/>
          </a:p>
        </p:txBody>
      </p:sp>
      <p:sp>
        <p:nvSpPr>
          <p:cNvPr id="7" name="Date Placeholder 6">
            <a:extLst>
              <a:ext uri="{FF2B5EF4-FFF2-40B4-BE49-F238E27FC236}">
                <a16:creationId xmlns:a16="http://schemas.microsoft.com/office/drawing/2014/main" id="{0A130243-D185-D048-83A5-47E9CFCD3613}"/>
              </a:ext>
            </a:extLst>
          </p:cNvPr>
          <p:cNvSpPr>
            <a:spLocks noGrp="1"/>
          </p:cNvSpPr>
          <p:nvPr>
            <p:ph type="dt" sz="half" idx="2"/>
          </p:nvPr>
        </p:nvSpPr>
        <p:spPr/>
        <p:txBody>
          <a:bodyPr/>
          <a:lstStyle/>
          <a:p>
            <a:fld id="{0F6EB2E0-2EEA-E345-AF61-DA9B69C7914E}" type="datetime1">
              <a:rPr lang="en-US" smtClean="0"/>
              <a:t>3/1/2021</a:t>
            </a:fld>
            <a:endParaRPr lang="en-US" sz="1000" dirty="0"/>
          </a:p>
        </p:txBody>
      </p:sp>
    </p:spTree>
    <p:extLst>
      <p:ext uri="{BB962C8B-B14F-4D97-AF65-F5344CB8AC3E}">
        <p14:creationId xmlns:p14="http://schemas.microsoft.com/office/powerpoint/2010/main" val="264394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941C-4875-4047-BFC7-CF05A9AF3FEE}"/>
              </a:ext>
            </a:extLst>
          </p:cNvPr>
          <p:cNvSpPr>
            <a:spLocks noGrp="1"/>
          </p:cNvSpPr>
          <p:nvPr>
            <p:ph type="title"/>
          </p:nvPr>
        </p:nvSpPr>
        <p:spPr/>
        <p:txBody>
          <a:bodyPr/>
          <a:lstStyle/>
          <a:p>
            <a:pPr algn="ctr"/>
            <a:r>
              <a:rPr lang="en-US" dirty="0">
                <a:cs typeface="Times New Roman" panose="02020603050405020304" pitchFamily="18" charset="0"/>
              </a:rPr>
              <a:t>Goals vs. Benchmarks within a QI Projects</a:t>
            </a:r>
            <a:endParaRPr lang="en-US" dirty="0"/>
          </a:p>
        </p:txBody>
      </p:sp>
      <p:sp>
        <p:nvSpPr>
          <p:cNvPr id="3" name="Content Placeholder 2">
            <a:extLst>
              <a:ext uri="{FF2B5EF4-FFF2-40B4-BE49-F238E27FC236}">
                <a16:creationId xmlns:a16="http://schemas.microsoft.com/office/drawing/2014/main" id="{5BD24439-28F9-F348-90AA-B643538E9B97}"/>
              </a:ext>
            </a:extLst>
          </p:cNvPr>
          <p:cNvSpPr>
            <a:spLocks noGrp="1"/>
          </p:cNvSpPr>
          <p:nvPr>
            <p:ph idx="1"/>
          </p:nvPr>
        </p:nvSpPr>
        <p:spPr/>
        <p:txBody>
          <a:bodyPr>
            <a:normAutofit/>
          </a:bodyPr>
          <a:lstStyle/>
          <a:p>
            <a:r>
              <a:rPr lang="en-US" sz="3000" dirty="0">
                <a:cs typeface="Times New Roman" panose="02020603050405020304" pitchFamily="18" charset="0"/>
              </a:rPr>
              <a:t>Benchmarks help track interim progress towards the goal</a:t>
            </a:r>
          </a:p>
          <a:p>
            <a:pPr marL="0" indent="0">
              <a:buNone/>
            </a:pPr>
            <a:endParaRPr lang="en-US" sz="3000" dirty="0">
              <a:cs typeface="Times New Roman" panose="02020603050405020304" pitchFamily="18" charset="0"/>
            </a:endParaRPr>
          </a:p>
          <a:p>
            <a:r>
              <a:rPr lang="en-US" sz="3000" dirty="0">
                <a:solidFill>
                  <a:srgbClr val="C00000"/>
                </a:solidFill>
                <a:cs typeface="Times New Roman" panose="02020603050405020304" pitchFamily="18" charset="0"/>
              </a:rPr>
              <a:t>Example: </a:t>
            </a:r>
            <a:r>
              <a:rPr lang="en-US" sz="3000" dirty="0">
                <a:cs typeface="Times New Roman" panose="02020603050405020304" pitchFamily="18" charset="0"/>
              </a:rPr>
              <a:t>50% of Nurses at Fabulous Clinic will be compliant with completing the patient questionnaire to determine if a patient is eligible for a flu shot by the end of a one-month period.</a:t>
            </a:r>
            <a:endParaRPr lang="en-US" sz="3000" dirty="0"/>
          </a:p>
          <a:p>
            <a:endParaRPr lang="en-US" dirty="0"/>
          </a:p>
        </p:txBody>
      </p:sp>
      <p:sp>
        <p:nvSpPr>
          <p:cNvPr id="6" name="Slide Number Placeholder 5">
            <a:extLst>
              <a:ext uri="{FF2B5EF4-FFF2-40B4-BE49-F238E27FC236}">
                <a16:creationId xmlns:a16="http://schemas.microsoft.com/office/drawing/2014/main" id="{B4D47025-9E9F-FB4E-AE05-F49FC4ECD1DF}"/>
              </a:ext>
            </a:extLst>
          </p:cNvPr>
          <p:cNvSpPr>
            <a:spLocks noGrp="1"/>
          </p:cNvSpPr>
          <p:nvPr>
            <p:ph type="sldNum" sz="quarter" idx="4"/>
          </p:nvPr>
        </p:nvSpPr>
        <p:spPr/>
        <p:txBody>
          <a:bodyPr/>
          <a:lstStyle/>
          <a:p>
            <a:fld id="{8E2707E8-5217-5348-BE64-40BF60CFBB39}" type="slidenum">
              <a:rPr lang="en-US" smtClean="0"/>
              <a:pPr/>
              <a:t>28</a:t>
            </a:fld>
            <a:endParaRPr lang="en-US" sz="1000" dirty="0"/>
          </a:p>
        </p:txBody>
      </p:sp>
      <p:sp>
        <p:nvSpPr>
          <p:cNvPr id="7" name="Date Placeholder 6">
            <a:extLst>
              <a:ext uri="{FF2B5EF4-FFF2-40B4-BE49-F238E27FC236}">
                <a16:creationId xmlns:a16="http://schemas.microsoft.com/office/drawing/2014/main" id="{0A130243-D185-D048-83A5-47E9CFCD3613}"/>
              </a:ext>
            </a:extLst>
          </p:cNvPr>
          <p:cNvSpPr>
            <a:spLocks noGrp="1"/>
          </p:cNvSpPr>
          <p:nvPr>
            <p:ph type="dt" sz="half" idx="2"/>
          </p:nvPr>
        </p:nvSpPr>
        <p:spPr/>
        <p:txBody>
          <a:bodyPr/>
          <a:lstStyle/>
          <a:p>
            <a:fld id="{0F6EB2E0-2EEA-E345-AF61-DA9B69C7914E}" type="datetime1">
              <a:rPr lang="en-US" smtClean="0"/>
              <a:t>3/1/2021</a:t>
            </a:fld>
            <a:endParaRPr lang="en-US" sz="1000" dirty="0"/>
          </a:p>
        </p:txBody>
      </p:sp>
    </p:spTree>
    <p:extLst>
      <p:ext uri="{BB962C8B-B14F-4D97-AF65-F5344CB8AC3E}">
        <p14:creationId xmlns:p14="http://schemas.microsoft.com/office/powerpoint/2010/main" val="66258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p:txBody>
          <a:bodyPr/>
          <a:lstStyle/>
          <a:p>
            <a:pPr algn="ctr"/>
            <a:r>
              <a:rPr lang="en-US" dirty="0">
                <a:cs typeface="Times New Roman" panose="02020603050405020304" pitchFamily="18" charset="0"/>
              </a:rPr>
              <a:t>Summary of Key Points</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p:txBody>
          <a:bodyPr/>
          <a:lstStyle/>
          <a:p>
            <a:r>
              <a:rPr lang="en-US" dirty="0">
                <a:cs typeface="Times New Roman" panose="02020603050405020304" pitchFamily="18" charset="0"/>
              </a:rPr>
              <a:t>SMART Goals</a:t>
            </a:r>
          </a:p>
          <a:p>
            <a:r>
              <a:rPr lang="en-US" dirty="0">
                <a:cs typeface="Times New Roman" panose="02020603050405020304" pitchFamily="18" charset="0"/>
              </a:rPr>
              <a:t>Short-, Mid-, &amp; Long-term Goals</a:t>
            </a:r>
          </a:p>
          <a:p>
            <a:r>
              <a:rPr lang="en-US" dirty="0">
                <a:cs typeface="Times New Roman" panose="02020603050405020304" pitchFamily="18" charset="0"/>
              </a:rPr>
              <a:t>Structure, Process, Outcome Goals</a:t>
            </a:r>
          </a:p>
          <a:p>
            <a:r>
              <a:rPr lang="en-US" dirty="0">
                <a:cs typeface="Times New Roman" panose="02020603050405020304" pitchFamily="18" charset="0"/>
              </a:rPr>
              <a:t>Goals vs. Benchmarks</a:t>
            </a:r>
          </a:p>
        </p:txBody>
      </p:sp>
      <p:sp>
        <p:nvSpPr>
          <p:cNvPr id="7" name="Date Placeholder 6">
            <a:extLst>
              <a:ext uri="{FF2B5EF4-FFF2-40B4-BE49-F238E27FC236}">
                <a16:creationId xmlns:a16="http://schemas.microsoft.com/office/drawing/2014/main" id="{B88907D4-6A47-FE4F-9031-7130A771EDC7}"/>
              </a:ext>
            </a:extLst>
          </p:cNvPr>
          <p:cNvSpPr>
            <a:spLocks noGrp="1"/>
          </p:cNvSpPr>
          <p:nvPr>
            <p:ph type="dt" sz="half" idx="2"/>
          </p:nvPr>
        </p:nvSpPr>
        <p:spPr/>
        <p:txBody>
          <a:bodyPr/>
          <a:lstStyle/>
          <a:p>
            <a:fld id="{E148BB13-C464-824D-A2EF-59AA3464AE50}" type="datetime1">
              <a:rPr lang="en-US" smtClean="0"/>
              <a:t>3/1/2021</a:t>
            </a:fld>
            <a:endParaRPr lang="en-US" sz="1000" dirty="0"/>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29</a:t>
            </a:fld>
            <a:endParaRPr lang="en-US" sz="1000" dirty="0"/>
          </a:p>
        </p:txBody>
      </p:sp>
      <p:pic>
        <p:nvPicPr>
          <p:cNvPr id="8" name="Picture 7">
            <a:extLst>
              <a:ext uri="{FF2B5EF4-FFF2-40B4-BE49-F238E27FC236}">
                <a16:creationId xmlns:a16="http://schemas.microsoft.com/office/drawing/2014/main" id="{496FBEAF-DBA4-764D-9E5A-C67555C6177D}"/>
              </a:ext>
            </a:extLst>
          </p:cNvPr>
          <p:cNvPicPr>
            <a:picLocks noChangeAspect="1"/>
          </p:cNvPicPr>
          <p:nvPr/>
        </p:nvPicPr>
        <p:blipFill>
          <a:blip r:embed="rId3"/>
          <a:stretch>
            <a:fillRect/>
          </a:stretch>
        </p:blipFill>
        <p:spPr>
          <a:xfrm>
            <a:off x="7803432" y="2887173"/>
            <a:ext cx="3868233" cy="2538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796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BFF5-7254-484E-9447-C1EF0D8287E2}"/>
              </a:ext>
            </a:extLst>
          </p:cNvPr>
          <p:cNvSpPr>
            <a:spLocks noGrp="1"/>
          </p:cNvSpPr>
          <p:nvPr>
            <p:ph type="title"/>
          </p:nvPr>
        </p:nvSpPr>
        <p:spPr/>
        <p:txBody>
          <a:bodyPr/>
          <a:lstStyle/>
          <a:p>
            <a:pPr algn="ctr"/>
            <a:r>
              <a:rPr lang="en-US" dirty="0"/>
              <a:t>Why set goals?</a:t>
            </a:r>
          </a:p>
        </p:txBody>
      </p:sp>
      <p:sp>
        <p:nvSpPr>
          <p:cNvPr id="6" name="Slide Number Placeholder 5">
            <a:extLst>
              <a:ext uri="{FF2B5EF4-FFF2-40B4-BE49-F238E27FC236}">
                <a16:creationId xmlns:a16="http://schemas.microsoft.com/office/drawing/2014/main" id="{33F3FA35-DA18-A848-A96F-008E40AC6EFD}"/>
              </a:ext>
            </a:extLst>
          </p:cNvPr>
          <p:cNvSpPr>
            <a:spLocks noGrp="1"/>
          </p:cNvSpPr>
          <p:nvPr>
            <p:ph type="sldNum" sz="quarter" idx="4"/>
          </p:nvPr>
        </p:nvSpPr>
        <p:spPr/>
        <p:txBody>
          <a:bodyPr/>
          <a:lstStyle/>
          <a:p>
            <a:fld id="{8E2707E8-5217-5348-BE64-40BF60CFBB39}" type="slidenum">
              <a:rPr lang="en-US" smtClean="0"/>
              <a:pPr/>
              <a:t>3</a:t>
            </a:fld>
            <a:endParaRPr lang="en-US" dirty="0"/>
          </a:p>
        </p:txBody>
      </p:sp>
      <p:pic>
        <p:nvPicPr>
          <p:cNvPr id="8" name="Content Placeholder 7" descr="A picture containing person, outdoor&#10;&#10;Description automatically generated">
            <a:extLst>
              <a:ext uri="{FF2B5EF4-FFF2-40B4-BE49-F238E27FC236}">
                <a16:creationId xmlns:a16="http://schemas.microsoft.com/office/drawing/2014/main" id="{4788D088-48C7-7544-83A4-92107C74F259}"/>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2996997" y="2238375"/>
            <a:ext cx="6198006" cy="3835400"/>
          </a:xfrm>
        </p:spPr>
      </p:pic>
      <p:sp>
        <p:nvSpPr>
          <p:cNvPr id="9" name="Date Placeholder 8">
            <a:extLst>
              <a:ext uri="{FF2B5EF4-FFF2-40B4-BE49-F238E27FC236}">
                <a16:creationId xmlns:a16="http://schemas.microsoft.com/office/drawing/2014/main" id="{5C502E6D-D7DC-AF47-A60D-BD3F28D0CC84}"/>
              </a:ext>
            </a:extLst>
          </p:cNvPr>
          <p:cNvSpPr>
            <a:spLocks noGrp="1"/>
          </p:cNvSpPr>
          <p:nvPr>
            <p:ph type="dt" sz="half" idx="2"/>
          </p:nvPr>
        </p:nvSpPr>
        <p:spPr/>
        <p:txBody>
          <a:bodyPr/>
          <a:lstStyle/>
          <a:p>
            <a:fld id="{306D51DD-8582-A749-8EB7-53214362D4BD}" type="datetime1">
              <a:rPr lang="en-US" smtClean="0"/>
              <a:t>3/1/2021</a:t>
            </a:fld>
            <a:endParaRPr lang="en-US" sz="1000" dirty="0"/>
          </a:p>
        </p:txBody>
      </p:sp>
    </p:spTree>
    <p:extLst>
      <p:ext uri="{BB962C8B-B14F-4D97-AF65-F5344CB8AC3E}">
        <p14:creationId xmlns:p14="http://schemas.microsoft.com/office/powerpoint/2010/main" val="64577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722696" y="0"/>
            <a:ext cx="10464417" cy="1128713"/>
          </a:xfrm>
        </p:spPr>
        <p:txBody>
          <a:bodyPr>
            <a:normAutofit/>
          </a:bodyPr>
          <a:lstStyle/>
          <a:p>
            <a:pPr algn="ctr"/>
            <a:r>
              <a:rPr lang="en-US" sz="4800" dirty="0">
                <a:effectLst>
                  <a:outerShdw blurRad="38100" dist="38100" dir="2700000" algn="tl">
                    <a:srgbClr val="000000">
                      <a:alpha val="43137"/>
                    </a:srgbClr>
                  </a:outerShdw>
                </a:effectLst>
                <a:cs typeface="Times New Roman" panose="02020603050405020304" pitchFamily="18" charset="0"/>
              </a:rPr>
              <a:t>SMART</a:t>
            </a:r>
            <a:r>
              <a:rPr lang="en-US" sz="4800" dirty="0">
                <a:cs typeface="Times New Roman" panose="02020603050405020304" pitchFamily="18" charset="0"/>
              </a:rPr>
              <a:t> Goals</a:t>
            </a: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a:xfrm>
            <a:off x="9217818" y="6097447"/>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4</a:t>
            </a:fld>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A8B8B543-1C4F-874B-AF61-109B8914B93B}"/>
              </a:ext>
            </a:extLst>
          </p:cNvPr>
          <p:cNvSpPr>
            <a:spLocks noGrp="1"/>
          </p:cNvSpPr>
          <p:nvPr>
            <p:ph type="dt" sz="half" idx="2"/>
          </p:nvPr>
        </p:nvSpPr>
        <p:spPr>
          <a:xfrm>
            <a:off x="0" y="6076722"/>
            <a:ext cx="2743200" cy="365125"/>
          </a:xfrm>
        </p:spPr>
        <p:txBody>
          <a:bodyPr/>
          <a:lstStyle/>
          <a:p>
            <a:fld id="{92B922D6-50DC-4041-BB76-8560D57BB851}"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D9C14061-88AB-4226-8DAF-85172DF1F757}"/>
              </a:ext>
            </a:extLst>
          </p:cNvPr>
          <p:cNvGraphicFramePr/>
          <p:nvPr>
            <p:extLst>
              <p:ext uri="{D42A27DB-BD31-4B8C-83A1-F6EECF244321}">
                <p14:modId xmlns:p14="http://schemas.microsoft.com/office/powerpoint/2010/main" val="2354375323"/>
              </p:ext>
            </p:extLst>
          </p:nvPr>
        </p:nvGraphicFramePr>
        <p:xfrm>
          <a:off x="1602582" y="1128713"/>
          <a:ext cx="8821577" cy="4989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24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1157288" y="158545"/>
            <a:ext cx="10515600" cy="1325563"/>
          </a:xfrm>
        </p:spPr>
        <p:txBody>
          <a:bodyPr>
            <a:normAutofit/>
          </a:bodyPr>
          <a:lstStyle/>
          <a:p>
            <a:pPr algn="ctr"/>
            <a:r>
              <a:rPr lang="en-US" sz="4800" dirty="0">
                <a:cs typeface="Times New Roman" panose="02020603050405020304" pitchFamily="18" charset="0"/>
              </a:rPr>
              <a:t>Specific (S)</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838200" y="1276596"/>
            <a:ext cx="10515600" cy="4424957"/>
          </a:xfrm>
        </p:spPr>
        <p:txBody>
          <a:bodyPr>
            <a:normAutofit/>
          </a:bodyPr>
          <a:lstStyle/>
          <a:p>
            <a:pPr marL="0" marR="0" indent="0" algn="ctr">
              <a:lnSpc>
                <a:spcPct val="107000"/>
              </a:lnSpc>
              <a:spcBef>
                <a:spcPts val="0"/>
              </a:spcBef>
              <a:spcAft>
                <a:spcPts val="0"/>
              </a:spcAft>
              <a:buNone/>
            </a:pPr>
            <a:r>
              <a:rPr lang="en-US" sz="3600" i="1"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Who, where, and what?</a:t>
            </a:r>
          </a:p>
          <a:p>
            <a:pPr marL="0" marR="0" indent="0" algn="ctr">
              <a:lnSpc>
                <a:spcPct val="107000"/>
              </a:lnSpc>
              <a:spcBef>
                <a:spcPts val="0"/>
              </a:spcBef>
              <a:spcAft>
                <a:spcPts val="0"/>
              </a:spcAft>
              <a:buNone/>
            </a:pPr>
            <a:endParaRPr lang="en-US" b="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WHO will implement or evaluate the practice changes?</a:t>
            </a:r>
          </a:p>
          <a:p>
            <a:pPr marL="0" indent="0">
              <a:lnSpc>
                <a:spcPct val="107000"/>
              </a:lnSpc>
              <a:spcBef>
                <a:spcPts val="0"/>
              </a:spcBef>
              <a:buNone/>
            </a:pPr>
            <a:r>
              <a:rPr lang="en-US" dirty="0">
                <a:ea typeface="Calibri" panose="020F0502020204030204" pitchFamily="34" charset="0"/>
                <a:cs typeface="Times New Roman" panose="02020603050405020304" pitchFamily="18" charset="0"/>
              </a:rPr>
              <a:t>                        </a:t>
            </a:r>
            <a:r>
              <a:rPr lang="en-US" b="1" dirty="0">
                <a:ea typeface="Calibri" panose="020F0502020204030204" pitchFamily="34" charset="0"/>
                <a:cs typeface="Times New Roman" panose="02020603050405020304" pitchFamily="18" charset="0"/>
              </a:rPr>
              <a:t>AND</a:t>
            </a:r>
          </a:p>
          <a:p>
            <a:pPr marL="0" indent="0">
              <a:lnSpc>
                <a:spcPct val="107000"/>
              </a:lnSpc>
              <a:spcBef>
                <a:spcPts val="0"/>
              </a:spcBef>
              <a:buNone/>
            </a:pPr>
            <a:r>
              <a:rPr lang="en-US" dirty="0">
                <a:ea typeface="Calibri" panose="020F0502020204030204" pitchFamily="34" charset="0"/>
                <a:cs typeface="Times New Roman" panose="02020603050405020304" pitchFamily="18" charset="0"/>
              </a:rPr>
              <a:t>WHO </a:t>
            </a:r>
            <a:r>
              <a:rPr lang="en-US" dirty="0">
                <a:effectLst/>
                <a:ea typeface="Calibri" panose="020F0502020204030204" pitchFamily="34" charset="0"/>
                <a:cs typeface="Times New Roman" panose="02020603050405020304" pitchFamily="18" charset="0"/>
              </a:rPr>
              <a:t>will be impacted by the changes? </a:t>
            </a:r>
          </a:p>
          <a:p>
            <a:pPr marL="0" indent="0">
              <a:lnSpc>
                <a:spcPct val="107000"/>
              </a:lnSpc>
              <a:spcBef>
                <a:spcPts val="0"/>
              </a:spcBef>
              <a:buNone/>
            </a:pPr>
            <a:endParaRPr lang="en-US"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WHERE do practices need to change? </a:t>
            </a:r>
          </a:p>
          <a:p>
            <a:pPr marL="0" indent="0">
              <a:lnSpc>
                <a:spcPct val="107000"/>
              </a:lnSpc>
              <a:spcBef>
                <a:spcPts val="0"/>
              </a:spcBef>
              <a:buNone/>
            </a:pPr>
            <a:endParaRPr lang="en-US" dirty="0">
              <a:effectLst/>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WHAT </a:t>
            </a:r>
            <a:r>
              <a:rPr lang="en-US" dirty="0">
                <a:ea typeface="Calibri" panose="020F0502020204030204" pitchFamily="34" charset="0"/>
                <a:cs typeface="Times New Roman" panose="02020603050405020304" pitchFamily="18" charset="0"/>
              </a:rPr>
              <a:t>are</a:t>
            </a:r>
            <a:r>
              <a:rPr lang="en-US" dirty="0">
                <a:effectLst/>
                <a:ea typeface="Calibri" panose="020F0502020204030204" pitchFamily="34" charset="0"/>
                <a:cs typeface="Times New Roman" panose="02020603050405020304" pitchFamily="18" charset="0"/>
              </a:rPr>
              <a:t> the changes </a:t>
            </a:r>
            <a:r>
              <a:rPr lang="en-US" dirty="0">
                <a:ea typeface="Calibri" panose="020F0502020204030204" pitchFamily="34" charset="0"/>
                <a:cs typeface="Times New Roman" panose="02020603050405020304" pitchFamily="18" charset="0"/>
              </a:rPr>
              <a:t>that need to be made? </a:t>
            </a:r>
            <a:endParaRPr lang="en-US" dirty="0">
              <a:effectLs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a:xfrm>
            <a:off x="9258300" y="6076723"/>
            <a:ext cx="2743200" cy="365125"/>
          </a:xfrm>
        </p:spPr>
        <p:txBody>
          <a:bodyPr/>
          <a:lstStyle/>
          <a:p>
            <a:fld id="{8E2707E8-5217-5348-BE64-40BF60CFBB39}" type="slidenum">
              <a:rPr lang="en-US" smtClean="0">
                <a:latin typeface="Times New Roman" panose="02020603050405020304" pitchFamily="18" charset="0"/>
                <a:cs typeface="Times New Roman" panose="02020603050405020304" pitchFamily="18" charset="0"/>
              </a:rPr>
              <a:pPr/>
              <a:t>5</a:t>
            </a:fld>
            <a:endParaRPr lang="en-US" dirty="0">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AA155263-4340-F249-A292-B7ABF5424B54}"/>
              </a:ext>
            </a:extLst>
          </p:cNvPr>
          <p:cNvSpPr>
            <a:spLocks noGrp="1"/>
          </p:cNvSpPr>
          <p:nvPr>
            <p:ph type="dt" sz="half" idx="2"/>
          </p:nvPr>
        </p:nvSpPr>
        <p:spPr>
          <a:xfrm>
            <a:off x="0" y="6076723"/>
            <a:ext cx="2743200" cy="365125"/>
          </a:xfrm>
        </p:spPr>
        <p:txBody>
          <a:bodyPr/>
          <a:lstStyle/>
          <a:p>
            <a:fld id="{58810F4C-9E72-4582-BD2B-E19BD749C795}" type="datetime1">
              <a:rPr lang="en-US" smtClean="0">
                <a:latin typeface="Times New Roman" panose="02020603050405020304" pitchFamily="18" charset="0"/>
                <a:cs typeface="Times New Roman" panose="02020603050405020304" pitchFamily="18" charset="0"/>
              </a:rPr>
              <a:t>3/1/2021</a:t>
            </a:fld>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40BCB4-B3D0-48A9-B343-8F7D4412CF37}"/>
              </a:ext>
            </a:extLst>
          </p:cNvPr>
          <p:cNvPicPr>
            <a:picLocks noChangeAspect="1"/>
          </p:cNvPicPr>
          <p:nvPr/>
        </p:nvPicPr>
        <p:blipFill>
          <a:blip r:embed="rId3"/>
          <a:stretch>
            <a:fillRect/>
          </a:stretch>
        </p:blipFill>
        <p:spPr>
          <a:xfrm>
            <a:off x="8261895" y="2926849"/>
            <a:ext cx="3410993" cy="2774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4538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C610-0BBD-44C2-B4CA-53D74AAB36E3}"/>
              </a:ext>
            </a:extLst>
          </p:cNvPr>
          <p:cNvSpPr>
            <a:spLocks noGrp="1"/>
          </p:cNvSpPr>
          <p:nvPr>
            <p:ph type="title"/>
          </p:nvPr>
        </p:nvSpPr>
        <p:spPr>
          <a:xfrm>
            <a:off x="838200" y="591584"/>
            <a:ext cx="10515600" cy="1325563"/>
          </a:xfrm>
        </p:spPr>
        <p:txBody>
          <a:bodyPr/>
          <a:lstStyle/>
          <a:p>
            <a:pPr algn="ctr"/>
            <a:r>
              <a:rPr lang="en-US" dirty="0">
                <a:cs typeface="Times New Roman" panose="02020603050405020304" pitchFamily="18" charset="0"/>
              </a:rPr>
              <a:t>Specific Examples</a:t>
            </a:r>
            <a:endParaRPr lang="en-US" dirty="0"/>
          </a:p>
        </p:txBody>
      </p:sp>
      <p:sp>
        <p:nvSpPr>
          <p:cNvPr id="3" name="Content Placeholder 2">
            <a:extLst>
              <a:ext uri="{FF2B5EF4-FFF2-40B4-BE49-F238E27FC236}">
                <a16:creationId xmlns:a16="http://schemas.microsoft.com/office/drawing/2014/main" id="{9CF228D3-ABE9-4623-995D-A0DB65A67F4C}"/>
              </a:ext>
            </a:extLst>
          </p:cNvPr>
          <p:cNvSpPr>
            <a:spLocks noGrp="1"/>
          </p:cNvSpPr>
          <p:nvPr>
            <p:ph idx="1"/>
          </p:nvPr>
        </p:nvSpPr>
        <p:spPr>
          <a:xfrm>
            <a:off x="838200" y="1699949"/>
            <a:ext cx="10515600" cy="3834946"/>
          </a:xfrm>
        </p:spPr>
        <p:txBody>
          <a:bodyPr>
            <a:normAutofit fontScale="92500" lnSpcReduction="10000"/>
          </a:bodyPr>
          <a:lstStyle/>
          <a:p>
            <a:pPr marL="0" indent="0" algn="ctr">
              <a:buNone/>
            </a:pPr>
            <a:r>
              <a:rPr lang="en-US" i="1" dirty="0">
                <a:solidFill>
                  <a:srgbClr val="C00000"/>
                </a:solidFill>
                <a:effectLst>
                  <a:outerShdw blurRad="38100" dist="38100" dir="2700000" algn="tl">
                    <a:srgbClr val="000000">
                      <a:alpha val="43137"/>
                    </a:srgbClr>
                  </a:outerShdw>
                </a:effectLst>
                <a:cs typeface="Times New Roman" panose="02020603050405020304" pitchFamily="18" charset="0"/>
              </a:rPr>
              <a:t>Who, Where, and What?</a:t>
            </a:r>
          </a:p>
          <a:p>
            <a:pPr marL="0" indent="0" algn="ctr">
              <a:buNone/>
            </a:pPr>
            <a:endParaRPr lang="en-US" i="1" dirty="0">
              <a:latin typeface="Times New Roman" panose="02020603050405020304" pitchFamily="18" charset="0"/>
              <a:cs typeface="Times New Roman" panose="02020603050405020304" pitchFamily="18" charset="0"/>
            </a:endParaRPr>
          </a:p>
          <a:p>
            <a:pPr marL="0" indent="0">
              <a:buNone/>
            </a:pPr>
            <a:r>
              <a:rPr lang="en-US" dirty="0">
                <a:cs typeface="Times New Roman" panose="02020603050405020304" pitchFamily="18" charset="0"/>
              </a:rPr>
              <a:t>RNs </a:t>
            </a:r>
            <a:r>
              <a:rPr lang="en-US" dirty="0">
                <a:solidFill>
                  <a:srgbClr val="C00000"/>
                </a:solidFill>
                <a:cs typeface="Times New Roman" panose="02020603050405020304" pitchFamily="18" charset="0"/>
              </a:rPr>
              <a:t>(who will make the changes) </a:t>
            </a:r>
            <a:r>
              <a:rPr lang="en-US" dirty="0">
                <a:cs typeface="Times New Roman" panose="02020603050405020304" pitchFamily="18" charset="0"/>
              </a:rPr>
              <a:t>at Fabulous Clinic </a:t>
            </a:r>
            <a:r>
              <a:rPr lang="en-US" dirty="0">
                <a:solidFill>
                  <a:srgbClr val="C00000"/>
                </a:solidFill>
                <a:cs typeface="Times New Roman" panose="02020603050405020304" pitchFamily="18" charset="0"/>
              </a:rPr>
              <a:t>(where) </a:t>
            </a:r>
            <a:r>
              <a:rPr lang="en-US" dirty="0">
                <a:cs typeface="Times New Roman" panose="02020603050405020304" pitchFamily="18" charset="0"/>
              </a:rPr>
              <a:t>will administer flu vaccines </a:t>
            </a:r>
            <a:r>
              <a:rPr lang="en-US" dirty="0">
                <a:solidFill>
                  <a:srgbClr val="C00000"/>
                </a:solidFill>
                <a:cs typeface="Times New Roman" panose="02020603050405020304" pitchFamily="18" charset="0"/>
              </a:rPr>
              <a:t>(what) </a:t>
            </a:r>
            <a:r>
              <a:rPr lang="en-US" dirty="0">
                <a:cs typeface="Times New Roman" panose="02020603050405020304" pitchFamily="18" charset="0"/>
              </a:rPr>
              <a:t>to the patients who meet the eligibility criteria </a:t>
            </a:r>
            <a:r>
              <a:rPr lang="en-US" dirty="0">
                <a:solidFill>
                  <a:srgbClr val="C00000"/>
                </a:solidFill>
                <a:cs typeface="Times New Roman" panose="02020603050405020304" pitchFamily="18" charset="0"/>
              </a:rPr>
              <a:t>(who will be impacted by the changes)</a:t>
            </a:r>
            <a:r>
              <a:rPr lang="en-US" dirty="0">
                <a:cs typeface="Times New Roman" panose="02020603050405020304" pitchFamily="18" charset="0"/>
              </a:rPr>
              <a:t>.</a:t>
            </a:r>
          </a:p>
          <a:p>
            <a:pPr marL="0" indent="0">
              <a:buNone/>
            </a:pPr>
            <a:endParaRPr lang="en-US" i="1" dirty="0">
              <a:solidFill>
                <a:srgbClr val="0432FF"/>
              </a:solidFill>
              <a:cs typeface="Times New Roman" panose="02020603050405020304" pitchFamily="18" charset="0"/>
            </a:endParaRPr>
          </a:p>
          <a:p>
            <a:pPr marL="0" indent="0">
              <a:buNone/>
            </a:pPr>
            <a:r>
              <a:rPr lang="en-US" dirty="0">
                <a:cs typeface="Times New Roman" panose="02020603050405020304" pitchFamily="18" charset="0"/>
              </a:rPr>
              <a:t>The post-surgical patients </a:t>
            </a:r>
            <a:r>
              <a:rPr lang="en-US" dirty="0">
                <a:solidFill>
                  <a:srgbClr val="C00000"/>
                </a:solidFill>
                <a:cs typeface="Times New Roman" panose="02020603050405020304" pitchFamily="18" charset="0"/>
              </a:rPr>
              <a:t>(who will be impacted by the changes) </a:t>
            </a:r>
            <a:r>
              <a:rPr lang="en-US" dirty="0">
                <a:cs typeface="Times New Roman" panose="02020603050405020304" pitchFamily="18" charset="0"/>
              </a:rPr>
              <a:t>on the medical surgical unit </a:t>
            </a:r>
            <a:r>
              <a:rPr lang="en-US" dirty="0">
                <a:solidFill>
                  <a:srgbClr val="D23200"/>
                </a:solidFill>
                <a:cs typeface="Times New Roman" panose="02020603050405020304" pitchFamily="18" charset="0"/>
              </a:rPr>
              <a:t>(where) </a:t>
            </a:r>
            <a:r>
              <a:rPr lang="en-US" dirty="0">
                <a:cs typeface="Times New Roman" panose="02020603050405020304" pitchFamily="18" charset="0"/>
              </a:rPr>
              <a:t>will achieve a level 4 status of ambulation as defined by Bedside Mobility Assessment Tool </a:t>
            </a:r>
            <a:r>
              <a:rPr lang="en-US" dirty="0">
                <a:solidFill>
                  <a:srgbClr val="C00000"/>
                </a:solidFill>
                <a:cs typeface="Times New Roman" panose="02020603050405020304" pitchFamily="18" charset="0"/>
              </a:rPr>
              <a:t>(what) </a:t>
            </a:r>
            <a:r>
              <a:rPr lang="en-US" dirty="0">
                <a:cs typeface="Times New Roman" panose="02020603050405020304" pitchFamily="18" charset="0"/>
              </a:rPr>
              <a:t>as evaluated by staff RNs </a:t>
            </a:r>
            <a:r>
              <a:rPr lang="en-US" dirty="0">
                <a:solidFill>
                  <a:srgbClr val="C00000"/>
                </a:solidFill>
                <a:cs typeface="Times New Roman" panose="02020603050405020304" pitchFamily="18" charset="0"/>
              </a:rPr>
              <a:t>(who will make the changes)</a:t>
            </a:r>
            <a:r>
              <a:rPr lang="en-US" dirty="0">
                <a:cs typeface="Times New Roman" panose="02020603050405020304" pitchFamily="18" charset="0"/>
              </a:rPr>
              <a:t>.</a:t>
            </a:r>
          </a:p>
          <a:p>
            <a:pPr marL="0" indent="0">
              <a:buNone/>
            </a:pPr>
            <a:endParaRPr lang="en-US" i="1" dirty="0">
              <a:solidFill>
                <a:srgbClr val="C00000"/>
              </a:solidFill>
              <a:cs typeface="Times New Roman" panose="02020603050405020304" pitchFamily="18" charset="0"/>
            </a:endParaRPr>
          </a:p>
        </p:txBody>
      </p:sp>
      <p:sp>
        <p:nvSpPr>
          <p:cNvPr id="6" name="Slide Number Placeholder 5">
            <a:extLst>
              <a:ext uri="{FF2B5EF4-FFF2-40B4-BE49-F238E27FC236}">
                <a16:creationId xmlns:a16="http://schemas.microsoft.com/office/drawing/2014/main" id="{05129C60-1359-4A8A-B440-A5AFF12AEE1E}"/>
              </a:ext>
            </a:extLst>
          </p:cNvPr>
          <p:cNvSpPr>
            <a:spLocks noGrp="1"/>
          </p:cNvSpPr>
          <p:nvPr>
            <p:ph type="sldNum" sz="quarter" idx="4"/>
          </p:nvPr>
        </p:nvSpPr>
        <p:spPr/>
        <p:txBody>
          <a:bodyPr/>
          <a:lstStyle/>
          <a:p>
            <a:fld id="{8E2707E8-5217-5348-BE64-40BF60CFBB39}" type="slidenum">
              <a:rPr lang="en-US" smtClean="0"/>
              <a:pPr/>
              <a:t>6</a:t>
            </a:fld>
            <a:endParaRPr lang="en-US" sz="1000" dirty="0"/>
          </a:p>
        </p:txBody>
      </p:sp>
      <p:sp>
        <p:nvSpPr>
          <p:cNvPr id="7" name="Date Placeholder 6">
            <a:extLst>
              <a:ext uri="{FF2B5EF4-FFF2-40B4-BE49-F238E27FC236}">
                <a16:creationId xmlns:a16="http://schemas.microsoft.com/office/drawing/2014/main" id="{A0FEFA0E-0130-B74B-AD7B-8B350943F99D}"/>
              </a:ext>
            </a:extLst>
          </p:cNvPr>
          <p:cNvSpPr>
            <a:spLocks noGrp="1"/>
          </p:cNvSpPr>
          <p:nvPr>
            <p:ph type="dt" sz="half" idx="2"/>
          </p:nvPr>
        </p:nvSpPr>
        <p:spPr/>
        <p:txBody>
          <a:bodyPr/>
          <a:lstStyle/>
          <a:p>
            <a:fld id="{33C59042-B438-2949-B4BD-508625DD9CA6}" type="datetime1">
              <a:rPr lang="en-US" smtClean="0"/>
              <a:t>3/1/2021</a:t>
            </a:fld>
            <a:endParaRPr lang="en-US" sz="1000" dirty="0"/>
          </a:p>
        </p:txBody>
      </p:sp>
    </p:spTree>
    <p:extLst>
      <p:ext uri="{BB962C8B-B14F-4D97-AF65-F5344CB8AC3E}">
        <p14:creationId xmlns:p14="http://schemas.microsoft.com/office/powerpoint/2010/main" val="49372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2215-F2B1-4C4B-B459-385D3DCC9759}"/>
              </a:ext>
            </a:extLst>
          </p:cNvPr>
          <p:cNvSpPr>
            <a:spLocks noGrp="1"/>
          </p:cNvSpPr>
          <p:nvPr>
            <p:ph type="title"/>
          </p:nvPr>
        </p:nvSpPr>
        <p:spPr>
          <a:xfrm>
            <a:off x="751573" y="449471"/>
            <a:ext cx="10515600" cy="1325563"/>
          </a:xfrm>
        </p:spPr>
        <p:txBody>
          <a:bodyPr/>
          <a:lstStyle/>
          <a:p>
            <a:pPr algn="ctr"/>
            <a:r>
              <a:rPr lang="en-US" dirty="0">
                <a:cs typeface="Times New Roman" panose="02020603050405020304" pitchFamily="18" charset="0"/>
              </a:rPr>
              <a:t>Measurable (M)</a:t>
            </a:r>
          </a:p>
        </p:txBody>
      </p:sp>
      <p:sp>
        <p:nvSpPr>
          <p:cNvPr id="3" name="Content Placeholder 2">
            <a:extLst>
              <a:ext uri="{FF2B5EF4-FFF2-40B4-BE49-F238E27FC236}">
                <a16:creationId xmlns:a16="http://schemas.microsoft.com/office/drawing/2014/main" id="{B5EB4E1B-BFA2-443F-8B79-89F836E4E676}"/>
              </a:ext>
            </a:extLst>
          </p:cNvPr>
          <p:cNvSpPr>
            <a:spLocks noGrp="1"/>
          </p:cNvSpPr>
          <p:nvPr>
            <p:ph idx="1"/>
          </p:nvPr>
        </p:nvSpPr>
        <p:spPr>
          <a:xfrm>
            <a:off x="751573" y="1775034"/>
            <a:ext cx="10515600" cy="3834946"/>
          </a:xfrm>
        </p:spPr>
        <p:txBody>
          <a:bodyPr>
            <a:normAutofit/>
          </a:bodyPr>
          <a:lstStyle/>
          <a:p>
            <a:pPr marL="0" indent="0" algn="ctr">
              <a:lnSpc>
                <a:spcPct val="107000"/>
              </a:lnSpc>
              <a:spcBef>
                <a:spcPts val="0"/>
              </a:spcBef>
              <a:buNone/>
            </a:pPr>
            <a:r>
              <a:rPr lang="en-US" sz="2400" i="1" dirty="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Describe how you plan to measure or track achievement of goals</a:t>
            </a:r>
          </a:p>
          <a:p>
            <a:pPr marL="0" marR="0" indent="0" algn="ctr">
              <a:lnSpc>
                <a:spcPct val="107000"/>
              </a:lnSpc>
              <a:spcBef>
                <a:spcPts val="0"/>
              </a:spcBef>
              <a:spcAft>
                <a:spcPts val="0"/>
              </a:spcAft>
              <a:buNone/>
            </a:pPr>
            <a:r>
              <a:rPr lang="en-US" sz="2400" i="1"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HOW will we know if we met our goal? </a:t>
            </a:r>
          </a:p>
          <a:p>
            <a:pPr marL="0" marR="0" indent="0">
              <a:lnSpc>
                <a:spcPct val="107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ea typeface="Calibri" panose="020F0502020204030204" pitchFamily="34" charset="0"/>
                <a:cs typeface="Times New Roman" panose="02020603050405020304" pitchFamily="18" charset="0"/>
              </a:rPr>
              <a:t> WHAT are our quantitative measures of success? </a:t>
            </a:r>
          </a:p>
        </p:txBody>
      </p:sp>
      <p:sp>
        <p:nvSpPr>
          <p:cNvPr id="6" name="Slide Number Placeholder 5">
            <a:extLst>
              <a:ext uri="{FF2B5EF4-FFF2-40B4-BE49-F238E27FC236}">
                <a16:creationId xmlns:a16="http://schemas.microsoft.com/office/drawing/2014/main" id="{D54695AB-251B-4BDC-828E-D97D4C0D151D}"/>
              </a:ext>
            </a:extLst>
          </p:cNvPr>
          <p:cNvSpPr>
            <a:spLocks noGrp="1"/>
          </p:cNvSpPr>
          <p:nvPr>
            <p:ph type="sldNum" sz="quarter" idx="4"/>
          </p:nvPr>
        </p:nvSpPr>
        <p:spPr/>
        <p:txBody>
          <a:bodyPr/>
          <a:lstStyle/>
          <a:p>
            <a:fld id="{8E2707E8-5217-5348-BE64-40BF60CFBB39}" type="slidenum">
              <a:rPr lang="en-US" smtClean="0"/>
              <a:pPr/>
              <a:t>7</a:t>
            </a:fld>
            <a:endParaRPr lang="en-US" sz="1000" dirty="0"/>
          </a:p>
        </p:txBody>
      </p:sp>
      <p:sp>
        <p:nvSpPr>
          <p:cNvPr id="7" name="Date Placeholder 6">
            <a:extLst>
              <a:ext uri="{FF2B5EF4-FFF2-40B4-BE49-F238E27FC236}">
                <a16:creationId xmlns:a16="http://schemas.microsoft.com/office/drawing/2014/main" id="{63024341-A1AB-AE4F-A151-E700E02425A9}"/>
              </a:ext>
            </a:extLst>
          </p:cNvPr>
          <p:cNvSpPr>
            <a:spLocks noGrp="1"/>
          </p:cNvSpPr>
          <p:nvPr>
            <p:ph type="dt" sz="half" idx="2"/>
          </p:nvPr>
        </p:nvSpPr>
        <p:spPr/>
        <p:txBody>
          <a:bodyPr/>
          <a:lstStyle/>
          <a:p>
            <a:fld id="{C7FCD64E-9560-6543-BB00-616E9E7CD265}" type="datetime1">
              <a:rPr lang="en-US" smtClean="0"/>
              <a:t>3/1/2021</a:t>
            </a:fld>
            <a:endParaRPr lang="en-US" sz="1000" dirty="0"/>
          </a:p>
        </p:txBody>
      </p:sp>
      <p:pic>
        <p:nvPicPr>
          <p:cNvPr id="8" name="Picture 7">
            <a:extLst>
              <a:ext uri="{FF2B5EF4-FFF2-40B4-BE49-F238E27FC236}">
                <a16:creationId xmlns:a16="http://schemas.microsoft.com/office/drawing/2014/main" id="{4C7560BA-1613-0648-91A9-F2FFA1B8271F}"/>
              </a:ext>
            </a:extLst>
          </p:cNvPr>
          <p:cNvPicPr>
            <a:picLocks noChangeAspect="1"/>
          </p:cNvPicPr>
          <p:nvPr/>
        </p:nvPicPr>
        <p:blipFill>
          <a:blip r:embed="rId3"/>
          <a:stretch>
            <a:fillRect/>
          </a:stretch>
        </p:blipFill>
        <p:spPr>
          <a:xfrm>
            <a:off x="7986713" y="3429000"/>
            <a:ext cx="3752849" cy="2500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9461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8C94-F0B2-4DB3-84E4-D4E626C5B115}"/>
              </a:ext>
            </a:extLst>
          </p:cNvPr>
          <p:cNvSpPr>
            <a:spLocks noGrp="1"/>
          </p:cNvSpPr>
          <p:nvPr>
            <p:ph type="title"/>
          </p:nvPr>
        </p:nvSpPr>
        <p:spPr/>
        <p:txBody>
          <a:bodyPr/>
          <a:lstStyle/>
          <a:p>
            <a:pPr algn="ctr"/>
            <a:r>
              <a:rPr lang="en-US" dirty="0">
                <a:cs typeface="Times New Roman" panose="02020603050405020304" pitchFamily="18" charset="0"/>
              </a:rPr>
              <a:t>Why Set the Goal at </a:t>
            </a:r>
            <a:r>
              <a:rPr lang="en-US" dirty="0">
                <a:solidFill>
                  <a:srgbClr val="C00000"/>
                </a:solidFill>
                <a:latin typeface="Times New Roman" panose="02020603050405020304" pitchFamily="18" charset="0"/>
                <a:cs typeface="Times New Roman" panose="02020603050405020304" pitchFamily="18" charset="0"/>
              </a:rPr>
              <a:t>100%</a:t>
            </a:r>
            <a:r>
              <a:rPr lang="en-US" dirty="0">
                <a:cs typeface="Times New Roman" panose="02020603050405020304" pitchFamily="18" charset="0"/>
              </a:rPr>
              <a:t>?</a:t>
            </a:r>
          </a:p>
        </p:txBody>
      </p:sp>
      <p:sp>
        <p:nvSpPr>
          <p:cNvPr id="3" name="Content Placeholder 2">
            <a:extLst>
              <a:ext uri="{FF2B5EF4-FFF2-40B4-BE49-F238E27FC236}">
                <a16:creationId xmlns:a16="http://schemas.microsoft.com/office/drawing/2014/main" id="{BDEE91BA-D3D9-4128-8334-264A5D99FAD9}"/>
              </a:ext>
            </a:extLst>
          </p:cNvPr>
          <p:cNvSpPr>
            <a:spLocks noGrp="1"/>
          </p:cNvSpPr>
          <p:nvPr>
            <p:ph idx="1"/>
          </p:nvPr>
        </p:nvSpPr>
        <p:spPr>
          <a:xfrm>
            <a:off x="838200" y="2024745"/>
            <a:ext cx="10515600" cy="4061637"/>
          </a:xfrm>
        </p:spPr>
        <p:txBody>
          <a:bodyPr>
            <a:noAutofit/>
          </a:bodyPr>
          <a:lstStyle/>
          <a:p>
            <a:r>
              <a:rPr lang="en-US" dirty="0"/>
              <a:t>Important to strive for the best outcomes for all patients</a:t>
            </a:r>
          </a:p>
          <a:p>
            <a:pPr lvl="0"/>
            <a:r>
              <a:rPr lang="en-US" dirty="0"/>
              <a:t>Impossible to know what percent of the patients will be impacted by the practice change </a:t>
            </a:r>
          </a:p>
          <a:p>
            <a:pPr lvl="0"/>
            <a:r>
              <a:rPr lang="en-US" dirty="0"/>
              <a:t>Impossible to know how long it will take to reach 100% mark</a:t>
            </a:r>
          </a:p>
          <a:p>
            <a:pPr lvl="0"/>
            <a:r>
              <a:rPr lang="en-US" dirty="0"/>
              <a:t>If goal set too low, then the staff may stop trying when they reach the lower goal</a:t>
            </a:r>
          </a:p>
        </p:txBody>
      </p:sp>
      <p:sp>
        <p:nvSpPr>
          <p:cNvPr id="6" name="Slide Number Placeholder 5">
            <a:extLst>
              <a:ext uri="{FF2B5EF4-FFF2-40B4-BE49-F238E27FC236}">
                <a16:creationId xmlns:a16="http://schemas.microsoft.com/office/drawing/2014/main" id="{5D728831-2AD9-4B44-9AA2-D292C7A2E719}"/>
              </a:ext>
            </a:extLst>
          </p:cNvPr>
          <p:cNvSpPr>
            <a:spLocks noGrp="1"/>
          </p:cNvSpPr>
          <p:nvPr>
            <p:ph type="sldNum" sz="quarter" idx="4"/>
          </p:nvPr>
        </p:nvSpPr>
        <p:spPr/>
        <p:txBody>
          <a:bodyPr/>
          <a:lstStyle/>
          <a:p>
            <a:fld id="{8E2707E8-5217-5348-BE64-40BF60CFBB39}" type="slidenum">
              <a:rPr lang="en-US" smtClean="0"/>
              <a:pPr/>
              <a:t>8</a:t>
            </a:fld>
            <a:endParaRPr lang="en-US" sz="1000" dirty="0"/>
          </a:p>
        </p:txBody>
      </p:sp>
      <p:sp>
        <p:nvSpPr>
          <p:cNvPr id="7" name="Date Placeholder 6">
            <a:extLst>
              <a:ext uri="{FF2B5EF4-FFF2-40B4-BE49-F238E27FC236}">
                <a16:creationId xmlns:a16="http://schemas.microsoft.com/office/drawing/2014/main" id="{F874E1CB-E1F8-2A4A-8877-4596CDA111C2}"/>
              </a:ext>
            </a:extLst>
          </p:cNvPr>
          <p:cNvSpPr>
            <a:spLocks noGrp="1"/>
          </p:cNvSpPr>
          <p:nvPr>
            <p:ph type="dt" sz="half" idx="2"/>
          </p:nvPr>
        </p:nvSpPr>
        <p:spPr/>
        <p:txBody>
          <a:bodyPr/>
          <a:lstStyle/>
          <a:p>
            <a:fld id="{6B906E67-CE94-204E-A3D9-AE472276D002}" type="datetime1">
              <a:rPr lang="en-US" smtClean="0"/>
              <a:t>3/1/2021</a:t>
            </a:fld>
            <a:endParaRPr lang="en-US" sz="1000" dirty="0"/>
          </a:p>
        </p:txBody>
      </p:sp>
    </p:spTree>
    <p:extLst>
      <p:ext uri="{BB962C8B-B14F-4D97-AF65-F5344CB8AC3E}">
        <p14:creationId xmlns:p14="http://schemas.microsoft.com/office/powerpoint/2010/main" val="315145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9E4F-5BE3-2D43-894C-2308A0786587}"/>
              </a:ext>
            </a:extLst>
          </p:cNvPr>
          <p:cNvSpPr>
            <a:spLocks noGrp="1"/>
          </p:cNvSpPr>
          <p:nvPr>
            <p:ph type="title"/>
          </p:nvPr>
        </p:nvSpPr>
        <p:spPr/>
        <p:txBody>
          <a:bodyPr/>
          <a:lstStyle/>
          <a:p>
            <a:pPr algn="ctr"/>
            <a:r>
              <a:rPr lang="en-US" dirty="0">
                <a:cs typeface="Times New Roman" panose="02020603050405020304" pitchFamily="18" charset="0"/>
              </a:rPr>
              <a:t>Why Set the Goal at 100%? </a:t>
            </a:r>
            <a:br>
              <a:rPr lang="en-US" dirty="0">
                <a:cs typeface="Times New Roman" panose="02020603050405020304" pitchFamily="18" charset="0"/>
              </a:rPr>
            </a:br>
            <a:r>
              <a:rPr lang="en-US" dirty="0">
                <a:solidFill>
                  <a:srgbClr val="C00000"/>
                </a:solidFill>
                <a:effectLst>
                  <a:outerShdw blurRad="38100" dist="38100" dir="2700000" algn="tl">
                    <a:srgbClr val="000000">
                      <a:alpha val="43137"/>
                    </a:srgbClr>
                  </a:outerShdw>
                </a:effectLst>
                <a:latin typeface="+mn-lt"/>
                <a:cs typeface="Times New Roman" panose="02020603050405020304" pitchFamily="18" charset="0"/>
              </a:rPr>
              <a:t>Health Equity!</a:t>
            </a:r>
            <a:endParaRPr lang="en-US" dirty="0">
              <a:latin typeface="+mn-lt"/>
            </a:endParaRPr>
          </a:p>
        </p:txBody>
      </p:sp>
      <p:sp>
        <p:nvSpPr>
          <p:cNvPr id="3" name="Content Placeholder 2">
            <a:extLst>
              <a:ext uri="{FF2B5EF4-FFF2-40B4-BE49-F238E27FC236}">
                <a16:creationId xmlns:a16="http://schemas.microsoft.com/office/drawing/2014/main" id="{04F5B165-2F21-904B-92D0-1603C104CB26}"/>
              </a:ext>
            </a:extLst>
          </p:cNvPr>
          <p:cNvSpPr>
            <a:spLocks noGrp="1"/>
          </p:cNvSpPr>
          <p:nvPr>
            <p:ph idx="1"/>
          </p:nvPr>
        </p:nvSpPr>
        <p:spPr/>
        <p:txBody>
          <a:bodyPr/>
          <a:lstStyle/>
          <a:p>
            <a:r>
              <a:rPr lang="en-US" dirty="0"/>
              <a:t>Often the patients in last 10-20% are most vulnerable patients who need evidence-based care the most</a:t>
            </a:r>
            <a:endParaRPr lang="en-US" dirty="0">
              <a:cs typeface="Times New Roman" panose="02020603050405020304" pitchFamily="18" charset="0"/>
            </a:endParaRPr>
          </a:p>
          <a:p>
            <a:r>
              <a:rPr lang="en-US" dirty="0"/>
              <a:t>It is not acceptable to be content with a sub-set of patients receiving non-evidence-based care - leads to health disparities</a:t>
            </a:r>
          </a:p>
        </p:txBody>
      </p:sp>
      <p:sp>
        <p:nvSpPr>
          <p:cNvPr id="4" name="Date Placeholder 3">
            <a:extLst>
              <a:ext uri="{FF2B5EF4-FFF2-40B4-BE49-F238E27FC236}">
                <a16:creationId xmlns:a16="http://schemas.microsoft.com/office/drawing/2014/main" id="{44BA0D40-D33F-BE4E-A2C2-938C3C6257B9}"/>
              </a:ext>
            </a:extLst>
          </p:cNvPr>
          <p:cNvSpPr>
            <a:spLocks noGrp="1"/>
          </p:cNvSpPr>
          <p:nvPr>
            <p:ph type="dt" sz="half" idx="2"/>
          </p:nvPr>
        </p:nvSpPr>
        <p:spPr/>
        <p:txBody>
          <a:bodyPr/>
          <a:lstStyle/>
          <a:p>
            <a:fld id="{E85015CD-D21A-7847-8F05-2D3CFFDD48E6}" type="datetime1">
              <a:rPr lang="en-US" smtClean="0"/>
              <a:t>3/1/2021</a:t>
            </a:fld>
            <a:endParaRPr lang="en-US" sz="1000" dirty="0"/>
          </a:p>
        </p:txBody>
      </p:sp>
      <p:sp>
        <p:nvSpPr>
          <p:cNvPr id="5" name="Slide Number Placeholder 4">
            <a:extLst>
              <a:ext uri="{FF2B5EF4-FFF2-40B4-BE49-F238E27FC236}">
                <a16:creationId xmlns:a16="http://schemas.microsoft.com/office/drawing/2014/main" id="{05135B5A-A31C-6243-A639-48D0074FB6E7}"/>
              </a:ext>
            </a:extLst>
          </p:cNvPr>
          <p:cNvSpPr>
            <a:spLocks noGrp="1"/>
          </p:cNvSpPr>
          <p:nvPr>
            <p:ph type="sldNum" sz="quarter" idx="4"/>
          </p:nvPr>
        </p:nvSpPr>
        <p:spPr/>
        <p:txBody>
          <a:bodyPr/>
          <a:lstStyle/>
          <a:p>
            <a:r>
              <a:rPr lang="en-US" sz="1000" dirty="0"/>
              <a:t>9</a:t>
            </a:r>
          </a:p>
        </p:txBody>
      </p:sp>
    </p:spTree>
    <p:extLst>
      <p:ext uri="{BB962C8B-B14F-4D97-AF65-F5344CB8AC3E}">
        <p14:creationId xmlns:p14="http://schemas.microsoft.com/office/powerpoint/2010/main" val="413740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2727</TotalTime>
  <Words>4823</Words>
  <Application>Microsoft Office PowerPoint</Application>
  <PresentationFormat>Widescreen</PresentationFormat>
  <Paragraphs>419</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Garamond</vt:lpstr>
      <vt:lpstr>IowanOldSt-BT</vt:lpstr>
      <vt:lpstr>Times New Roman</vt:lpstr>
      <vt:lpstr>Office Theme</vt:lpstr>
      <vt:lpstr>1_Office Theme</vt:lpstr>
      <vt:lpstr>PowerPoint Presentation</vt:lpstr>
      <vt:lpstr>Objectives</vt:lpstr>
      <vt:lpstr>Why set goals?</vt:lpstr>
      <vt:lpstr>SMART Goals</vt:lpstr>
      <vt:lpstr>Specific (S)</vt:lpstr>
      <vt:lpstr>Specific Examples</vt:lpstr>
      <vt:lpstr>Measurable (M)</vt:lpstr>
      <vt:lpstr>Why Set the Goal at 100%?</vt:lpstr>
      <vt:lpstr>Why Set the Goal at 100%?  Health Equity!</vt:lpstr>
      <vt:lpstr>Measurable Examples</vt:lpstr>
      <vt:lpstr>Achievable (A)</vt:lpstr>
      <vt:lpstr>Relevant (R)</vt:lpstr>
      <vt:lpstr>Time Specific (T)</vt:lpstr>
      <vt:lpstr>Time Examples</vt:lpstr>
      <vt:lpstr>What is missing in this goal? </vt:lpstr>
      <vt:lpstr>Phases of Goals</vt:lpstr>
      <vt:lpstr>Long-Term Goal</vt:lpstr>
      <vt:lpstr>Mid-Term Goal</vt:lpstr>
      <vt:lpstr>Short-Term Goal</vt:lpstr>
      <vt:lpstr>Type of Goals</vt:lpstr>
      <vt:lpstr>Definitions</vt:lpstr>
      <vt:lpstr>Structure Goals </vt:lpstr>
      <vt:lpstr>Process Goals </vt:lpstr>
      <vt:lpstr>Outcome Goals</vt:lpstr>
      <vt:lpstr>Matching Exercise</vt:lpstr>
      <vt:lpstr>Templates for Goals</vt:lpstr>
      <vt:lpstr>Goals vs. Benchmarks</vt:lpstr>
      <vt:lpstr>Goals vs. Benchmarks within a QI Projects</vt:lpstr>
      <vt:lpstr>Summary of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Katey Bloh</dc:creator>
  <cp:lastModifiedBy>Pinna, Joanne</cp:lastModifiedBy>
  <cp:revision>126</cp:revision>
  <dcterms:created xsi:type="dcterms:W3CDTF">2020-11-02T22:14:18Z</dcterms:created>
  <dcterms:modified xsi:type="dcterms:W3CDTF">2021-03-02T01:09:54Z</dcterms:modified>
</cp:coreProperties>
</file>