
<file path=[Content_Types].xml><?xml version="1.0" encoding="utf-8"?>
<Types xmlns="http://schemas.openxmlformats.org/package/2006/content-types">
  <Default Extension="jpeg" ContentType="image/jpeg"/>
  <Default Extension="png" ContentType="image/png"/>
  <Default Extension="png&amp;ehk=jY7KMw24ANspIlX8kpAZUg&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46" r:id="rId2"/>
    <p:sldMasterId id="2147483742" r:id="rId3"/>
    <p:sldMasterId id="2147483762" r:id="rId4"/>
    <p:sldMasterId id="2147483766" r:id="rId5"/>
    <p:sldMasterId id="2147483778" r:id="rId6"/>
    <p:sldMasterId id="2147483782" r:id="rId7"/>
  </p:sldMasterIdLst>
  <p:notesMasterIdLst>
    <p:notesMasterId r:id="rId21"/>
  </p:notesMasterIdLst>
  <p:handoutMasterIdLst>
    <p:handoutMasterId r:id="rId22"/>
  </p:handoutMasterIdLst>
  <p:sldIdLst>
    <p:sldId id="476" r:id="rId8"/>
    <p:sldId id="514" r:id="rId9"/>
    <p:sldId id="516" r:id="rId10"/>
    <p:sldId id="518" r:id="rId11"/>
    <p:sldId id="532" r:id="rId12"/>
    <p:sldId id="517" r:id="rId13"/>
    <p:sldId id="520" r:id="rId14"/>
    <p:sldId id="530" r:id="rId15"/>
    <p:sldId id="527" r:id="rId16"/>
    <p:sldId id="528" r:id="rId17"/>
    <p:sldId id="529" r:id="rId18"/>
    <p:sldId id="523" r:id="rId19"/>
    <p:sldId id="519" r:id="rId20"/>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guide id="3" orient="horz" pos="2933" userDrawn="1">
          <p15:clr>
            <a:srgbClr val="A4A3A4"/>
          </p15:clr>
        </p15:guide>
        <p15:guide id="4"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initials="D" lastIdx="2" clrIdx="0"/>
  <p:cmAuthor id="1" name="Bingham, Debra" initials="BD" lastIdx="1" clrIdx="1">
    <p:extLst>
      <p:ext uri="{19B8F6BF-5375-455C-9EA6-DF929625EA0E}">
        <p15:presenceInfo xmlns:p15="http://schemas.microsoft.com/office/powerpoint/2012/main" userId="S-1-5-21-57468623-3645874306-2879012173-34483" providerId="AD"/>
      </p:ext>
    </p:extLst>
  </p:cmAuthor>
  <p:cmAuthor id="2" name="Debra Bingham" initials="DB" lastIdx="6" clrIdx="2">
    <p:extLst>
      <p:ext uri="{19B8F6BF-5375-455C-9EA6-DF929625EA0E}">
        <p15:presenceInfo xmlns:p15="http://schemas.microsoft.com/office/powerpoint/2012/main" userId="76033899c5799833" providerId="Windows Live"/>
      </p:ext>
    </p:extLst>
  </p:cmAuthor>
  <p:cmAuthor id="3" name="Bindon, Susan" initials="BS" lastIdx="10" clrIdx="3">
    <p:extLst>
      <p:ext uri="{19B8F6BF-5375-455C-9EA6-DF929625EA0E}">
        <p15:presenceInfo xmlns:p15="http://schemas.microsoft.com/office/powerpoint/2012/main" userId="S-1-5-21-57468623-3645874306-2879012173-34471" providerId="AD"/>
      </p:ext>
    </p:extLst>
  </p:cmAuthor>
  <p:cmAuthor id="4" name="Idzik, Shannon" initials="IS" lastIdx="6" clrIdx="4">
    <p:extLst>
      <p:ext uri="{19B8F6BF-5375-455C-9EA6-DF929625EA0E}">
        <p15:presenceInfo xmlns:p15="http://schemas.microsoft.com/office/powerpoint/2012/main" userId="S-1-5-21-3160552247-2857790342-3851397575-1001" providerId="AD"/>
      </p:ext>
    </p:extLst>
  </p:cmAuthor>
  <p:cmAuthor id="5" name="Martin, Jeffrey" initials="MJ" lastIdx="4" clrIdx="5">
    <p:extLst>
      <p:ext uri="{19B8F6BF-5375-455C-9EA6-DF929625EA0E}">
        <p15:presenceInfo xmlns:p15="http://schemas.microsoft.com/office/powerpoint/2012/main" userId="S-1-5-21-57468623-3645874306-2879012173-34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1" autoAdjust="0"/>
    <p:restoredTop sz="76929" autoAdjust="0"/>
  </p:normalViewPr>
  <p:slideViewPr>
    <p:cSldViewPr snapToGrid="0" snapToObjects="1">
      <p:cViewPr varScale="1">
        <p:scale>
          <a:sx n="82" d="100"/>
          <a:sy n="82" d="100"/>
        </p:scale>
        <p:origin x="28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26" y="90"/>
      </p:cViewPr>
      <p:guideLst>
        <p:guide orient="horz" pos="2928"/>
        <p:guide pos="2160"/>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94482-2E27-4E62-BF08-E1A24086AF9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740B89E-4DF8-4A4C-8078-B01E9C3179EB}">
      <dgm:prSet phldrT="[Text]"/>
      <dgm:spPr/>
      <dgm:t>
        <a:bodyPr/>
        <a:lstStyle/>
        <a:p>
          <a:r>
            <a:rPr lang="en-US" dirty="0"/>
            <a:t>Mobilize	</a:t>
          </a:r>
        </a:p>
      </dgm:t>
    </dgm:pt>
    <dgm:pt modelId="{9FCE82B1-3756-4C35-A52D-7995EE0E97EE}" type="parTrans" cxnId="{CB546CC7-C0FC-46F8-AFB7-3AA17402E682}">
      <dgm:prSet/>
      <dgm:spPr/>
      <dgm:t>
        <a:bodyPr/>
        <a:lstStyle/>
        <a:p>
          <a:endParaRPr lang="en-US"/>
        </a:p>
      </dgm:t>
    </dgm:pt>
    <dgm:pt modelId="{50C9632E-F001-48DA-A90F-55D39877D2EE}" type="sibTrans" cxnId="{CB546CC7-C0FC-46F8-AFB7-3AA17402E682}">
      <dgm:prSet/>
      <dgm:spPr/>
      <dgm:t>
        <a:bodyPr/>
        <a:lstStyle/>
        <a:p>
          <a:endParaRPr lang="en-US"/>
        </a:p>
      </dgm:t>
    </dgm:pt>
    <dgm:pt modelId="{40563DCF-D122-456E-9DAD-BA657E519D32}">
      <dgm:prSet phldrT="[Text]"/>
      <dgm:spPr/>
      <dgm:t>
        <a:bodyPr/>
        <a:lstStyle/>
        <a:p>
          <a:r>
            <a:rPr lang="en-US" dirty="0"/>
            <a:t>Assess</a:t>
          </a:r>
        </a:p>
      </dgm:t>
    </dgm:pt>
    <dgm:pt modelId="{42F54ACE-8347-4D3B-94DA-A45ACD70A571}" type="parTrans" cxnId="{EA899A6C-7BCC-4D56-889E-550BFB7D96AF}">
      <dgm:prSet/>
      <dgm:spPr/>
      <dgm:t>
        <a:bodyPr/>
        <a:lstStyle/>
        <a:p>
          <a:endParaRPr lang="en-US"/>
        </a:p>
      </dgm:t>
    </dgm:pt>
    <dgm:pt modelId="{643FA992-2F0A-443F-BBB1-873C813B6A5E}" type="sibTrans" cxnId="{EA899A6C-7BCC-4D56-889E-550BFB7D96AF}">
      <dgm:prSet/>
      <dgm:spPr/>
      <dgm:t>
        <a:bodyPr/>
        <a:lstStyle/>
        <a:p>
          <a:endParaRPr lang="en-US"/>
        </a:p>
      </dgm:t>
    </dgm:pt>
    <dgm:pt modelId="{FDCAD23B-FFC5-4404-92CC-C3B65D7926E0}">
      <dgm:prSet phldrT="[Text]"/>
      <dgm:spPr/>
      <dgm:t>
        <a:bodyPr/>
        <a:lstStyle/>
        <a:p>
          <a:r>
            <a:rPr lang="en-US" dirty="0"/>
            <a:t>Plan</a:t>
          </a:r>
        </a:p>
      </dgm:t>
    </dgm:pt>
    <dgm:pt modelId="{6762D0AF-58B3-4F47-B39F-40A4D94CCD3A}" type="parTrans" cxnId="{1D8125C8-BA86-4D72-A2FC-8E202EBE2187}">
      <dgm:prSet/>
      <dgm:spPr/>
      <dgm:t>
        <a:bodyPr/>
        <a:lstStyle/>
        <a:p>
          <a:endParaRPr lang="en-US"/>
        </a:p>
      </dgm:t>
    </dgm:pt>
    <dgm:pt modelId="{A3C2DE2F-8DFA-453C-8C4C-3F3A773F01E9}" type="sibTrans" cxnId="{1D8125C8-BA86-4D72-A2FC-8E202EBE2187}">
      <dgm:prSet/>
      <dgm:spPr/>
      <dgm:t>
        <a:bodyPr/>
        <a:lstStyle/>
        <a:p>
          <a:endParaRPr lang="en-US"/>
        </a:p>
      </dgm:t>
    </dgm:pt>
    <dgm:pt modelId="{54F41C1B-8386-4E07-94E2-888116BD484D}">
      <dgm:prSet phldrT="[Text]"/>
      <dgm:spPr/>
      <dgm:t>
        <a:bodyPr/>
        <a:lstStyle/>
        <a:p>
          <a:r>
            <a:rPr lang="en-US" dirty="0"/>
            <a:t>Implement</a:t>
          </a:r>
        </a:p>
      </dgm:t>
    </dgm:pt>
    <dgm:pt modelId="{1AE59953-B49B-4F72-B2F2-563CCFA7E19D}" type="parTrans" cxnId="{DA998EA7-6988-4178-9FC7-90BA7B7D4146}">
      <dgm:prSet/>
      <dgm:spPr/>
      <dgm:t>
        <a:bodyPr/>
        <a:lstStyle/>
        <a:p>
          <a:endParaRPr lang="en-US"/>
        </a:p>
      </dgm:t>
    </dgm:pt>
    <dgm:pt modelId="{1F535AF8-440B-4720-901C-9DA09EBFEBCF}" type="sibTrans" cxnId="{DA998EA7-6988-4178-9FC7-90BA7B7D4146}">
      <dgm:prSet/>
      <dgm:spPr/>
      <dgm:t>
        <a:bodyPr/>
        <a:lstStyle/>
        <a:p>
          <a:endParaRPr lang="en-US"/>
        </a:p>
      </dgm:t>
    </dgm:pt>
    <dgm:pt modelId="{A9959217-FBC7-462E-A432-C77017AC0E59}">
      <dgm:prSet phldrT="[Text]"/>
      <dgm:spPr/>
      <dgm:t>
        <a:bodyPr/>
        <a:lstStyle/>
        <a:p>
          <a:r>
            <a:rPr lang="en-US" dirty="0"/>
            <a:t>Track</a:t>
          </a:r>
        </a:p>
      </dgm:t>
    </dgm:pt>
    <dgm:pt modelId="{519CF187-68D0-425F-866E-9EDD7E47AB00}" type="parTrans" cxnId="{2678AE10-D7C4-4B52-B5C8-F58625165DCF}">
      <dgm:prSet/>
      <dgm:spPr/>
      <dgm:t>
        <a:bodyPr/>
        <a:lstStyle/>
        <a:p>
          <a:endParaRPr lang="en-US"/>
        </a:p>
      </dgm:t>
    </dgm:pt>
    <dgm:pt modelId="{038011A2-1AD8-44F8-B87F-88253562FED2}" type="sibTrans" cxnId="{2678AE10-D7C4-4B52-B5C8-F58625165DCF}">
      <dgm:prSet/>
      <dgm:spPr/>
      <dgm:t>
        <a:bodyPr/>
        <a:lstStyle/>
        <a:p>
          <a:endParaRPr lang="en-US"/>
        </a:p>
      </dgm:t>
    </dgm:pt>
    <dgm:pt modelId="{CA1CC8BF-016B-4CF6-8FE4-26C9842FEF0B}" type="pres">
      <dgm:prSet presAssocID="{BE394482-2E27-4E62-BF08-E1A24086AF97}" presName="Name0" presStyleCnt="0">
        <dgm:presLayoutVars>
          <dgm:dir/>
          <dgm:resizeHandles val="exact"/>
        </dgm:presLayoutVars>
      </dgm:prSet>
      <dgm:spPr/>
    </dgm:pt>
    <dgm:pt modelId="{47C7EA55-785F-4661-9ED8-B4BFCE5416CB}" type="pres">
      <dgm:prSet presAssocID="{BE394482-2E27-4E62-BF08-E1A24086AF97}" presName="cycle" presStyleCnt="0"/>
      <dgm:spPr/>
    </dgm:pt>
    <dgm:pt modelId="{5303D9DA-3E00-43A6-B2DC-8AB60E174BF5}" type="pres">
      <dgm:prSet presAssocID="{8740B89E-4DF8-4A4C-8078-B01E9C3179EB}" presName="nodeFirstNode" presStyleLbl="node1" presStyleIdx="0" presStyleCnt="5" custRadScaleRad="101494">
        <dgm:presLayoutVars>
          <dgm:bulletEnabled val="1"/>
        </dgm:presLayoutVars>
      </dgm:prSet>
      <dgm:spPr/>
    </dgm:pt>
    <dgm:pt modelId="{6A722C2D-F393-4B67-848A-4EEDDB45AD1A}" type="pres">
      <dgm:prSet presAssocID="{50C9632E-F001-48DA-A90F-55D39877D2EE}" presName="sibTransFirstNode" presStyleLbl="bgShp" presStyleIdx="0" presStyleCnt="1"/>
      <dgm:spPr/>
    </dgm:pt>
    <dgm:pt modelId="{A80912DE-7EB8-433E-9AB7-B16263E31BCA}" type="pres">
      <dgm:prSet presAssocID="{40563DCF-D122-456E-9DAD-BA657E519D32}" presName="nodeFollowingNodes" presStyleLbl="node1" presStyleIdx="1" presStyleCnt="5">
        <dgm:presLayoutVars>
          <dgm:bulletEnabled val="1"/>
        </dgm:presLayoutVars>
      </dgm:prSet>
      <dgm:spPr/>
    </dgm:pt>
    <dgm:pt modelId="{A1509E25-E616-44B7-939F-29BA97E1D48A}" type="pres">
      <dgm:prSet presAssocID="{FDCAD23B-FFC5-4404-92CC-C3B65D7926E0}" presName="nodeFollowingNodes" presStyleLbl="node1" presStyleIdx="2" presStyleCnt="5">
        <dgm:presLayoutVars>
          <dgm:bulletEnabled val="1"/>
        </dgm:presLayoutVars>
      </dgm:prSet>
      <dgm:spPr/>
    </dgm:pt>
    <dgm:pt modelId="{8AB4B59A-F88D-4923-9A05-0B0E2F229802}" type="pres">
      <dgm:prSet presAssocID="{54F41C1B-8386-4E07-94E2-888116BD484D}" presName="nodeFollowingNodes" presStyleLbl="node1" presStyleIdx="3" presStyleCnt="5" custRadScaleRad="99399" custRadScaleInc="4902">
        <dgm:presLayoutVars>
          <dgm:bulletEnabled val="1"/>
        </dgm:presLayoutVars>
      </dgm:prSet>
      <dgm:spPr/>
    </dgm:pt>
    <dgm:pt modelId="{A03921BF-1898-41AD-9D90-F4E8A63848DB}" type="pres">
      <dgm:prSet presAssocID="{A9959217-FBC7-462E-A432-C77017AC0E59}" presName="nodeFollowingNodes" presStyleLbl="node1" presStyleIdx="4" presStyleCnt="5">
        <dgm:presLayoutVars>
          <dgm:bulletEnabled val="1"/>
        </dgm:presLayoutVars>
      </dgm:prSet>
      <dgm:spPr/>
    </dgm:pt>
  </dgm:ptLst>
  <dgm:cxnLst>
    <dgm:cxn modelId="{2678AE10-D7C4-4B52-B5C8-F58625165DCF}" srcId="{BE394482-2E27-4E62-BF08-E1A24086AF97}" destId="{A9959217-FBC7-462E-A432-C77017AC0E59}" srcOrd="4" destOrd="0" parTransId="{519CF187-68D0-425F-866E-9EDD7E47AB00}" sibTransId="{038011A2-1AD8-44F8-B87F-88253562FED2}"/>
    <dgm:cxn modelId="{995EC918-4FF7-4CA0-B811-41240B3E5948}" type="presOf" srcId="{40563DCF-D122-456E-9DAD-BA657E519D32}" destId="{A80912DE-7EB8-433E-9AB7-B16263E31BCA}" srcOrd="0" destOrd="0" presId="urn:microsoft.com/office/officeart/2005/8/layout/cycle3"/>
    <dgm:cxn modelId="{8CB87625-EB4D-4424-A81A-CC9F1C85A7FB}" type="presOf" srcId="{FDCAD23B-FFC5-4404-92CC-C3B65D7926E0}" destId="{A1509E25-E616-44B7-939F-29BA97E1D48A}" srcOrd="0" destOrd="0" presId="urn:microsoft.com/office/officeart/2005/8/layout/cycle3"/>
    <dgm:cxn modelId="{B5A0FD2E-0588-4B67-AA1E-07AC17E6EE58}" type="presOf" srcId="{54F41C1B-8386-4E07-94E2-888116BD484D}" destId="{8AB4B59A-F88D-4923-9A05-0B0E2F229802}" srcOrd="0" destOrd="0" presId="urn:microsoft.com/office/officeart/2005/8/layout/cycle3"/>
    <dgm:cxn modelId="{5766A436-E353-4AF0-9DB0-1FD1C72FEE58}" type="presOf" srcId="{BE394482-2E27-4E62-BF08-E1A24086AF97}" destId="{CA1CC8BF-016B-4CF6-8FE4-26C9842FEF0B}" srcOrd="0" destOrd="0" presId="urn:microsoft.com/office/officeart/2005/8/layout/cycle3"/>
    <dgm:cxn modelId="{AE863052-21E7-4065-BD03-6978D69AFB7F}" type="presOf" srcId="{A9959217-FBC7-462E-A432-C77017AC0E59}" destId="{A03921BF-1898-41AD-9D90-F4E8A63848DB}" srcOrd="0" destOrd="0" presId="urn:microsoft.com/office/officeart/2005/8/layout/cycle3"/>
    <dgm:cxn modelId="{D5704453-0317-4E92-ADDE-9B7CE4947E35}" type="presOf" srcId="{50C9632E-F001-48DA-A90F-55D39877D2EE}" destId="{6A722C2D-F393-4B67-848A-4EEDDB45AD1A}" srcOrd="0" destOrd="0" presId="urn:microsoft.com/office/officeart/2005/8/layout/cycle3"/>
    <dgm:cxn modelId="{EA899A6C-7BCC-4D56-889E-550BFB7D96AF}" srcId="{BE394482-2E27-4E62-BF08-E1A24086AF97}" destId="{40563DCF-D122-456E-9DAD-BA657E519D32}" srcOrd="1" destOrd="0" parTransId="{42F54ACE-8347-4D3B-94DA-A45ACD70A571}" sibTransId="{643FA992-2F0A-443F-BBB1-873C813B6A5E}"/>
    <dgm:cxn modelId="{DA998EA7-6988-4178-9FC7-90BA7B7D4146}" srcId="{BE394482-2E27-4E62-BF08-E1A24086AF97}" destId="{54F41C1B-8386-4E07-94E2-888116BD484D}" srcOrd="3" destOrd="0" parTransId="{1AE59953-B49B-4F72-B2F2-563CCFA7E19D}" sibTransId="{1F535AF8-440B-4720-901C-9DA09EBFEBCF}"/>
    <dgm:cxn modelId="{320A75B6-2053-4AB9-AC12-1DFC78A6B895}" type="presOf" srcId="{8740B89E-4DF8-4A4C-8078-B01E9C3179EB}" destId="{5303D9DA-3E00-43A6-B2DC-8AB60E174BF5}" srcOrd="0" destOrd="0" presId="urn:microsoft.com/office/officeart/2005/8/layout/cycle3"/>
    <dgm:cxn modelId="{CB546CC7-C0FC-46F8-AFB7-3AA17402E682}" srcId="{BE394482-2E27-4E62-BF08-E1A24086AF97}" destId="{8740B89E-4DF8-4A4C-8078-B01E9C3179EB}" srcOrd="0" destOrd="0" parTransId="{9FCE82B1-3756-4C35-A52D-7995EE0E97EE}" sibTransId="{50C9632E-F001-48DA-A90F-55D39877D2EE}"/>
    <dgm:cxn modelId="{1D8125C8-BA86-4D72-A2FC-8E202EBE2187}" srcId="{BE394482-2E27-4E62-BF08-E1A24086AF97}" destId="{FDCAD23B-FFC5-4404-92CC-C3B65D7926E0}" srcOrd="2" destOrd="0" parTransId="{6762D0AF-58B3-4F47-B39F-40A4D94CCD3A}" sibTransId="{A3C2DE2F-8DFA-453C-8C4C-3F3A773F01E9}"/>
    <dgm:cxn modelId="{002E35BF-BB3F-4605-8FA0-60A2D044F2C7}" type="presParOf" srcId="{CA1CC8BF-016B-4CF6-8FE4-26C9842FEF0B}" destId="{47C7EA55-785F-4661-9ED8-B4BFCE5416CB}" srcOrd="0" destOrd="0" presId="urn:microsoft.com/office/officeart/2005/8/layout/cycle3"/>
    <dgm:cxn modelId="{08CB00A3-24D8-4AB6-9B08-25D4EAA79B2B}" type="presParOf" srcId="{47C7EA55-785F-4661-9ED8-B4BFCE5416CB}" destId="{5303D9DA-3E00-43A6-B2DC-8AB60E174BF5}" srcOrd="0" destOrd="0" presId="urn:microsoft.com/office/officeart/2005/8/layout/cycle3"/>
    <dgm:cxn modelId="{A994570F-C04E-461D-811F-CB2786929C21}" type="presParOf" srcId="{47C7EA55-785F-4661-9ED8-B4BFCE5416CB}" destId="{6A722C2D-F393-4B67-848A-4EEDDB45AD1A}" srcOrd="1" destOrd="0" presId="urn:microsoft.com/office/officeart/2005/8/layout/cycle3"/>
    <dgm:cxn modelId="{F6D327BD-2E82-4DF5-B3BE-003CCE9C3DA4}" type="presParOf" srcId="{47C7EA55-785F-4661-9ED8-B4BFCE5416CB}" destId="{A80912DE-7EB8-433E-9AB7-B16263E31BCA}" srcOrd="2" destOrd="0" presId="urn:microsoft.com/office/officeart/2005/8/layout/cycle3"/>
    <dgm:cxn modelId="{C74C8A94-55D1-4D46-A3E6-7694A2BD8099}" type="presParOf" srcId="{47C7EA55-785F-4661-9ED8-B4BFCE5416CB}" destId="{A1509E25-E616-44B7-939F-29BA97E1D48A}" srcOrd="3" destOrd="0" presId="urn:microsoft.com/office/officeart/2005/8/layout/cycle3"/>
    <dgm:cxn modelId="{E1647834-2A59-4D67-80D2-3556D24F4518}" type="presParOf" srcId="{47C7EA55-785F-4661-9ED8-B4BFCE5416CB}" destId="{8AB4B59A-F88D-4923-9A05-0B0E2F229802}" srcOrd="4" destOrd="0" presId="urn:microsoft.com/office/officeart/2005/8/layout/cycle3"/>
    <dgm:cxn modelId="{94E88B41-4D09-4384-B94A-47578F30C9F6}" type="presParOf" srcId="{47C7EA55-785F-4661-9ED8-B4BFCE5416CB}" destId="{A03921BF-1898-41AD-9D90-F4E8A63848DB}"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94482-2E27-4E62-BF08-E1A24086AF9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740B89E-4DF8-4A4C-8078-B01E9C3179EB}">
      <dgm:prSet phldrT="[Text]"/>
      <dgm:spPr/>
      <dgm:t>
        <a:bodyPr/>
        <a:lstStyle/>
        <a:p>
          <a:r>
            <a:rPr lang="en-US" dirty="0"/>
            <a:t>Mobilize	</a:t>
          </a:r>
        </a:p>
      </dgm:t>
    </dgm:pt>
    <dgm:pt modelId="{9FCE82B1-3756-4C35-A52D-7995EE0E97EE}" type="parTrans" cxnId="{CB546CC7-C0FC-46F8-AFB7-3AA17402E682}">
      <dgm:prSet/>
      <dgm:spPr/>
      <dgm:t>
        <a:bodyPr/>
        <a:lstStyle/>
        <a:p>
          <a:endParaRPr lang="en-US"/>
        </a:p>
      </dgm:t>
    </dgm:pt>
    <dgm:pt modelId="{50C9632E-F001-48DA-A90F-55D39877D2EE}" type="sibTrans" cxnId="{CB546CC7-C0FC-46F8-AFB7-3AA17402E682}">
      <dgm:prSet/>
      <dgm:spPr/>
      <dgm:t>
        <a:bodyPr/>
        <a:lstStyle/>
        <a:p>
          <a:endParaRPr lang="en-US"/>
        </a:p>
      </dgm:t>
    </dgm:pt>
    <dgm:pt modelId="{40563DCF-D122-456E-9DAD-BA657E519D32}">
      <dgm:prSet phldrT="[Text]"/>
      <dgm:spPr/>
      <dgm:t>
        <a:bodyPr/>
        <a:lstStyle/>
        <a:p>
          <a:r>
            <a:rPr lang="en-US" dirty="0"/>
            <a:t>Assess</a:t>
          </a:r>
        </a:p>
      </dgm:t>
    </dgm:pt>
    <dgm:pt modelId="{42F54ACE-8347-4D3B-94DA-A45ACD70A571}" type="parTrans" cxnId="{EA899A6C-7BCC-4D56-889E-550BFB7D96AF}">
      <dgm:prSet/>
      <dgm:spPr/>
      <dgm:t>
        <a:bodyPr/>
        <a:lstStyle/>
        <a:p>
          <a:endParaRPr lang="en-US"/>
        </a:p>
      </dgm:t>
    </dgm:pt>
    <dgm:pt modelId="{643FA992-2F0A-443F-BBB1-873C813B6A5E}" type="sibTrans" cxnId="{EA899A6C-7BCC-4D56-889E-550BFB7D96AF}">
      <dgm:prSet/>
      <dgm:spPr/>
      <dgm:t>
        <a:bodyPr/>
        <a:lstStyle/>
        <a:p>
          <a:endParaRPr lang="en-US"/>
        </a:p>
      </dgm:t>
    </dgm:pt>
    <dgm:pt modelId="{FDCAD23B-FFC5-4404-92CC-C3B65D7926E0}">
      <dgm:prSet phldrT="[Text]"/>
      <dgm:spPr/>
      <dgm:t>
        <a:bodyPr/>
        <a:lstStyle/>
        <a:p>
          <a:r>
            <a:rPr lang="en-US" dirty="0"/>
            <a:t>Plan</a:t>
          </a:r>
        </a:p>
      </dgm:t>
    </dgm:pt>
    <dgm:pt modelId="{6762D0AF-58B3-4F47-B39F-40A4D94CCD3A}" type="parTrans" cxnId="{1D8125C8-BA86-4D72-A2FC-8E202EBE2187}">
      <dgm:prSet/>
      <dgm:spPr/>
      <dgm:t>
        <a:bodyPr/>
        <a:lstStyle/>
        <a:p>
          <a:endParaRPr lang="en-US"/>
        </a:p>
      </dgm:t>
    </dgm:pt>
    <dgm:pt modelId="{A3C2DE2F-8DFA-453C-8C4C-3F3A773F01E9}" type="sibTrans" cxnId="{1D8125C8-BA86-4D72-A2FC-8E202EBE2187}">
      <dgm:prSet/>
      <dgm:spPr/>
      <dgm:t>
        <a:bodyPr/>
        <a:lstStyle/>
        <a:p>
          <a:endParaRPr lang="en-US"/>
        </a:p>
      </dgm:t>
    </dgm:pt>
    <dgm:pt modelId="{54F41C1B-8386-4E07-94E2-888116BD484D}">
      <dgm:prSet phldrT="[Text]"/>
      <dgm:spPr/>
      <dgm:t>
        <a:bodyPr/>
        <a:lstStyle/>
        <a:p>
          <a:r>
            <a:rPr lang="en-US" dirty="0"/>
            <a:t>Implement</a:t>
          </a:r>
        </a:p>
      </dgm:t>
    </dgm:pt>
    <dgm:pt modelId="{1AE59953-B49B-4F72-B2F2-563CCFA7E19D}" type="parTrans" cxnId="{DA998EA7-6988-4178-9FC7-90BA7B7D4146}">
      <dgm:prSet/>
      <dgm:spPr/>
      <dgm:t>
        <a:bodyPr/>
        <a:lstStyle/>
        <a:p>
          <a:endParaRPr lang="en-US"/>
        </a:p>
      </dgm:t>
    </dgm:pt>
    <dgm:pt modelId="{1F535AF8-440B-4720-901C-9DA09EBFEBCF}" type="sibTrans" cxnId="{DA998EA7-6988-4178-9FC7-90BA7B7D4146}">
      <dgm:prSet/>
      <dgm:spPr/>
      <dgm:t>
        <a:bodyPr/>
        <a:lstStyle/>
        <a:p>
          <a:endParaRPr lang="en-US"/>
        </a:p>
      </dgm:t>
    </dgm:pt>
    <dgm:pt modelId="{A9959217-FBC7-462E-A432-C77017AC0E59}">
      <dgm:prSet phldrT="[Text]"/>
      <dgm:spPr/>
      <dgm:t>
        <a:bodyPr/>
        <a:lstStyle/>
        <a:p>
          <a:r>
            <a:rPr lang="en-US" dirty="0"/>
            <a:t>Track</a:t>
          </a:r>
        </a:p>
      </dgm:t>
    </dgm:pt>
    <dgm:pt modelId="{519CF187-68D0-425F-866E-9EDD7E47AB00}" type="parTrans" cxnId="{2678AE10-D7C4-4B52-B5C8-F58625165DCF}">
      <dgm:prSet/>
      <dgm:spPr/>
      <dgm:t>
        <a:bodyPr/>
        <a:lstStyle/>
        <a:p>
          <a:endParaRPr lang="en-US"/>
        </a:p>
      </dgm:t>
    </dgm:pt>
    <dgm:pt modelId="{038011A2-1AD8-44F8-B87F-88253562FED2}" type="sibTrans" cxnId="{2678AE10-D7C4-4B52-B5C8-F58625165DCF}">
      <dgm:prSet/>
      <dgm:spPr/>
      <dgm:t>
        <a:bodyPr/>
        <a:lstStyle/>
        <a:p>
          <a:endParaRPr lang="en-US"/>
        </a:p>
      </dgm:t>
    </dgm:pt>
    <dgm:pt modelId="{CA1CC8BF-016B-4CF6-8FE4-26C9842FEF0B}" type="pres">
      <dgm:prSet presAssocID="{BE394482-2E27-4E62-BF08-E1A24086AF97}" presName="Name0" presStyleCnt="0">
        <dgm:presLayoutVars>
          <dgm:dir/>
          <dgm:resizeHandles val="exact"/>
        </dgm:presLayoutVars>
      </dgm:prSet>
      <dgm:spPr/>
    </dgm:pt>
    <dgm:pt modelId="{47C7EA55-785F-4661-9ED8-B4BFCE5416CB}" type="pres">
      <dgm:prSet presAssocID="{BE394482-2E27-4E62-BF08-E1A24086AF97}" presName="cycle" presStyleCnt="0"/>
      <dgm:spPr/>
    </dgm:pt>
    <dgm:pt modelId="{5303D9DA-3E00-43A6-B2DC-8AB60E174BF5}" type="pres">
      <dgm:prSet presAssocID="{8740B89E-4DF8-4A4C-8078-B01E9C3179EB}" presName="nodeFirstNode" presStyleLbl="node1" presStyleIdx="0" presStyleCnt="5" custRadScaleRad="101494">
        <dgm:presLayoutVars>
          <dgm:bulletEnabled val="1"/>
        </dgm:presLayoutVars>
      </dgm:prSet>
      <dgm:spPr/>
    </dgm:pt>
    <dgm:pt modelId="{6A722C2D-F393-4B67-848A-4EEDDB45AD1A}" type="pres">
      <dgm:prSet presAssocID="{50C9632E-F001-48DA-A90F-55D39877D2EE}" presName="sibTransFirstNode" presStyleLbl="bgShp" presStyleIdx="0" presStyleCnt="1"/>
      <dgm:spPr/>
    </dgm:pt>
    <dgm:pt modelId="{A80912DE-7EB8-433E-9AB7-B16263E31BCA}" type="pres">
      <dgm:prSet presAssocID="{40563DCF-D122-456E-9DAD-BA657E519D32}" presName="nodeFollowingNodes" presStyleLbl="node1" presStyleIdx="1" presStyleCnt="5">
        <dgm:presLayoutVars>
          <dgm:bulletEnabled val="1"/>
        </dgm:presLayoutVars>
      </dgm:prSet>
      <dgm:spPr/>
    </dgm:pt>
    <dgm:pt modelId="{A1509E25-E616-44B7-939F-29BA97E1D48A}" type="pres">
      <dgm:prSet presAssocID="{FDCAD23B-FFC5-4404-92CC-C3B65D7926E0}" presName="nodeFollowingNodes" presStyleLbl="node1" presStyleIdx="2" presStyleCnt="5">
        <dgm:presLayoutVars>
          <dgm:bulletEnabled val="1"/>
        </dgm:presLayoutVars>
      </dgm:prSet>
      <dgm:spPr/>
    </dgm:pt>
    <dgm:pt modelId="{8AB4B59A-F88D-4923-9A05-0B0E2F229802}" type="pres">
      <dgm:prSet presAssocID="{54F41C1B-8386-4E07-94E2-888116BD484D}" presName="nodeFollowingNodes" presStyleLbl="node1" presStyleIdx="3" presStyleCnt="5" custRadScaleRad="99399" custRadScaleInc="4902">
        <dgm:presLayoutVars>
          <dgm:bulletEnabled val="1"/>
        </dgm:presLayoutVars>
      </dgm:prSet>
      <dgm:spPr/>
    </dgm:pt>
    <dgm:pt modelId="{A03921BF-1898-41AD-9D90-F4E8A63848DB}" type="pres">
      <dgm:prSet presAssocID="{A9959217-FBC7-462E-A432-C77017AC0E59}" presName="nodeFollowingNodes" presStyleLbl="node1" presStyleIdx="4" presStyleCnt="5">
        <dgm:presLayoutVars>
          <dgm:bulletEnabled val="1"/>
        </dgm:presLayoutVars>
      </dgm:prSet>
      <dgm:spPr/>
    </dgm:pt>
  </dgm:ptLst>
  <dgm:cxnLst>
    <dgm:cxn modelId="{2678AE10-D7C4-4B52-B5C8-F58625165DCF}" srcId="{BE394482-2E27-4E62-BF08-E1A24086AF97}" destId="{A9959217-FBC7-462E-A432-C77017AC0E59}" srcOrd="4" destOrd="0" parTransId="{519CF187-68D0-425F-866E-9EDD7E47AB00}" sibTransId="{038011A2-1AD8-44F8-B87F-88253562FED2}"/>
    <dgm:cxn modelId="{995EC918-4FF7-4CA0-B811-41240B3E5948}" type="presOf" srcId="{40563DCF-D122-456E-9DAD-BA657E519D32}" destId="{A80912DE-7EB8-433E-9AB7-B16263E31BCA}" srcOrd="0" destOrd="0" presId="urn:microsoft.com/office/officeart/2005/8/layout/cycle3"/>
    <dgm:cxn modelId="{8CB87625-EB4D-4424-A81A-CC9F1C85A7FB}" type="presOf" srcId="{FDCAD23B-FFC5-4404-92CC-C3B65D7926E0}" destId="{A1509E25-E616-44B7-939F-29BA97E1D48A}" srcOrd="0" destOrd="0" presId="urn:microsoft.com/office/officeart/2005/8/layout/cycle3"/>
    <dgm:cxn modelId="{B5A0FD2E-0588-4B67-AA1E-07AC17E6EE58}" type="presOf" srcId="{54F41C1B-8386-4E07-94E2-888116BD484D}" destId="{8AB4B59A-F88D-4923-9A05-0B0E2F229802}" srcOrd="0" destOrd="0" presId="urn:microsoft.com/office/officeart/2005/8/layout/cycle3"/>
    <dgm:cxn modelId="{5766A436-E353-4AF0-9DB0-1FD1C72FEE58}" type="presOf" srcId="{BE394482-2E27-4E62-BF08-E1A24086AF97}" destId="{CA1CC8BF-016B-4CF6-8FE4-26C9842FEF0B}" srcOrd="0" destOrd="0" presId="urn:microsoft.com/office/officeart/2005/8/layout/cycle3"/>
    <dgm:cxn modelId="{AE863052-21E7-4065-BD03-6978D69AFB7F}" type="presOf" srcId="{A9959217-FBC7-462E-A432-C77017AC0E59}" destId="{A03921BF-1898-41AD-9D90-F4E8A63848DB}" srcOrd="0" destOrd="0" presId="urn:microsoft.com/office/officeart/2005/8/layout/cycle3"/>
    <dgm:cxn modelId="{D5704453-0317-4E92-ADDE-9B7CE4947E35}" type="presOf" srcId="{50C9632E-F001-48DA-A90F-55D39877D2EE}" destId="{6A722C2D-F393-4B67-848A-4EEDDB45AD1A}" srcOrd="0" destOrd="0" presId="urn:microsoft.com/office/officeart/2005/8/layout/cycle3"/>
    <dgm:cxn modelId="{EA899A6C-7BCC-4D56-889E-550BFB7D96AF}" srcId="{BE394482-2E27-4E62-BF08-E1A24086AF97}" destId="{40563DCF-D122-456E-9DAD-BA657E519D32}" srcOrd="1" destOrd="0" parTransId="{42F54ACE-8347-4D3B-94DA-A45ACD70A571}" sibTransId="{643FA992-2F0A-443F-BBB1-873C813B6A5E}"/>
    <dgm:cxn modelId="{DA998EA7-6988-4178-9FC7-90BA7B7D4146}" srcId="{BE394482-2E27-4E62-BF08-E1A24086AF97}" destId="{54F41C1B-8386-4E07-94E2-888116BD484D}" srcOrd="3" destOrd="0" parTransId="{1AE59953-B49B-4F72-B2F2-563CCFA7E19D}" sibTransId="{1F535AF8-440B-4720-901C-9DA09EBFEBCF}"/>
    <dgm:cxn modelId="{320A75B6-2053-4AB9-AC12-1DFC78A6B895}" type="presOf" srcId="{8740B89E-4DF8-4A4C-8078-B01E9C3179EB}" destId="{5303D9DA-3E00-43A6-B2DC-8AB60E174BF5}" srcOrd="0" destOrd="0" presId="urn:microsoft.com/office/officeart/2005/8/layout/cycle3"/>
    <dgm:cxn modelId="{CB546CC7-C0FC-46F8-AFB7-3AA17402E682}" srcId="{BE394482-2E27-4E62-BF08-E1A24086AF97}" destId="{8740B89E-4DF8-4A4C-8078-B01E9C3179EB}" srcOrd="0" destOrd="0" parTransId="{9FCE82B1-3756-4C35-A52D-7995EE0E97EE}" sibTransId="{50C9632E-F001-48DA-A90F-55D39877D2EE}"/>
    <dgm:cxn modelId="{1D8125C8-BA86-4D72-A2FC-8E202EBE2187}" srcId="{BE394482-2E27-4E62-BF08-E1A24086AF97}" destId="{FDCAD23B-FFC5-4404-92CC-C3B65D7926E0}" srcOrd="2" destOrd="0" parTransId="{6762D0AF-58B3-4F47-B39F-40A4D94CCD3A}" sibTransId="{A3C2DE2F-8DFA-453C-8C4C-3F3A773F01E9}"/>
    <dgm:cxn modelId="{002E35BF-BB3F-4605-8FA0-60A2D044F2C7}" type="presParOf" srcId="{CA1CC8BF-016B-4CF6-8FE4-26C9842FEF0B}" destId="{47C7EA55-785F-4661-9ED8-B4BFCE5416CB}" srcOrd="0" destOrd="0" presId="urn:microsoft.com/office/officeart/2005/8/layout/cycle3"/>
    <dgm:cxn modelId="{08CB00A3-24D8-4AB6-9B08-25D4EAA79B2B}" type="presParOf" srcId="{47C7EA55-785F-4661-9ED8-B4BFCE5416CB}" destId="{5303D9DA-3E00-43A6-B2DC-8AB60E174BF5}" srcOrd="0" destOrd="0" presId="urn:microsoft.com/office/officeart/2005/8/layout/cycle3"/>
    <dgm:cxn modelId="{A994570F-C04E-461D-811F-CB2786929C21}" type="presParOf" srcId="{47C7EA55-785F-4661-9ED8-B4BFCE5416CB}" destId="{6A722C2D-F393-4B67-848A-4EEDDB45AD1A}" srcOrd="1" destOrd="0" presId="urn:microsoft.com/office/officeart/2005/8/layout/cycle3"/>
    <dgm:cxn modelId="{F6D327BD-2E82-4DF5-B3BE-003CCE9C3DA4}" type="presParOf" srcId="{47C7EA55-785F-4661-9ED8-B4BFCE5416CB}" destId="{A80912DE-7EB8-433E-9AB7-B16263E31BCA}" srcOrd="2" destOrd="0" presId="urn:microsoft.com/office/officeart/2005/8/layout/cycle3"/>
    <dgm:cxn modelId="{C74C8A94-55D1-4D46-A3E6-7694A2BD8099}" type="presParOf" srcId="{47C7EA55-785F-4661-9ED8-B4BFCE5416CB}" destId="{A1509E25-E616-44B7-939F-29BA97E1D48A}" srcOrd="3" destOrd="0" presId="urn:microsoft.com/office/officeart/2005/8/layout/cycle3"/>
    <dgm:cxn modelId="{E1647834-2A59-4D67-80D2-3556D24F4518}" type="presParOf" srcId="{47C7EA55-785F-4661-9ED8-B4BFCE5416CB}" destId="{8AB4B59A-F88D-4923-9A05-0B0E2F229802}" srcOrd="4" destOrd="0" presId="urn:microsoft.com/office/officeart/2005/8/layout/cycle3"/>
    <dgm:cxn modelId="{94E88B41-4D09-4384-B94A-47578F30C9F6}" type="presParOf" srcId="{47C7EA55-785F-4661-9ED8-B4BFCE5416CB}" destId="{A03921BF-1898-41AD-9D90-F4E8A63848D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22C2D-F393-4B67-848A-4EEDDB45AD1A}">
      <dsp:nvSpPr>
        <dsp:cNvPr id="0" name=""/>
        <dsp:cNvSpPr/>
      </dsp:nvSpPr>
      <dsp:spPr>
        <a:xfrm>
          <a:off x="194754" y="208610"/>
          <a:ext cx="1816747" cy="1816747"/>
        </a:xfrm>
        <a:prstGeom prst="circularArrow">
          <a:avLst>
            <a:gd name="adj1" fmla="val 5544"/>
            <a:gd name="adj2" fmla="val 330680"/>
            <a:gd name="adj3" fmla="val 14093539"/>
            <a:gd name="adj4" fmla="val 1719554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3D9DA-3E00-43A6-B2DC-8AB60E174BF5}">
      <dsp:nvSpPr>
        <dsp:cNvPr id="0" name=""/>
        <dsp:cNvSpPr/>
      </dsp:nvSpPr>
      <dsp:spPr>
        <a:xfrm>
          <a:off x="737393" y="216185"/>
          <a:ext cx="731468" cy="3657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Mobilize	</a:t>
          </a:r>
        </a:p>
      </dsp:txBody>
      <dsp:txXfrm>
        <a:off x="755247" y="234039"/>
        <a:ext cx="695760" cy="330026"/>
      </dsp:txXfrm>
    </dsp:sp>
    <dsp:sp modelId="{A80912DE-7EB8-433E-9AB7-B16263E31BCA}">
      <dsp:nvSpPr>
        <dsp:cNvPr id="0" name=""/>
        <dsp:cNvSpPr/>
      </dsp:nvSpPr>
      <dsp:spPr>
        <a:xfrm>
          <a:off x="1474207" y="763087"/>
          <a:ext cx="731468" cy="3657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Assess</a:t>
          </a:r>
        </a:p>
      </dsp:txBody>
      <dsp:txXfrm>
        <a:off x="1492061" y="780941"/>
        <a:ext cx="695760" cy="330026"/>
      </dsp:txXfrm>
    </dsp:sp>
    <dsp:sp modelId="{A1509E25-E616-44B7-939F-29BA97E1D48A}">
      <dsp:nvSpPr>
        <dsp:cNvPr id="0" name=""/>
        <dsp:cNvSpPr/>
      </dsp:nvSpPr>
      <dsp:spPr>
        <a:xfrm>
          <a:off x="1192769" y="1629264"/>
          <a:ext cx="731468" cy="3657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Plan</a:t>
          </a:r>
        </a:p>
      </dsp:txBody>
      <dsp:txXfrm>
        <a:off x="1210623" y="1647118"/>
        <a:ext cx="695760" cy="330026"/>
      </dsp:txXfrm>
    </dsp:sp>
    <dsp:sp modelId="{8AB4B59A-F88D-4923-9A05-0B0E2F229802}">
      <dsp:nvSpPr>
        <dsp:cNvPr id="0" name=""/>
        <dsp:cNvSpPr/>
      </dsp:nvSpPr>
      <dsp:spPr>
        <a:xfrm>
          <a:off x="253383" y="1601451"/>
          <a:ext cx="731468" cy="3657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Implement</a:t>
          </a:r>
        </a:p>
      </dsp:txBody>
      <dsp:txXfrm>
        <a:off x="271237" y="1619305"/>
        <a:ext cx="695760" cy="330026"/>
      </dsp:txXfrm>
    </dsp:sp>
    <dsp:sp modelId="{A03921BF-1898-41AD-9D90-F4E8A63848DB}">
      <dsp:nvSpPr>
        <dsp:cNvPr id="0" name=""/>
        <dsp:cNvSpPr/>
      </dsp:nvSpPr>
      <dsp:spPr>
        <a:xfrm>
          <a:off x="579" y="763087"/>
          <a:ext cx="731468" cy="3657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Track</a:t>
          </a:r>
        </a:p>
      </dsp:txBody>
      <dsp:txXfrm>
        <a:off x="18433" y="780941"/>
        <a:ext cx="695760" cy="330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22C2D-F393-4B67-848A-4EEDDB45AD1A}">
      <dsp:nvSpPr>
        <dsp:cNvPr id="0" name=""/>
        <dsp:cNvSpPr/>
      </dsp:nvSpPr>
      <dsp:spPr>
        <a:xfrm>
          <a:off x="291815" y="305543"/>
          <a:ext cx="2463058" cy="2463058"/>
        </a:xfrm>
        <a:prstGeom prst="circularArrow">
          <a:avLst>
            <a:gd name="adj1" fmla="val 5544"/>
            <a:gd name="adj2" fmla="val 330680"/>
            <a:gd name="adj3" fmla="val 13985847"/>
            <a:gd name="adj4" fmla="val 1725948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3D9DA-3E00-43A6-B2DC-8AB60E174BF5}">
      <dsp:nvSpPr>
        <dsp:cNvPr id="0" name=""/>
        <dsp:cNvSpPr/>
      </dsp:nvSpPr>
      <dsp:spPr>
        <a:xfrm>
          <a:off x="999694" y="316583"/>
          <a:ext cx="1047299" cy="523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Mobilize	</a:t>
          </a:r>
        </a:p>
      </dsp:txBody>
      <dsp:txXfrm>
        <a:off x="1025256" y="342145"/>
        <a:ext cx="996175" cy="472525"/>
      </dsp:txXfrm>
    </dsp:sp>
    <dsp:sp modelId="{A80912DE-7EB8-433E-9AB7-B16263E31BCA}">
      <dsp:nvSpPr>
        <dsp:cNvPr id="0" name=""/>
        <dsp:cNvSpPr/>
      </dsp:nvSpPr>
      <dsp:spPr>
        <a:xfrm>
          <a:off x="1998632" y="1058045"/>
          <a:ext cx="1047299" cy="523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Assess</a:t>
          </a:r>
        </a:p>
      </dsp:txBody>
      <dsp:txXfrm>
        <a:off x="2024194" y="1083607"/>
        <a:ext cx="996175" cy="472525"/>
      </dsp:txXfrm>
    </dsp:sp>
    <dsp:sp modelId="{A1509E25-E616-44B7-939F-29BA97E1D48A}">
      <dsp:nvSpPr>
        <dsp:cNvPr id="0" name=""/>
        <dsp:cNvSpPr/>
      </dsp:nvSpPr>
      <dsp:spPr>
        <a:xfrm>
          <a:off x="1617072" y="2232367"/>
          <a:ext cx="1047299" cy="523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Plan</a:t>
          </a:r>
        </a:p>
      </dsp:txBody>
      <dsp:txXfrm>
        <a:off x="1642634" y="2257929"/>
        <a:ext cx="996175" cy="472525"/>
      </dsp:txXfrm>
    </dsp:sp>
    <dsp:sp modelId="{8AB4B59A-F88D-4923-9A05-0B0E2F229802}">
      <dsp:nvSpPr>
        <dsp:cNvPr id="0" name=""/>
        <dsp:cNvSpPr/>
      </dsp:nvSpPr>
      <dsp:spPr>
        <a:xfrm>
          <a:off x="343496" y="2194659"/>
          <a:ext cx="1047299" cy="523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Implement</a:t>
          </a:r>
        </a:p>
      </dsp:txBody>
      <dsp:txXfrm>
        <a:off x="369058" y="2220221"/>
        <a:ext cx="996175" cy="472525"/>
      </dsp:txXfrm>
    </dsp:sp>
    <dsp:sp modelId="{A03921BF-1898-41AD-9D90-F4E8A63848DB}">
      <dsp:nvSpPr>
        <dsp:cNvPr id="0" name=""/>
        <dsp:cNvSpPr/>
      </dsp:nvSpPr>
      <dsp:spPr>
        <a:xfrm>
          <a:off x="757" y="1058045"/>
          <a:ext cx="1047299" cy="523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Track</a:t>
          </a:r>
        </a:p>
      </dsp:txBody>
      <dsp:txXfrm>
        <a:off x="26319" y="1083607"/>
        <a:ext cx="996175" cy="47252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2465" tIns="46233" rIns="92465" bIns="4623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9931" y="0"/>
            <a:ext cx="3044719" cy="465614"/>
          </a:xfrm>
          <a:prstGeom prst="rect">
            <a:avLst/>
          </a:prstGeom>
        </p:spPr>
        <p:txBody>
          <a:bodyPr vert="horz" lIns="92465" tIns="46233" rIns="92465" bIns="46233" rtlCol="0"/>
          <a:lstStyle>
            <a:lvl1pPr algn="r" fontAlgn="auto">
              <a:spcBef>
                <a:spcPts val="0"/>
              </a:spcBef>
              <a:spcAft>
                <a:spcPts val="0"/>
              </a:spcAft>
              <a:defRPr sz="1200">
                <a:latin typeface="+mn-lt"/>
              </a:defRPr>
            </a:lvl1pPr>
          </a:lstStyle>
          <a:p>
            <a:pPr>
              <a:defRPr/>
            </a:pPr>
            <a:fld id="{773A753E-2B0D-4C19-A4D4-1A95979CE9A1}" type="datetimeFigureOut">
              <a:rPr lang="en-US"/>
              <a:pPr>
                <a:defRPr/>
              </a:pPr>
              <a:t>1/3/20</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2465" tIns="46233" rIns="92465" bIns="4623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2465" tIns="46233" rIns="92465" bIns="46233" rtlCol="0" anchor="b"/>
          <a:lstStyle>
            <a:lvl1pPr algn="r" fontAlgn="auto">
              <a:spcBef>
                <a:spcPts val="0"/>
              </a:spcBef>
              <a:spcAft>
                <a:spcPts val="0"/>
              </a:spcAft>
              <a:defRPr sz="1200">
                <a:latin typeface="+mn-lt"/>
              </a:defRPr>
            </a:lvl1pPr>
          </a:lstStyle>
          <a:p>
            <a:pPr>
              <a:defRPr/>
            </a:pPr>
            <a:fld id="{1E9E6255-8B69-4E94-B2DF-F4779BF66F6E}" type="slidenum">
              <a:rPr lang="en-US"/>
              <a:pPr>
                <a:defRPr/>
              </a:pPr>
              <a:t>‹#›</a:t>
            </a:fld>
            <a:endParaRPr lang="en-US" dirty="0"/>
          </a:p>
        </p:txBody>
      </p:sp>
    </p:spTree>
    <p:extLst>
      <p:ext uri="{BB962C8B-B14F-4D97-AF65-F5344CB8AC3E}">
        <p14:creationId xmlns:p14="http://schemas.microsoft.com/office/powerpoint/2010/main" val="34413390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2465" tIns="46233" rIns="92465" bIns="4623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9931" y="0"/>
            <a:ext cx="3044719" cy="465614"/>
          </a:xfrm>
          <a:prstGeom prst="rect">
            <a:avLst/>
          </a:prstGeom>
        </p:spPr>
        <p:txBody>
          <a:bodyPr vert="horz" lIns="92465" tIns="46233" rIns="92465" bIns="46233" rtlCol="0"/>
          <a:lstStyle>
            <a:lvl1pPr algn="r" fontAlgn="auto">
              <a:spcBef>
                <a:spcPts val="0"/>
              </a:spcBef>
              <a:spcAft>
                <a:spcPts val="0"/>
              </a:spcAft>
              <a:defRPr sz="1200">
                <a:latin typeface="+mn-lt"/>
              </a:defRPr>
            </a:lvl1pPr>
          </a:lstStyle>
          <a:p>
            <a:pPr>
              <a:defRPr/>
            </a:pPr>
            <a:fld id="{E2A8C18E-4314-445F-B287-2D776743DE73}" type="datetimeFigureOut">
              <a:rPr lang="en-US"/>
              <a:pPr>
                <a:defRPr/>
              </a:pPr>
              <a:t>1/3/20</a:t>
            </a:fld>
            <a:endParaRPr lang="en-US" dirty="0"/>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2465" tIns="46233" rIns="92465" bIns="46233" rtlCol="0" anchor="ctr"/>
          <a:lstStyle/>
          <a:p>
            <a:pPr lvl="0"/>
            <a:endParaRPr lang="en-US" noProof="0"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2465" tIns="46233" rIns="92465" bIns="462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2465" tIns="46233" rIns="92465" bIns="4623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2465" tIns="46233" rIns="92465" bIns="46233" rtlCol="0" anchor="b"/>
          <a:lstStyle>
            <a:lvl1pPr algn="r" fontAlgn="auto">
              <a:spcBef>
                <a:spcPts val="0"/>
              </a:spcBef>
              <a:spcAft>
                <a:spcPts val="0"/>
              </a:spcAft>
              <a:defRPr sz="1200">
                <a:latin typeface="+mn-lt"/>
              </a:defRPr>
            </a:lvl1pPr>
          </a:lstStyle>
          <a:p>
            <a:pPr>
              <a:defRPr/>
            </a:pPr>
            <a:fld id="{7393DE49-EDDC-418F-B0EE-9FDAADAE9BD1}" type="slidenum">
              <a:rPr lang="en-US"/>
              <a:pPr>
                <a:defRPr/>
              </a:pPr>
              <a:t>‹#›</a:t>
            </a:fld>
            <a:endParaRPr lang="en-US" dirty="0"/>
          </a:p>
        </p:txBody>
      </p:sp>
    </p:spTree>
    <p:extLst>
      <p:ext uri="{BB962C8B-B14F-4D97-AF65-F5344CB8AC3E}">
        <p14:creationId xmlns:p14="http://schemas.microsoft.com/office/powerpoint/2010/main" val="25287708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University of Maryland School of Nursing’s Quality</a:t>
            </a:r>
            <a:r>
              <a:rPr lang="en-US" baseline="0" dirty="0"/>
              <a:t> Improvement Briefs s</a:t>
            </a:r>
            <a:r>
              <a:rPr lang="en-US" dirty="0"/>
              <a:t>eries. </a:t>
            </a:r>
          </a:p>
          <a:p>
            <a:r>
              <a:rPr lang="en-US" dirty="0"/>
              <a:t>My name is ________, and I work</a:t>
            </a:r>
            <a:r>
              <a:rPr lang="en-US" baseline="0" dirty="0"/>
              <a:t> with </a:t>
            </a:r>
            <a:r>
              <a:rPr lang="en-US" dirty="0"/>
              <a:t>University</a:t>
            </a:r>
            <a:r>
              <a:rPr lang="en-US" baseline="0" dirty="0"/>
              <a:t> of MD Baltimore, </a:t>
            </a:r>
            <a:r>
              <a:rPr lang="en-US" dirty="0"/>
              <a:t>School of Nursing.</a:t>
            </a:r>
          </a:p>
          <a:p>
            <a:endParaRPr lang="en-US" dirty="0"/>
          </a:p>
          <a:p>
            <a:pPr defTabSz="914321">
              <a:defRPr/>
            </a:pPr>
            <a:r>
              <a:rPr lang="en-US" dirty="0"/>
              <a:t>These</a:t>
            </a:r>
            <a:r>
              <a:rPr lang="en-US" baseline="0" dirty="0"/>
              <a:t> Quality Improvement Briefs are </a:t>
            </a:r>
            <a:r>
              <a:rPr lang="en-US" b="0" baseline="0" dirty="0"/>
              <a:t>short presentations</a:t>
            </a:r>
            <a:r>
              <a:rPr lang="en-US" baseline="0" dirty="0"/>
              <a:t> providing an introduction to key quality improvement concepts, methods, and tools; </a:t>
            </a:r>
          </a:p>
          <a:p>
            <a:pPr defTabSz="914321">
              <a:defRPr/>
            </a:pPr>
            <a:r>
              <a:rPr lang="en-US" baseline="0" dirty="0"/>
              <a:t>developed especially for Nursing students, but also applicable to faculty and staff endeavoring to implement process improvements.</a:t>
            </a:r>
          </a:p>
          <a:p>
            <a:pPr defTabSz="914321">
              <a:defRPr/>
            </a:pPr>
            <a:endParaRPr lang="en-US" baseline="0" dirty="0"/>
          </a:p>
          <a:p>
            <a:pPr defTabSz="914321">
              <a:defRPr/>
            </a:pPr>
            <a:r>
              <a:rPr lang="en-US" baseline="0" dirty="0"/>
              <a:t>This presentation is a lesson in properly defining the</a:t>
            </a:r>
            <a:r>
              <a:rPr lang="en-US" i="0" baseline="0" dirty="0"/>
              <a:t> process </a:t>
            </a:r>
            <a:r>
              <a:rPr lang="en-US" baseline="0" dirty="0"/>
              <a:t>problem or opportunity for improvement facing the organization</a:t>
            </a: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a:t>
            </a:fld>
            <a:endParaRPr lang="en-US" dirty="0"/>
          </a:p>
        </p:txBody>
      </p:sp>
    </p:spTree>
    <p:extLst>
      <p:ext uri="{BB962C8B-B14F-4D97-AF65-F5344CB8AC3E}">
        <p14:creationId xmlns:p14="http://schemas.microsoft.com/office/powerpoint/2010/main" val="411020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heard the scenario “Our hospital receives a “D”, in the Leapfrog rating for patient safety</a:t>
            </a:r>
            <a:r>
              <a:rPr lang="en-US" i="1" dirty="0"/>
              <a:t>”</a:t>
            </a:r>
            <a:endParaRPr lang="en-US" i="0" dirty="0"/>
          </a:p>
          <a:p>
            <a:pPr marL="0" indent="0">
              <a:buFont typeface="Arial" charset="0"/>
              <a:buNone/>
            </a:pPr>
            <a:r>
              <a:rPr lang="en-US" i="0" dirty="0"/>
              <a:t>Now</a:t>
            </a:r>
            <a:r>
              <a:rPr lang="en-US" i="0" baseline="0" dirty="0"/>
              <a:t> let’s dig into this further starting with the first two steps from the previous slide: “1. </a:t>
            </a:r>
            <a:r>
              <a:rPr lang="en-US" sz="1200" dirty="0"/>
              <a:t>Review the current evidence related to the practice, </a:t>
            </a:r>
          </a:p>
          <a:p>
            <a:pPr marL="0" indent="0">
              <a:buFont typeface="Arial" charset="0"/>
              <a:buNone/>
            </a:pPr>
            <a:r>
              <a:rPr lang="en-US" sz="1200" dirty="0"/>
              <a:t>2. Interview individuals who are most impacted</a:t>
            </a:r>
            <a:r>
              <a:rPr lang="en-US" sz="1200" baseline="0" dirty="0"/>
              <a:t> </a:t>
            </a:r>
            <a:r>
              <a:rPr lang="en-US" sz="1200" dirty="0"/>
              <a:t>by the process</a:t>
            </a:r>
          </a:p>
          <a:p>
            <a:pPr marL="0" indent="0">
              <a:buFont typeface="Arial" charset="0"/>
              <a:buNone/>
            </a:pPr>
            <a:endParaRPr lang="en-US" sz="1200" i="1" dirty="0"/>
          </a:p>
          <a:p>
            <a:pPr marL="0" indent="0">
              <a:buFont typeface="Arial" charset="0"/>
              <a:buNone/>
            </a:pPr>
            <a:r>
              <a:rPr lang="en-US" sz="1200" i="1" dirty="0"/>
              <a:t>	Read the bullets as they present on the screen</a:t>
            </a:r>
          </a:p>
          <a:p>
            <a:pPr marL="0" indent="0">
              <a:buFont typeface="Arial" charset="0"/>
              <a:buNone/>
            </a:pPr>
            <a:endParaRPr lang="en-US" sz="1200" i="1" dirty="0"/>
          </a:p>
          <a:p>
            <a:pPr marL="0" indent="0" algn="l">
              <a:buFont typeface="Arial" charset="0"/>
              <a:buNone/>
            </a:pPr>
            <a:r>
              <a:rPr lang="en-US" sz="1200" i="0" dirty="0"/>
              <a:t>This gives you the “Draft problem statement”,</a:t>
            </a:r>
            <a:r>
              <a:rPr lang="en-US" sz="1200" i="0" baseline="0" dirty="0"/>
              <a:t> in bullet form, which can then be crafted and word-</a:t>
            </a:r>
            <a:r>
              <a:rPr lang="en-US" sz="1200" i="0" baseline="0" dirty="0" err="1"/>
              <a:t>smithed</a:t>
            </a:r>
            <a:r>
              <a:rPr lang="en-US" sz="1200" i="0" baseline="0" dirty="0"/>
              <a:t>.</a:t>
            </a:r>
            <a:endParaRPr lang="en-US" i="0"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10</a:t>
            </a:fld>
            <a:endParaRPr lang="en-US" dirty="0"/>
          </a:p>
        </p:txBody>
      </p:sp>
    </p:spTree>
    <p:extLst>
      <p:ext uri="{BB962C8B-B14F-4D97-AF65-F5344CB8AC3E}">
        <p14:creationId xmlns:p14="http://schemas.microsoft.com/office/powerpoint/2010/main" val="19350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it</a:t>
            </a:r>
            <a:r>
              <a:rPr lang="en-US" baseline="0" dirty="0"/>
              <a:t> may look:</a:t>
            </a:r>
          </a:p>
          <a:p>
            <a:pPr lvl="1"/>
            <a:r>
              <a:rPr lang="en-US" i="1" baseline="0" dirty="0"/>
              <a:t>Read the statement</a:t>
            </a:r>
          </a:p>
          <a:p>
            <a:pPr lvl="1"/>
            <a:endParaRPr lang="en-US" i="1" dirty="0"/>
          </a:p>
          <a:p>
            <a:r>
              <a:rPr lang="en-US" dirty="0"/>
              <a:t>Note that what,</a:t>
            </a:r>
            <a:r>
              <a:rPr lang="en-US" baseline="0" dirty="0"/>
              <a:t> why, who, when, and ho much are all addressed. </a:t>
            </a:r>
          </a:p>
          <a:p>
            <a:r>
              <a:rPr lang="en-US" baseline="0" dirty="0"/>
              <a:t>Also importantly, note that n</a:t>
            </a:r>
            <a:r>
              <a:rPr lang="en-US" dirty="0"/>
              <a:t>o solutions</a:t>
            </a:r>
            <a:r>
              <a:rPr lang="en-US" baseline="0" dirty="0"/>
              <a:t> are dictated. No individuals or dept. targeted. </a:t>
            </a:r>
          </a:p>
          <a:p>
            <a:r>
              <a:rPr lang="en-US" baseline="0" dirty="0"/>
              <a:t>This is a problem that you AND the various stake holders can be excited about. </a:t>
            </a:r>
          </a:p>
          <a:p>
            <a:endParaRPr lang="en-US" baseline="0" dirty="0"/>
          </a:p>
          <a:p>
            <a:r>
              <a:rPr lang="en-US" baseline="0" dirty="0"/>
              <a:t>Additional information may be added to make this a stronger problem statement, for example..</a:t>
            </a:r>
          </a:p>
          <a:p>
            <a:r>
              <a:rPr lang="en-US" baseline="0" dirty="0"/>
              <a:t>- Determine the actual costs of the safety issues, or, </a:t>
            </a:r>
          </a:p>
          <a:p>
            <a:r>
              <a:rPr lang="en-US" baseline="0" dirty="0"/>
              <a:t>- Add counts of specific safety incidents and the date range for these incidences.</a:t>
            </a:r>
          </a:p>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11</a:t>
            </a:fld>
            <a:endParaRPr lang="en-US" dirty="0"/>
          </a:p>
        </p:txBody>
      </p:sp>
    </p:spTree>
    <p:extLst>
      <p:ext uri="{BB962C8B-B14F-4D97-AF65-F5344CB8AC3E}">
        <p14:creationId xmlns:p14="http://schemas.microsoft.com/office/powerpoint/2010/main" val="365532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that you have developed the problem statement, and have a thorough understanding of the problem to be addressed, you can more efficiently move onto the next steps of your project.</a:t>
            </a:r>
          </a:p>
          <a:p>
            <a:endParaRPr lang="en-US" baseline="0" dirty="0"/>
          </a:p>
          <a:p>
            <a:pPr lvl="1"/>
            <a:r>
              <a:rPr lang="en-US" i="1" baseline="0" dirty="0"/>
              <a:t>Read the steps</a:t>
            </a:r>
          </a:p>
          <a:p>
            <a:pPr lvl="0"/>
            <a:endParaRPr lang="en-US" i="1" baseline="0" dirty="0"/>
          </a:p>
          <a:p>
            <a:pPr lvl="0"/>
            <a:r>
              <a:rPr lang="en-US" i="0" baseline="0" dirty="0"/>
              <a:t>That concludes this Quality Improvement Brief.</a:t>
            </a: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12</a:t>
            </a:fld>
            <a:endParaRPr lang="en-US" dirty="0"/>
          </a:p>
        </p:txBody>
      </p:sp>
    </p:spTree>
    <p:extLst>
      <p:ext uri="{BB962C8B-B14F-4D97-AF65-F5344CB8AC3E}">
        <p14:creationId xmlns:p14="http://schemas.microsoft.com/office/powerpoint/2010/main" val="325064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Thank you for completing this Quality Improvement Brief</a:t>
            </a:r>
            <a:r>
              <a:rPr lang="en-US" baseline="0" dirty="0"/>
              <a:t> </a:t>
            </a:r>
            <a:r>
              <a:rPr lang="en-US" dirty="0"/>
              <a:t>presentation.</a:t>
            </a:r>
          </a:p>
          <a:p>
            <a:endParaRPr lang="en-US" dirty="0"/>
          </a:p>
          <a:p>
            <a:r>
              <a:rPr lang="en-US" dirty="0"/>
              <a:t>This</a:t>
            </a:r>
            <a:r>
              <a:rPr lang="en-US" baseline="0" dirty="0"/>
              <a:t> series of </a:t>
            </a:r>
            <a:r>
              <a:rPr lang="en-US" dirty="0"/>
              <a:t>Briefs are developed as a resource for students, faculty,</a:t>
            </a:r>
            <a:r>
              <a:rPr lang="en-US" baseline="0" dirty="0"/>
              <a:t> and staff, </a:t>
            </a:r>
            <a:r>
              <a:rPr lang="en-US" dirty="0"/>
              <a:t> and your feedback is welcome.</a:t>
            </a:r>
          </a:p>
          <a:p>
            <a:r>
              <a:rPr lang="en-US" dirty="0"/>
              <a:t>Let us know if there are any topics that you think should be added.</a:t>
            </a:r>
          </a:p>
          <a:p>
            <a:r>
              <a:rPr lang="en-US" dirty="0"/>
              <a:t>Your collaboration and support is greatly appreciated.</a:t>
            </a:r>
          </a:p>
          <a:p>
            <a:r>
              <a:rPr lang="en-US" dirty="0"/>
              <a:t>  </a:t>
            </a:r>
          </a:p>
          <a:p>
            <a:r>
              <a:rPr lang="en-US" dirty="0"/>
              <a:t>Together we will achieve our goal:</a:t>
            </a:r>
            <a:r>
              <a:rPr lang="en-US" baseline="0" dirty="0"/>
              <a:t> </a:t>
            </a:r>
          </a:p>
          <a:p>
            <a:r>
              <a:rPr lang="en-US" b="0" baseline="0" dirty="0"/>
              <a:t>“E</a:t>
            </a:r>
            <a:r>
              <a:rPr lang="en-US" b="0" dirty="0">
                <a:latin typeface="Helvetica" panose="020B0604020202020204" pitchFamily="34" charset="0"/>
                <a:cs typeface="Helvetica" panose="020B0604020202020204" pitchFamily="34" charset="0"/>
              </a:rPr>
              <a:t>xpand the expertise of the University of Maryland’s Faculty and Students in the education</a:t>
            </a:r>
            <a:r>
              <a:rPr lang="en-US" b="0" baseline="0" dirty="0">
                <a:latin typeface="Helvetica" panose="020B0604020202020204" pitchFamily="34" charset="0"/>
                <a:cs typeface="Helvetica" panose="020B0604020202020204" pitchFamily="34" charset="0"/>
              </a:rPr>
              <a:t> </a:t>
            </a:r>
            <a:r>
              <a:rPr lang="en-US" b="0" dirty="0">
                <a:latin typeface="Helvetica" panose="020B0604020202020204" pitchFamily="34" charset="0"/>
                <a:cs typeface="Helvetica" panose="020B0604020202020204" pitchFamily="34" charset="0"/>
              </a:rPr>
              <a:t>of,</a:t>
            </a:r>
            <a:r>
              <a:rPr lang="en-US" b="0" baseline="0" dirty="0">
                <a:latin typeface="Helvetica" panose="020B0604020202020204" pitchFamily="34" charset="0"/>
                <a:cs typeface="Helvetica" panose="020B0604020202020204" pitchFamily="34" charset="0"/>
              </a:rPr>
              <a:t> </a:t>
            </a:r>
            <a:r>
              <a:rPr lang="en-US" b="0" dirty="0">
                <a:latin typeface="Helvetica" panose="020B0604020202020204" pitchFamily="34" charset="0"/>
                <a:cs typeface="Helvetica" panose="020B0604020202020204" pitchFamily="34" charset="0"/>
              </a:rPr>
              <a:t>and utilization of </a:t>
            </a:r>
            <a:r>
              <a:rPr lang="en-US" b="0" dirty="0"/>
              <a:t>quality improvement</a:t>
            </a:r>
            <a:r>
              <a:rPr lang="en-US" b="0" dirty="0">
                <a:latin typeface="Helvetica" panose="020B0604020202020204" pitchFamily="34" charset="0"/>
                <a:cs typeface="Helvetica" panose="020B0604020202020204" pitchFamily="34" charset="0"/>
              </a:rPr>
              <a:t> and safety concepts, methods, and tools.”</a:t>
            </a:r>
          </a:p>
          <a:p>
            <a:endParaRPr lang="en-US" b="1" dirty="0">
              <a:latin typeface="Helvetica" panose="020B0604020202020204" pitchFamily="34" charset="0"/>
              <a:cs typeface="Helvetica" panose="020B0604020202020204" pitchFamily="34" charset="0"/>
            </a:endParaRPr>
          </a:p>
          <a:p>
            <a:r>
              <a:rPr lang="en-US" b="0" dirty="0">
                <a:latin typeface="Helvetica" panose="020B0604020202020204" pitchFamily="34" charset="0"/>
                <a:cs typeface="Helvetica" panose="020B0604020202020204" pitchFamily="34" charset="0"/>
              </a:rPr>
              <a:t>Thank you for viewing this brief.</a:t>
            </a: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13</a:t>
            </a:fld>
            <a:endParaRPr lang="en-US" dirty="0"/>
          </a:p>
        </p:txBody>
      </p:sp>
    </p:spTree>
    <p:extLst>
      <p:ext uri="{BB962C8B-B14F-4D97-AF65-F5344CB8AC3E}">
        <p14:creationId xmlns:p14="http://schemas.microsoft.com/office/powerpoint/2010/main" val="168275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The objectives</a:t>
            </a:r>
            <a:r>
              <a:rPr lang="en-US" baseline="0" dirty="0">
                <a:latin typeface="Helvetica" panose="020B0604020202020204" pitchFamily="34" charset="0"/>
                <a:cs typeface="Helvetica" panose="020B0604020202020204" pitchFamily="34" charset="0"/>
              </a:rPr>
              <a:t> of this Quality Brief are:</a:t>
            </a:r>
            <a:endParaRPr lang="en-US" dirty="0">
              <a:latin typeface="Helvetica" panose="020B0604020202020204" pitchFamily="34" charset="0"/>
              <a:cs typeface="Helvetica" panose="020B0604020202020204" pitchFamily="34" charset="0"/>
            </a:endParaRPr>
          </a:p>
          <a:p>
            <a:pPr lvl="1"/>
            <a:r>
              <a:rPr lang="en-US" i="1" dirty="0">
                <a:latin typeface="Helvetica" panose="020B0604020202020204" pitchFamily="34" charset="0"/>
                <a:cs typeface="Helvetica" panose="020B0604020202020204" pitchFamily="34" charset="0"/>
              </a:rPr>
              <a:t>Read thru the three objectives.</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“Problem vs Opportunity”. Does it matter? Whatever you are</a:t>
            </a:r>
            <a:r>
              <a:rPr lang="en-US" baseline="0" dirty="0">
                <a:latin typeface="Helvetica" panose="020B0604020202020204" pitchFamily="34" charset="0"/>
                <a:cs typeface="Helvetica" panose="020B0604020202020204" pitchFamily="34" charset="0"/>
              </a:rPr>
              <a:t> most comfortable with and best fits the situation.</a:t>
            </a:r>
            <a:endParaRPr lang="en-US" dirty="0">
              <a:latin typeface="Helvetica" panose="020B0604020202020204" pitchFamily="34" charset="0"/>
              <a:cs typeface="Helvetica" panose="020B0604020202020204" pitchFamily="34" charset="0"/>
            </a:endParaRP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2</a:t>
            </a:fld>
            <a:endParaRPr lang="en-US" dirty="0"/>
          </a:p>
        </p:txBody>
      </p:sp>
    </p:spTree>
    <p:extLst>
      <p:ext uri="{BB962C8B-B14F-4D97-AF65-F5344CB8AC3E}">
        <p14:creationId xmlns:p14="http://schemas.microsoft.com/office/powerpoint/2010/main" val="313401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into WHY defining the problem statement</a:t>
            </a:r>
            <a:r>
              <a:rPr lang="en-US" baseline="0" dirty="0"/>
              <a:t> is so important, lets recall the various Quality Improvement process models – Lean Six Sigma, PDSA, and MAP-IT.</a:t>
            </a:r>
          </a:p>
          <a:p>
            <a:endParaRPr lang="en-US" baseline="0" dirty="0"/>
          </a:p>
          <a:p>
            <a:r>
              <a:rPr lang="en-US" dirty="0"/>
              <a:t>These models</a:t>
            </a:r>
            <a:r>
              <a:rPr lang="en-US" baseline="0" dirty="0"/>
              <a:t> a</a:t>
            </a:r>
            <a:r>
              <a:rPr lang="en-US" dirty="0"/>
              <a:t>ll have special applications and advantages for different industries. But the large</a:t>
            </a:r>
            <a:r>
              <a:rPr lang="en-US" baseline="0" dirty="0"/>
              <a:t> majority of their elements and characteristics are </a:t>
            </a:r>
            <a:r>
              <a:rPr lang="en-US" dirty="0"/>
              <a:t>common, including the importance of clearly defining the problem before launching an improvement project.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School of Nursing has adopted MAP-IT</a:t>
            </a:r>
            <a:r>
              <a:rPr lang="en-US" baseline="0" dirty="0"/>
              <a:t> as our standard Quality Improvement model.</a:t>
            </a:r>
            <a:endParaRPr lang="en-US" dirty="0"/>
          </a:p>
          <a:p>
            <a:endParaRPr lang="en-US" dirty="0"/>
          </a:p>
          <a:p>
            <a:r>
              <a:rPr lang="en-US" dirty="0"/>
              <a:t>The</a:t>
            </a:r>
            <a:r>
              <a:rPr lang="en-US" baseline="0" dirty="0"/>
              <a:t> UMB School of Nursing Black Board includes </a:t>
            </a:r>
            <a:r>
              <a:rPr lang="en-US" dirty="0"/>
              <a:t>a QI Brief titled Introduction to QI Process Models. Please view this Brief for more background information.</a:t>
            </a: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3</a:t>
            </a:fld>
            <a:endParaRPr lang="en-US" dirty="0"/>
          </a:p>
        </p:txBody>
      </p:sp>
    </p:spTree>
    <p:extLst>
      <p:ext uri="{BB962C8B-B14F-4D97-AF65-F5344CB8AC3E}">
        <p14:creationId xmlns:p14="http://schemas.microsoft.com/office/powerpoint/2010/main" val="130601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this brief’s Key Slide. WHY</a:t>
            </a:r>
            <a:r>
              <a:rPr lang="en-US" baseline="0" dirty="0"/>
              <a:t> is defining the problem important?</a:t>
            </a:r>
          </a:p>
          <a:p>
            <a:endParaRPr lang="en-US" baseline="0" dirty="0"/>
          </a:p>
          <a:p>
            <a:pPr lvl="1"/>
            <a:r>
              <a:rPr lang="en-US" i="1" baseline="0" dirty="0"/>
              <a:t>Read the bullets</a:t>
            </a:r>
            <a:endParaRPr lang="en-US" i="1"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4</a:t>
            </a:fld>
            <a:endParaRPr lang="en-US" dirty="0"/>
          </a:p>
        </p:txBody>
      </p:sp>
    </p:spTree>
    <p:extLst>
      <p:ext uri="{BB962C8B-B14F-4D97-AF65-F5344CB8AC3E}">
        <p14:creationId xmlns:p14="http://schemas.microsoft.com/office/powerpoint/2010/main" val="171548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lvl="1"/>
            <a:r>
              <a:rPr lang="en-US" i="1" baseline="0" dirty="0"/>
              <a:t>Read the slide</a:t>
            </a:r>
            <a:endParaRPr lang="en-US" i="1"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5</a:t>
            </a:fld>
            <a:endParaRPr lang="en-US" dirty="0"/>
          </a:p>
        </p:txBody>
      </p:sp>
    </p:spTree>
    <p:extLst>
      <p:ext uri="{BB962C8B-B14F-4D97-AF65-F5344CB8AC3E}">
        <p14:creationId xmlns:p14="http://schemas.microsoft.com/office/powerpoint/2010/main" val="61278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WHY</a:t>
            </a:r>
            <a:r>
              <a:rPr lang="en-US" baseline="0" dirty="0"/>
              <a:t> defining the problem is so important, lets look at the steps involved in putting this together.</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	Read the bullets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dirty="0"/>
              <a:t>Make sure a</a:t>
            </a:r>
            <a:r>
              <a:rPr lang="en-US" baseline="0" dirty="0"/>
              <a:t> </a:t>
            </a:r>
            <a:r>
              <a:rPr lang="en-US" dirty="0"/>
              <a:t>reasonable amount of time is allotted to get these tasks done.</a:t>
            </a:r>
          </a:p>
          <a:p>
            <a:endParaRPr lang="en-US" dirty="0"/>
          </a:p>
          <a:p>
            <a:r>
              <a:rPr lang="en-US" dirty="0"/>
              <a:t>What’s a “draft” problem Statement look like? It’s the</a:t>
            </a:r>
            <a:r>
              <a:rPr lang="en-US" baseline="0" dirty="0"/>
              <a:t> first try capture of the most salient issues, best captured as a series of bullet points.</a:t>
            </a:r>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6</a:t>
            </a:fld>
            <a:endParaRPr lang="en-US" dirty="0"/>
          </a:p>
        </p:txBody>
      </p:sp>
    </p:spTree>
    <p:extLst>
      <p:ext uri="{BB962C8B-B14F-4D97-AF65-F5344CB8AC3E}">
        <p14:creationId xmlns:p14="http://schemas.microsoft.com/office/powerpoint/2010/main" val="40081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bullet points should address all these essential elements.</a:t>
            </a:r>
          </a:p>
          <a:p>
            <a:endParaRPr lang="en-US" dirty="0"/>
          </a:p>
          <a:p>
            <a:pPr lvl="1"/>
            <a:r>
              <a:rPr lang="en-US" i="1" dirty="0"/>
              <a:t>Read the slide</a:t>
            </a: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7</a:t>
            </a:fld>
            <a:endParaRPr lang="en-US" dirty="0"/>
          </a:p>
        </p:txBody>
      </p:sp>
    </p:spTree>
    <p:extLst>
      <p:ext uri="{BB962C8B-B14F-4D97-AF65-F5344CB8AC3E}">
        <p14:creationId xmlns:p14="http://schemas.microsoft.com/office/powerpoint/2010/main" val="41349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a:t>
            </a:r>
            <a:r>
              <a:rPr lang="en-US" baseline="0" dirty="0"/>
              <a:t> quickly walk you through one example of developing a robust and helpful problem statement</a:t>
            </a:r>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8</a:t>
            </a:fld>
            <a:endParaRPr lang="en-US" dirty="0"/>
          </a:p>
        </p:txBody>
      </p:sp>
    </p:spTree>
    <p:extLst>
      <p:ext uri="{BB962C8B-B14F-4D97-AF65-F5344CB8AC3E}">
        <p14:creationId xmlns:p14="http://schemas.microsoft.com/office/powerpoint/2010/main" val="420794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I call a “scenario”. This is often</a:t>
            </a:r>
            <a:r>
              <a:rPr lang="en-US" baseline="0" dirty="0"/>
              <a:t> the problem as it’s seen at higher levels in the organization, and is rarely defined in a properly actionable way.</a:t>
            </a:r>
            <a:endParaRPr lang="en-US" dirty="0"/>
          </a:p>
          <a:p>
            <a:r>
              <a:rPr lang="en-US" dirty="0"/>
              <a:t>Oftentimes the individuals stating </a:t>
            </a:r>
            <a:r>
              <a:rPr lang="en-US" dirty="0" err="1"/>
              <a:t>thir</a:t>
            </a:r>
            <a:r>
              <a:rPr lang="en-US" dirty="0"/>
              <a:t> version of the problem will slip in potential solution elements, or add bias</a:t>
            </a:r>
            <a:r>
              <a:rPr lang="en-US" baseline="0" dirty="0"/>
              <a:t> in some way. It’s important to hear these statements, but do not take them as a problem statement for your project. </a:t>
            </a:r>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9</a:t>
            </a:fld>
            <a:endParaRPr lang="en-US" dirty="0"/>
          </a:p>
        </p:txBody>
      </p:sp>
    </p:spTree>
    <p:extLst>
      <p:ext uri="{BB962C8B-B14F-4D97-AF65-F5344CB8AC3E}">
        <p14:creationId xmlns:p14="http://schemas.microsoft.com/office/powerpoint/2010/main" val="278747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Segment 1.1: Released Spring 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300427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Segment 1.1: Released Spring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4016183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Segment 1.1: Released Spring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317369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Segment 1.1: Released Spring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35369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Segment 1.1: Released Spring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221849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419717"/>
            <a:ext cx="9144000" cy="4438287"/>
          </a:xfrm>
          <a:prstGeom prst="rect">
            <a:avLst/>
          </a:prstGeom>
          <a:solidFill>
            <a:srgbClr val="5E6A7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2862363"/>
            <a:ext cx="8229600" cy="1470025"/>
          </a:xfrm>
        </p:spPr>
        <p:txBody>
          <a:bodyPr/>
          <a:lstStyle>
            <a:lvl1pPr>
              <a:defRPr/>
            </a:lvl1pPr>
          </a:lstStyle>
          <a:p>
            <a:endParaRPr lang="en-US" dirty="0"/>
          </a:p>
        </p:txBody>
      </p:sp>
      <p:sp>
        <p:nvSpPr>
          <p:cNvPr id="3" name="Subtitle 2"/>
          <p:cNvSpPr>
            <a:spLocks noGrp="1"/>
          </p:cNvSpPr>
          <p:nvPr>
            <p:ph type="subTitle" idx="1"/>
          </p:nvPr>
        </p:nvSpPr>
        <p:spPr>
          <a:xfrm>
            <a:off x="457200" y="4325613"/>
            <a:ext cx="82296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r>
              <a:rPr lang="en-US"/>
              <a:t>Segment 1.1: Released Spring 2017</a:t>
            </a:r>
            <a:endParaRPr lang="en-US" dirty="0"/>
          </a:p>
        </p:txBody>
      </p:sp>
      <p:sp>
        <p:nvSpPr>
          <p:cNvPr id="5" name="Footer Placeholder 4"/>
          <p:cNvSpPr>
            <a:spLocks noGrp="1"/>
          </p:cNvSpPr>
          <p:nvPr>
            <p:ph type="ftr" sz="quarter" idx="11"/>
          </p:nvPr>
        </p:nvSpPr>
        <p:spPr>
          <a:xfrm>
            <a:off x="2337848" y="6356354"/>
            <a:ext cx="4996207" cy="365125"/>
          </a:xfrm>
        </p:spPr>
        <p:txBody>
          <a:bodyPr/>
          <a:lstStyle>
            <a:lvl1pPr>
              <a:defRPr b="1"/>
            </a:lvl1pPr>
          </a:lstStyle>
          <a:p>
            <a:endParaRPr lang="en-US" dirty="0"/>
          </a:p>
        </p:txBody>
      </p:sp>
      <p:sp>
        <p:nvSpPr>
          <p:cNvPr id="6" name="Slide Number Placeholder 5"/>
          <p:cNvSpPr>
            <a:spLocks noGrp="1"/>
          </p:cNvSpPr>
          <p:nvPr>
            <p:ph type="sldNum" sz="quarter" idx="12"/>
          </p:nvPr>
        </p:nvSpPr>
        <p:spPr/>
        <p:txBody>
          <a:bodyPr/>
          <a:lstStyle/>
          <a:p>
            <a:fld id="{47E27B16-0234-8341-8498-B09A2CB318A6}"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5707722" y="4"/>
            <a:ext cx="3436278" cy="2419713"/>
          </a:xfrm>
          <a:prstGeom prst="rect">
            <a:avLst/>
          </a:prstGeom>
        </p:spPr>
      </p:pic>
      <p:pic>
        <p:nvPicPr>
          <p:cNvPr id="10" name="Picture 9" descr="PQI-logo-largety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712" y="194421"/>
            <a:ext cx="4135986" cy="1207118"/>
          </a:xfrm>
          <a:prstGeom prst="rect">
            <a:avLst/>
          </a:prstGeom>
        </p:spPr>
      </p:pic>
    </p:spTree>
    <p:extLst>
      <p:ext uri="{BB962C8B-B14F-4D97-AF65-F5344CB8AC3E}">
        <p14:creationId xmlns:p14="http://schemas.microsoft.com/office/powerpoint/2010/main" val="118594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1262063" y="6356354"/>
            <a:ext cx="7535862" cy="365125"/>
          </a:xfrm>
        </p:spPr>
        <p:txBody>
          <a:bodyPr/>
          <a:lstStyle>
            <a:lvl1pPr>
              <a:defRPr/>
            </a:lvl1pPr>
          </a:lstStyle>
          <a:p>
            <a:endParaRPr lang="en-US" altLang="en-US"/>
          </a:p>
        </p:txBody>
      </p:sp>
    </p:spTree>
    <p:extLst>
      <p:ext uri="{BB962C8B-B14F-4D97-AF65-F5344CB8AC3E}">
        <p14:creationId xmlns:p14="http://schemas.microsoft.com/office/powerpoint/2010/main" val="398040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lowchart: Decision 3"/>
          <p:cNvSpPr/>
          <p:nvPr userDrawn="1"/>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black"/>
                </a:solidFill>
              </a:rPr>
              <a:t>QI Brief</a:t>
            </a:r>
          </a:p>
        </p:txBody>
      </p:sp>
      <p:sp>
        <p:nvSpPr>
          <p:cNvPr id="5" name="Date Placeholder 3"/>
          <p:cNvSpPr>
            <a:spLocks noGrp="1"/>
          </p:cNvSpPr>
          <p:nvPr>
            <p:ph type="dt" sz="half" idx="2"/>
          </p:nvPr>
        </p:nvSpPr>
        <p:spPr>
          <a:xfrm>
            <a:off x="457200" y="6356350"/>
            <a:ext cx="2667000"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mn-lt"/>
              </a:defRPr>
            </a:lvl1pPr>
          </a:lstStyle>
          <a:p>
            <a:pPr>
              <a:defRPr/>
            </a:pPr>
            <a:r>
              <a:rPr lang="en-US">
                <a:solidFill>
                  <a:prstClr val="black">
                    <a:tint val="75000"/>
                  </a:prstClr>
                </a:solidFill>
              </a:rPr>
              <a:t>Segment 1.1: Released Spring 2017</a:t>
            </a:r>
            <a:endParaRPr lang="en-US" dirty="0">
              <a:solidFill>
                <a:prstClr val="black">
                  <a:tint val="75000"/>
                </a:prstClr>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784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3"/>
          </p:nvPr>
        </p:nvSpPr>
        <p:spPr>
          <a:xfrm>
            <a:off x="3729342" y="6356350"/>
            <a:ext cx="26860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Date Placeholder 3"/>
          <p:cNvSpPr>
            <a:spLocks noGrp="1"/>
          </p:cNvSpPr>
          <p:nvPr>
            <p:ph type="dt" sz="half" idx="2"/>
          </p:nvPr>
        </p:nvSpPr>
        <p:spPr>
          <a:xfrm>
            <a:off x="457200" y="6356350"/>
            <a:ext cx="320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Segment 1.1: Released Spring 2017</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lowchart: Decision 6"/>
          <p:cNvSpPr/>
          <p:nvPr userDrawn="1"/>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black"/>
                </a:solidFill>
              </a:rPr>
              <a:t>QI Brief</a:t>
            </a:r>
          </a:p>
        </p:txBody>
      </p:sp>
    </p:spTree>
    <p:extLst>
      <p:ext uri="{BB962C8B-B14F-4D97-AF65-F5344CB8AC3E}">
        <p14:creationId xmlns:p14="http://schemas.microsoft.com/office/powerpoint/2010/main" val="303485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2"/>
          </p:nvPr>
        </p:nvSpPr>
        <p:spPr>
          <a:xfrm>
            <a:off x="457199" y="6356350"/>
            <a:ext cx="25431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Segment 1.1: Released Spring 2017</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lowchart: Decision 6"/>
          <p:cNvSpPr/>
          <p:nvPr userDrawn="1"/>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black"/>
                </a:solidFill>
              </a:rPr>
              <a:t>QI Brief</a:t>
            </a:r>
          </a:p>
        </p:txBody>
      </p:sp>
    </p:spTree>
    <p:extLst>
      <p:ext uri="{BB962C8B-B14F-4D97-AF65-F5344CB8AC3E}">
        <p14:creationId xmlns:p14="http://schemas.microsoft.com/office/powerpoint/2010/main" val="186773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3"/>
          </p:nvPr>
        </p:nvSpPr>
        <p:spPr>
          <a:xfrm>
            <a:off x="3486150" y="6356350"/>
            <a:ext cx="26860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Date Placeholder 3"/>
          <p:cNvSpPr>
            <a:spLocks noGrp="1"/>
          </p:cNvSpPr>
          <p:nvPr>
            <p:ph type="dt" sz="half" idx="2"/>
          </p:nvPr>
        </p:nvSpPr>
        <p:spPr>
          <a:xfrm>
            <a:off x="457200" y="6356350"/>
            <a:ext cx="30289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Segment 1.1: Released Spring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Segment 1.1: Released Spring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3827412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Segment 1.1: Released Spring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1964940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Segment 1.1: Released Spring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4623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Segment 1.1: Released Spring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33134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Segment 1.1: Released Spring 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1776238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Segment 1.1: Released Spring 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2976150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Segment 1.1: Released Spring 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1351505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Segment 1.1: Released Spring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3878209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Segment 1.1: Released Spring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4141426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Segment 1.1: Released Spring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282848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2"/>
          </p:nvPr>
        </p:nvSpPr>
        <p:spPr>
          <a:xfrm>
            <a:off x="457199" y="6356350"/>
            <a:ext cx="25431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Segment 1.1: Released Spring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Segment 1.1: Released Spring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3BA8C-DC5A-4F5F-AEB9-606C2D6186D9}" type="slidenum">
              <a:rPr lang="en-US" smtClean="0"/>
              <a:t>‹#›</a:t>
            </a:fld>
            <a:endParaRPr lang="en-US"/>
          </a:p>
        </p:txBody>
      </p:sp>
    </p:spTree>
    <p:extLst>
      <p:ext uri="{BB962C8B-B14F-4D97-AF65-F5344CB8AC3E}">
        <p14:creationId xmlns:p14="http://schemas.microsoft.com/office/powerpoint/2010/main" val="909014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6886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3"/>
          </p:nvPr>
        </p:nvSpPr>
        <p:spPr>
          <a:xfrm>
            <a:off x="3729342" y="6356350"/>
            <a:ext cx="26860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Date Placeholder 3"/>
          <p:cNvSpPr>
            <a:spLocks noGrp="1"/>
          </p:cNvSpPr>
          <p:nvPr>
            <p:ph type="dt" sz="half" idx="2"/>
          </p:nvPr>
        </p:nvSpPr>
        <p:spPr>
          <a:xfrm>
            <a:off x="457200" y="6356350"/>
            <a:ext cx="320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Segment 1.1: Released Spring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Tree>
    <p:extLst>
      <p:ext uri="{BB962C8B-B14F-4D97-AF65-F5344CB8AC3E}">
        <p14:creationId xmlns:p14="http://schemas.microsoft.com/office/powerpoint/2010/main" val="254661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2"/>
          </p:nvPr>
        </p:nvSpPr>
        <p:spPr>
          <a:xfrm>
            <a:off x="457199" y="6356350"/>
            <a:ext cx="25431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Segment 1.1: Released Spring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Tree>
    <p:extLst>
      <p:ext uri="{BB962C8B-B14F-4D97-AF65-F5344CB8AC3E}">
        <p14:creationId xmlns:p14="http://schemas.microsoft.com/office/powerpoint/2010/main" val="3236485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419717"/>
            <a:ext cx="9144000" cy="4438287"/>
          </a:xfrm>
          <a:prstGeom prst="rect">
            <a:avLst/>
          </a:prstGeom>
          <a:solidFill>
            <a:srgbClr val="5E6A71">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457200" y="2862363"/>
            <a:ext cx="8229600" cy="1470025"/>
          </a:xfrm>
        </p:spPr>
        <p:txBody>
          <a:bodyPr/>
          <a:lstStyle>
            <a:lvl1pPr>
              <a:defRPr/>
            </a:lvl1pPr>
          </a:lstStyle>
          <a:p>
            <a:endParaRPr lang="en-US" dirty="0"/>
          </a:p>
        </p:txBody>
      </p:sp>
      <p:sp>
        <p:nvSpPr>
          <p:cNvPr id="3" name="Subtitle 2"/>
          <p:cNvSpPr>
            <a:spLocks noGrp="1"/>
          </p:cNvSpPr>
          <p:nvPr>
            <p:ph type="subTitle" idx="1"/>
          </p:nvPr>
        </p:nvSpPr>
        <p:spPr>
          <a:xfrm>
            <a:off x="457200" y="4325613"/>
            <a:ext cx="82296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r>
              <a:rPr lang="en-US"/>
              <a:t>Segment 1.1: Released Spring 2017</a:t>
            </a:r>
            <a:endParaRPr lang="en-US" dirty="0"/>
          </a:p>
        </p:txBody>
      </p:sp>
      <p:sp>
        <p:nvSpPr>
          <p:cNvPr id="5" name="Footer Placeholder 4"/>
          <p:cNvSpPr>
            <a:spLocks noGrp="1"/>
          </p:cNvSpPr>
          <p:nvPr>
            <p:ph type="ftr" sz="quarter" idx="11"/>
          </p:nvPr>
        </p:nvSpPr>
        <p:spPr>
          <a:xfrm>
            <a:off x="2337848" y="6356354"/>
            <a:ext cx="4996207" cy="365125"/>
          </a:xfrm>
        </p:spPr>
        <p:txBody>
          <a:bodyPr/>
          <a:lstStyle>
            <a:lvl1pPr>
              <a:defRPr b="1"/>
            </a:lvl1pPr>
          </a:lstStyle>
          <a:p>
            <a:endParaRPr lang="en-US" dirty="0"/>
          </a:p>
        </p:txBody>
      </p:sp>
      <p:sp>
        <p:nvSpPr>
          <p:cNvPr id="6" name="Slide Number Placeholder 5"/>
          <p:cNvSpPr>
            <a:spLocks noGrp="1"/>
          </p:cNvSpPr>
          <p:nvPr>
            <p:ph type="sldNum" sz="quarter" idx="12"/>
          </p:nvPr>
        </p:nvSpPr>
        <p:spPr/>
        <p:txBody>
          <a:bodyPr/>
          <a:lstStyle/>
          <a:p>
            <a:fld id="{47E27B16-0234-8341-8498-B09A2CB318A6}" type="slidenum">
              <a:rPr lang="en-US" smtClean="0"/>
              <a:pPr/>
              <a:t>‹#›</a:t>
            </a:fld>
            <a:endParaRPr lang="en-US" dirty="0"/>
          </a:p>
        </p:txBody>
      </p:sp>
      <p:pic>
        <p:nvPicPr>
          <p:cNvPr id="9" name="Picture 8"/>
          <p:cNvPicPr>
            <a:picLocks noChangeAspect="1"/>
          </p:cNvPicPr>
          <p:nvPr userDrawn="1"/>
        </p:nvPicPr>
        <p:blipFill>
          <a:blip r:embed="rId2"/>
          <a:stretch>
            <a:fillRect/>
          </a:stretch>
        </p:blipFill>
        <p:spPr>
          <a:xfrm>
            <a:off x="5707722" y="4"/>
            <a:ext cx="3436278" cy="2419713"/>
          </a:xfrm>
          <a:prstGeom prst="rect">
            <a:avLst/>
          </a:prstGeom>
        </p:spPr>
      </p:pic>
      <p:pic>
        <p:nvPicPr>
          <p:cNvPr id="10" name="Picture 9" descr="PQI-logo-largety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712" y="194421"/>
            <a:ext cx="4135986" cy="1207118"/>
          </a:xfrm>
          <a:prstGeom prst="rect">
            <a:avLst/>
          </a:prstGeom>
        </p:spPr>
      </p:pic>
    </p:spTree>
    <p:extLst>
      <p:ext uri="{BB962C8B-B14F-4D97-AF65-F5344CB8AC3E}">
        <p14:creationId xmlns:p14="http://schemas.microsoft.com/office/powerpoint/2010/main" val="4289289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1262063" y="6356354"/>
            <a:ext cx="7535862" cy="365125"/>
          </a:xfrm>
        </p:spPr>
        <p:txBody>
          <a:bodyPr/>
          <a:lstStyle>
            <a:lvl1pPr>
              <a:defRPr/>
            </a:lvl1pPr>
          </a:lstStyle>
          <a:p>
            <a:endParaRPr lang="en-US" altLang="en-US"/>
          </a:p>
        </p:txBody>
      </p:sp>
    </p:spTree>
    <p:extLst>
      <p:ext uri="{BB962C8B-B14F-4D97-AF65-F5344CB8AC3E}">
        <p14:creationId xmlns:p14="http://schemas.microsoft.com/office/powerpoint/2010/main" val="288212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Segment 1.1: Released Spring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316672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Segment 1.1: Released Spring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229835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Segment 1.1: Released Spring 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233691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Segment 1.1: Released Spring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88567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Segment 1.1: Released Spring 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19025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Segment 1.1: Released Spring 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2F2886-D10D-4C74-8E9E-2FE61CA97B64}" type="slidenum">
              <a:rPr lang="en-US" smtClean="0"/>
              <a:t>‹#›</a:t>
            </a:fld>
            <a:endParaRPr lang="en-US"/>
          </a:p>
        </p:txBody>
      </p:sp>
    </p:spTree>
    <p:extLst>
      <p:ext uri="{BB962C8B-B14F-4D97-AF65-F5344CB8AC3E}">
        <p14:creationId xmlns:p14="http://schemas.microsoft.com/office/powerpoint/2010/main" val="22866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749" y="1250004"/>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2393004"/>
            <a:ext cx="8229600" cy="3733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Segment 1.1: Released Spring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hf sldNum="0" hdr="0" ftr="0" dt="0"/>
  <p:txStyles>
    <p:title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667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Segment 1.1: Released Spring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F2886-D10D-4C74-8E9E-2FE61CA97B64}" type="slidenum">
              <a:rPr lang="en-US" smtClean="0"/>
              <a:t>‹#›</a:t>
            </a:fld>
            <a:endParaRPr lang="en-US"/>
          </a:p>
        </p:txBody>
      </p:sp>
    </p:spTree>
    <p:extLst>
      <p:ext uri="{BB962C8B-B14F-4D97-AF65-F5344CB8AC3E}">
        <p14:creationId xmlns:p14="http://schemas.microsoft.com/office/powerpoint/2010/main" val="134406672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rgbClr val="5E6A71"/>
                </a:solidFill>
              </a:defRPr>
            </a:lvl1pPr>
          </a:lstStyle>
          <a:p>
            <a:r>
              <a:rPr lang="en-US"/>
              <a:t>Segment 1.1: Released Spring 2017</a:t>
            </a:r>
            <a:endParaRPr lang="en-US" dirty="0"/>
          </a:p>
        </p:txBody>
      </p:sp>
      <p:sp>
        <p:nvSpPr>
          <p:cNvPr id="5" name="Footer Placeholder 4"/>
          <p:cNvSpPr>
            <a:spLocks noGrp="1"/>
          </p:cNvSpPr>
          <p:nvPr>
            <p:ph type="ftr" sz="quarter" idx="3"/>
          </p:nvPr>
        </p:nvSpPr>
        <p:spPr>
          <a:xfrm>
            <a:off x="2770095" y="6356354"/>
            <a:ext cx="3783106" cy="365125"/>
          </a:xfrm>
          <a:prstGeom prst="rect">
            <a:avLst/>
          </a:prstGeom>
        </p:spPr>
        <p:txBody>
          <a:bodyPr vert="horz" lIns="91440" tIns="45720" rIns="91440" bIns="45720" rtlCol="0" anchor="ctr"/>
          <a:lstStyle>
            <a:lvl1pPr algn="ctr">
              <a:defRPr sz="1200">
                <a:solidFill>
                  <a:srgbClr val="5E6A71"/>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rgbClr val="5E6A71"/>
                </a:solidFill>
              </a:defRPr>
            </a:lvl1pPr>
          </a:lstStyle>
          <a:p>
            <a:fld id="{47E27B16-0234-8341-8498-B09A2CB318A6}" type="slidenum">
              <a:rPr lang="en-US" smtClean="0"/>
              <a:pPr/>
              <a:t>‹#›</a:t>
            </a:fld>
            <a:endParaRPr lang="en-US"/>
          </a:p>
        </p:txBody>
      </p:sp>
    </p:spTree>
    <p:extLst>
      <p:ext uri="{BB962C8B-B14F-4D97-AF65-F5344CB8AC3E}">
        <p14:creationId xmlns:p14="http://schemas.microsoft.com/office/powerpoint/2010/main" val="2290210330"/>
      </p:ext>
    </p:extLst>
  </p:cSld>
  <p:clrMap bg1="lt1" tx1="dk1" bg2="lt2" tx2="dk2" accent1="accent1" accent2="accent2" accent3="accent3" accent4="accent4" accent5="accent5" accent6="accent6" hlink="hlink" folHlink="folHlink"/>
  <p:sldLayoutIdLst>
    <p:sldLayoutId id="2147483743" r:id="rId1"/>
    <p:sldLayoutId id="2147483745"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749" y="1250004"/>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2393004"/>
            <a:ext cx="8229600" cy="3733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667000"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mn-lt"/>
              </a:defRPr>
            </a:lvl1pPr>
          </a:lstStyle>
          <a:p>
            <a:pPr>
              <a:defRPr/>
            </a:pPr>
            <a:r>
              <a:rPr lang="en-US">
                <a:solidFill>
                  <a:prstClr val="black">
                    <a:tint val="75000"/>
                  </a:prstClr>
                </a:solidFill>
              </a:rPr>
              <a:t>Segment 1.1: Released Spring 2017</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lowchart: Decision 6"/>
          <p:cNvSpPr/>
          <p:nvPr userDrawn="1"/>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black"/>
                </a:solidFill>
              </a:rPr>
              <a:t>QI Brief</a:t>
            </a:r>
          </a:p>
        </p:txBody>
      </p:sp>
    </p:spTree>
    <p:extLst>
      <p:ext uri="{BB962C8B-B14F-4D97-AF65-F5344CB8AC3E}">
        <p14:creationId xmlns:p14="http://schemas.microsoft.com/office/powerpoint/2010/main" val="358493243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hf sldNum="0" hdr="0" ftr="0" dt="0"/>
  <p:txStyles>
    <p:titleStyle>
      <a:lvl1pPr algn="ctr" defTabSz="457200" rtl="0" eaLnBrk="0" fontAlgn="base" hangingPunct="0">
        <a:spcBef>
          <a:spcPct val="0"/>
        </a:spcBef>
        <a:spcAft>
          <a:spcPct val="0"/>
        </a:spcAft>
        <a:defRPr sz="3200" kern="1200">
          <a:solidFill>
            <a:schemeClr val="tx1"/>
          </a:solidFill>
          <a:latin typeface="Helvetica" panose="020B0604020202020204" pitchFamily="34" charset="0"/>
          <a:ea typeface="+mj-ea"/>
          <a:cs typeface="Helvetica"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Segment 1.1: Released Spring 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3BA8C-DC5A-4F5F-AEB9-606C2D6186D9}" type="slidenum">
              <a:rPr lang="en-US" smtClean="0"/>
              <a:t>‹#›</a:t>
            </a:fld>
            <a:endParaRPr lang="en-US"/>
          </a:p>
        </p:txBody>
      </p:sp>
    </p:spTree>
    <p:extLst>
      <p:ext uri="{BB962C8B-B14F-4D97-AF65-F5344CB8AC3E}">
        <p14:creationId xmlns:p14="http://schemas.microsoft.com/office/powerpoint/2010/main" val="9524428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749" y="1250004"/>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2393004"/>
            <a:ext cx="8229600" cy="3733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667000"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mn-lt"/>
              </a:defRPr>
            </a:lvl1pPr>
          </a:lstStyle>
          <a:p>
            <a:pPr>
              <a:defRPr/>
            </a:pPr>
            <a:r>
              <a:rPr lang="en-US"/>
              <a:t>Segment 1.1: Released Spring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Tree>
    <p:extLst>
      <p:ext uri="{BB962C8B-B14F-4D97-AF65-F5344CB8AC3E}">
        <p14:creationId xmlns:p14="http://schemas.microsoft.com/office/powerpoint/2010/main" val="15605167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hf sldNum="0" hdr="0" ftr="0" dt="0"/>
  <p:txStyles>
    <p:title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rgbClr val="5E6A71"/>
                </a:solidFill>
              </a:defRPr>
            </a:lvl1pPr>
          </a:lstStyle>
          <a:p>
            <a:pPr defTabSz="457200" fontAlgn="base">
              <a:spcBef>
                <a:spcPct val="0"/>
              </a:spcBef>
              <a:spcAft>
                <a:spcPct val="0"/>
              </a:spcAft>
            </a:pPr>
            <a:r>
              <a:rPr lang="en-US">
                <a:latin typeface="Arial" charset="0"/>
              </a:rPr>
              <a:t>Segment 1.1: Released Spring 2017</a:t>
            </a:r>
            <a:endParaRPr lang="en-US" dirty="0">
              <a:latin typeface="Arial" charset="0"/>
            </a:endParaRPr>
          </a:p>
        </p:txBody>
      </p:sp>
      <p:sp>
        <p:nvSpPr>
          <p:cNvPr id="5" name="Footer Placeholder 4"/>
          <p:cNvSpPr>
            <a:spLocks noGrp="1"/>
          </p:cNvSpPr>
          <p:nvPr>
            <p:ph type="ftr" sz="quarter" idx="3"/>
          </p:nvPr>
        </p:nvSpPr>
        <p:spPr>
          <a:xfrm>
            <a:off x="2770095" y="6356354"/>
            <a:ext cx="3783106" cy="365125"/>
          </a:xfrm>
          <a:prstGeom prst="rect">
            <a:avLst/>
          </a:prstGeom>
        </p:spPr>
        <p:txBody>
          <a:bodyPr vert="horz" lIns="91440" tIns="45720" rIns="91440" bIns="45720" rtlCol="0" anchor="ctr"/>
          <a:lstStyle>
            <a:lvl1pPr algn="ctr">
              <a:defRPr sz="1200">
                <a:solidFill>
                  <a:srgbClr val="5E6A71"/>
                </a:solidFill>
              </a:defRPr>
            </a:lvl1pPr>
          </a:lstStyle>
          <a:p>
            <a:pPr defTabSz="457200" fontAlgn="base">
              <a:spcBef>
                <a:spcPct val="0"/>
              </a:spcBef>
              <a:spcAft>
                <a:spcPct val="0"/>
              </a:spcAft>
            </a:pPr>
            <a:endParaRPr lang="en-US" dirty="0">
              <a:latin typeface="Arial"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rgbClr val="5E6A71"/>
                </a:solidFill>
              </a:defRPr>
            </a:lvl1pPr>
          </a:lstStyle>
          <a:p>
            <a:pPr defTabSz="457200" fontAlgn="base">
              <a:spcBef>
                <a:spcPct val="0"/>
              </a:spcBef>
              <a:spcAft>
                <a:spcPct val="0"/>
              </a:spcAft>
            </a:pPr>
            <a:fld id="{47E27B16-0234-8341-8498-B09A2CB318A6}" type="slidenum">
              <a:rPr lang="en-US" smtClean="0">
                <a:latin typeface="Arial" charset="0"/>
              </a:rPr>
              <a:pPr defTabSz="457200" fontAlgn="base">
                <a:spcBef>
                  <a:spcPct val="0"/>
                </a:spcBef>
                <a:spcAft>
                  <a:spcPct val="0"/>
                </a:spcAft>
              </a:pPr>
              <a:t>‹#›</a:t>
            </a:fld>
            <a:endParaRPr lang="en-US">
              <a:latin typeface="Arial" charset="0"/>
            </a:endParaRPr>
          </a:p>
        </p:txBody>
      </p:sp>
    </p:spTree>
    <p:extLst>
      <p:ext uri="{BB962C8B-B14F-4D97-AF65-F5344CB8AC3E}">
        <p14:creationId xmlns:p14="http://schemas.microsoft.com/office/powerpoint/2010/main" val="2741354922"/>
      </p:ext>
    </p:extLst>
  </p:cSld>
  <p:clrMap bg1="lt1" tx1="dk1" bg2="lt2" tx2="dk2" accent1="accent1" accent2="accent2" accent3="accent3" accent4="accent4" accent5="accent5" accent6="accent6" hlink="hlink" folHlink="folHlink"/>
  <p:sldLayoutIdLst>
    <p:sldLayoutId id="2147483783" r:id="rId1"/>
    <p:sldLayoutId id="2147483785"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ffreyMartin@son.umaryla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dbingham@umaryland.edu"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hyperlink" Target="mailto:JeffreyMartin@umaryland.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amp;ehk=jY7KMw24ANspIlX8kpAZUg&amp;r=0&amp;pid=OfficeInsert"/><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2930" y="1934424"/>
            <a:ext cx="8459529" cy="3098800"/>
          </a:xfrm>
        </p:spPr>
        <p:txBody>
          <a:bodyPr/>
          <a:lstStyle/>
          <a:p>
            <a:br>
              <a:rPr lang="en-US" sz="4400" b="1" dirty="0">
                <a:latin typeface="Helvetica" panose="020B0604020202020204" pitchFamily="34" charset="0"/>
                <a:cs typeface="Helvetica" panose="020B0604020202020204" pitchFamily="34" charset="0"/>
              </a:rPr>
            </a:br>
            <a:br>
              <a:rPr lang="en-US" sz="4400" b="1" dirty="0">
                <a:latin typeface="Helvetica" panose="020B0604020202020204" pitchFamily="34" charset="0"/>
                <a:cs typeface="Helvetica" panose="020B0604020202020204" pitchFamily="34" charset="0"/>
              </a:rPr>
            </a:br>
            <a:br>
              <a:rPr lang="en-US" sz="4400" b="1" dirty="0">
                <a:latin typeface="Helvetica" panose="020B0604020202020204" pitchFamily="34" charset="0"/>
                <a:cs typeface="Helvetica" panose="020B0604020202020204" pitchFamily="34" charset="0"/>
              </a:rPr>
            </a:br>
            <a:r>
              <a:rPr lang="en-US" sz="4400" b="1" dirty="0">
                <a:latin typeface="Helvetica" panose="020B0604020202020204" pitchFamily="34" charset="0"/>
                <a:cs typeface="Helvetica" panose="020B0604020202020204" pitchFamily="34" charset="0"/>
              </a:rPr>
              <a:t>Defining the Problem and Opportunities for Improvement</a:t>
            </a:r>
            <a:br>
              <a:rPr lang="en-US" sz="4400" b="1" dirty="0"/>
            </a:br>
            <a:br>
              <a:rPr lang="en-US" sz="4400" b="1">
                <a:latin typeface="Helvetica" panose="020B0604020202020204" pitchFamily="34" charset="0"/>
                <a:cs typeface="Helvetica" panose="020B0604020202020204" pitchFamily="34" charset="0"/>
              </a:rPr>
            </a:br>
            <a:r>
              <a:rPr lang="en-US" sz="2800" dirty="0">
                <a:latin typeface="Helvetica" panose="020B0604020202020204" pitchFamily="34" charset="0"/>
                <a:cs typeface="Helvetica" panose="020B0604020202020204" pitchFamily="34" charset="0"/>
              </a:rPr>
              <a:t>P</a:t>
            </a:r>
            <a:r>
              <a:rPr lang="en-US" sz="2800">
                <a:latin typeface="Helvetica" panose="020B0604020202020204" pitchFamily="34" charset="0"/>
                <a:cs typeface="Helvetica" panose="020B0604020202020204" pitchFamily="34" charset="0"/>
              </a:rPr>
              <a:t>resented </a:t>
            </a:r>
            <a:r>
              <a:rPr lang="en-US" sz="2800" dirty="0">
                <a:latin typeface="Helvetica" panose="020B0604020202020204" pitchFamily="34" charset="0"/>
                <a:cs typeface="Helvetica" panose="020B0604020202020204" pitchFamily="34" charset="0"/>
              </a:rPr>
              <a:t>by:</a:t>
            </a:r>
            <a:br>
              <a:rPr lang="en-US" sz="2800" dirty="0">
                <a:latin typeface="Helvetica" panose="020B0604020202020204" pitchFamily="34" charset="0"/>
                <a:cs typeface="Helvetica" panose="020B0604020202020204" pitchFamily="34" charset="0"/>
              </a:rPr>
            </a:br>
            <a:r>
              <a:rPr lang="en-US" sz="2800" dirty="0">
                <a:latin typeface="Helvetica" panose="020B0604020202020204" pitchFamily="34" charset="0"/>
                <a:cs typeface="Helvetica" panose="020B0604020202020204" pitchFamily="34" charset="0"/>
              </a:rPr>
              <a:t>Jeff Martin, MBA, LSSBB</a:t>
            </a:r>
            <a:br>
              <a:rPr lang="en-US" sz="2800" dirty="0">
                <a:latin typeface="Helvetica" panose="020B0604020202020204" pitchFamily="34" charset="0"/>
                <a:cs typeface="Helvetica" panose="020B0604020202020204" pitchFamily="34" charset="0"/>
              </a:rPr>
            </a:br>
            <a:br>
              <a:rPr lang="en-US" sz="2000" dirty="0">
                <a:latin typeface="Helvetica" panose="020B0604020202020204" pitchFamily="34" charset="0"/>
                <a:cs typeface="Helvetica" panose="020B0604020202020204" pitchFamily="34" charset="0"/>
              </a:rPr>
            </a:br>
            <a:r>
              <a:rPr lang="en-US" sz="2000" dirty="0">
                <a:latin typeface="Helvetica" panose="020B0604020202020204" pitchFamily="34" charset="0"/>
                <a:cs typeface="Helvetica" panose="020B0604020202020204" pitchFamily="34" charset="0"/>
              </a:rPr>
              <a:t>Sr Business Improvement Analyst</a:t>
            </a:r>
            <a:br>
              <a:rPr lang="en-US" sz="2000" dirty="0">
                <a:latin typeface="Helvetica" panose="020B0604020202020204" pitchFamily="34" charset="0"/>
                <a:cs typeface="Helvetica" panose="020B0604020202020204" pitchFamily="34" charset="0"/>
              </a:rPr>
            </a:br>
            <a:r>
              <a:rPr lang="en-US" sz="2000" dirty="0">
                <a:latin typeface="Helvetica" panose="020B0604020202020204" pitchFamily="34" charset="0"/>
                <a:cs typeface="Helvetica" panose="020B0604020202020204" pitchFamily="34" charset="0"/>
              </a:rPr>
              <a:t>Department of Partnerships, Professional Education, and Practice</a:t>
            </a:r>
            <a:br>
              <a:rPr lang="en-US" sz="2000" dirty="0">
                <a:latin typeface="Helvetica" panose="020B0604020202020204" pitchFamily="34" charset="0"/>
                <a:cs typeface="Helvetica" panose="020B0604020202020204" pitchFamily="34" charset="0"/>
              </a:rPr>
            </a:br>
            <a:r>
              <a:rPr lang="en-US" sz="2000" dirty="0">
                <a:latin typeface="Helvetica" panose="020B0604020202020204" pitchFamily="34" charset="0"/>
                <a:cs typeface="Helvetica" panose="020B0604020202020204" pitchFamily="34" charset="0"/>
                <a:hlinkClick r:id="rId3"/>
              </a:rPr>
              <a:t>JeffreyMartin@umaryland.edu</a:t>
            </a:r>
            <a:br>
              <a:rPr lang="en-US" sz="2000" dirty="0">
                <a:latin typeface="Helvetica" panose="020B0604020202020204" pitchFamily="34" charset="0"/>
                <a:cs typeface="Helvetica" panose="020B0604020202020204" pitchFamily="34" charset="0"/>
              </a:rPr>
            </a:br>
            <a:br>
              <a:rPr lang="en-US" sz="1600" dirty="0">
                <a:latin typeface="Helvetica" panose="020B0604020202020204" pitchFamily="34" charset="0"/>
                <a:cs typeface="Helvetica" panose="020B0604020202020204" pitchFamily="34" charset="0"/>
              </a:rPr>
            </a:br>
            <a:endParaRPr lang="en-US" sz="1600" dirty="0">
              <a:latin typeface="Helvetica" panose="020B0604020202020204" pitchFamily="34" charset="0"/>
              <a:cs typeface="Helvetica" panose="020B0604020202020204" pitchFamily="34" charset="0"/>
            </a:endParaRPr>
          </a:p>
        </p:txBody>
      </p:sp>
      <p:sp>
        <p:nvSpPr>
          <p:cNvPr id="5" name="Footer Placeholder 3"/>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
        <p:nvSpPr>
          <p:cNvPr id="7" name="Flowchart: Decision 6"/>
          <p:cNvSpPr/>
          <p:nvPr/>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black"/>
                </a:solidFill>
              </a:rPr>
              <a:t>QI Brief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7391" y="1607724"/>
            <a:ext cx="7123445" cy="646331"/>
          </a:xfrm>
          <a:prstGeom prst="rect">
            <a:avLst/>
          </a:prstGeom>
          <a:noFill/>
        </p:spPr>
        <p:txBody>
          <a:bodyPr wrap="square" rtlCol="0">
            <a:spAutoFit/>
          </a:bodyPr>
          <a:lstStyle/>
          <a:p>
            <a:r>
              <a:rPr lang="en-US" b="1" dirty="0"/>
              <a:t>Scenario </a:t>
            </a:r>
            <a:r>
              <a:rPr lang="en-US" dirty="0"/>
              <a:t>: “Our hospital receives a “D”, in the Leapfrog rating for patient safety</a:t>
            </a:r>
            <a:r>
              <a:rPr lang="en-US" i="1" dirty="0"/>
              <a:t>”</a:t>
            </a:r>
          </a:p>
        </p:txBody>
      </p:sp>
      <p:sp>
        <p:nvSpPr>
          <p:cNvPr id="4" name="Rectangle 3"/>
          <p:cNvSpPr/>
          <p:nvPr/>
        </p:nvSpPr>
        <p:spPr>
          <a:xfrm>
            <a:off x="788678" y="2361953"/>
            <a:ext cx="7534141" cy="923330"/>
          </a:xfrm>
          <a:prstGeom prst="rect">
            <a:avLst/>
          </a:prstGeom>
        </p:spPr>
        <p:txBody>
          <a:bodyPr wrap="square">
            <a:spAutoFit/>
          </a:bodyPr>
          <a:lstStyle/>
          <a:p>
            <a:r>
              <a:rPr lang="en-US" i="1" dirty="0"/>
              <a:t>WHAT </a:t>
            </a:r>
            <a:r>
              <a:rPr lang="en-US" dirty="0"/>
              <a:t>are we trying to solve and </a:t>
            </a:r>
            <a:r>
              <a:rPr lang="en-US" i="1" dirty="0"/>
              <a:t>WHY:</a:t>
            </a:r>
          </a:p>
          <a:p>
            <a:r>
              <a:rPr lang="en-US" dirty="0"/>
              <a:t>“Our safety metrics need improvement, and evidence-based solutions have been implemented successfully at other hospitals, but not at ours.”</a:t>
            </a:r>
          </a:p>
        </p:txBody>
      </p:sp>
      <p:sp>
        <p:nvSpPr>
          <p:cNvPr id="6" name="Rectangle 5"/>
          <p:cNvSpPr/>
          <p:nvPr/>
        </p:nvSpPr>
        <p:spPr>
          <a:xfrm>
            <a:off x="788678" y="3376481"/>
            <a:ext cx="7534141" cy="646331"/>
          </a:xfrm>
          <a:prstGeom prst="rect">
            <a:avLst/>
          </a:prstGeom>
        </p:spPr>
        <p:txBody>
          <a:bodyPr wrap="square">
            <a:spAutoFit/>
          </a:bodyPr>
          <a:lstStyle/>
          <a:p>
            <a:r>
              <a:rPr lang="en-US" i="1" dirty="0"/>
              <a:t>WHO</a:t>
            </a:r>
            <a:r>
              <a:rPr lang="en-US" dirty="0"/>
              <a:t> is impacted by the problem:</a:t>
            </a:r>
          </a:p>
          <a:p>
            <a:r>
              <a:rPr lang="en-US" dirty="0"/>
              <a:t>“Patients, Nursing, Hospital Administration, Community”</a:t>
            </a:r>
          </a:p>
        </p:txBody>
      </p:sp>
      <p:sp>
        <p:nvSpPr>
          <p:cNvPr id="7" name="Rectangle 6"/>
          <p:cNvSpPr/>
          <p:nvPr/>
        </p:nvSpPr>
        <p:spPr>
          <a:xfrm>
            <a:off x="788678" y="4238608"/>
            <a:ext cx="7896714" cy="923330"/>
          </a:xfrm>
          <a:prstGeom prst="rect">
            <a:avLst/>
          </a:prstGeom>
        </p:spPr>
        <p:txBody>
          <a:bodyPr wrap="square">
            <a:spAutoFit/>
          </a:bodyPr>
          <a:lstStyle/>
          <a:p>
            <a:r>
              <a:rPr lang="en-US" i="1" dirty="0"/>
              <a:t>WHEN</a:t>
            </a:r>
            <a:r>
              <a:rPr lang="en-US" dirty="0"/>
              <a:t> did the problem arise:</a:t>
            </a:r>
          </a:p>
          <a:p>
            <a:r>
              <a:rPr lang="en-US" dirty="0"/>
              <a:t>“Patient safety has always been a challenge, but our relatively low performance became evident with the CMS measures initiated 24 </a:t>
            </a:r>
            <a:r>
              <a:rPr lang="en-US" dirty="0" err="1"/>
              <a:t>mos</a:t>
            </a:r>
            <a:r>
              <a:rPr lang="en-US" dirty="0"/>
              <a:t> ago.”</a:t>
            </a:r>
          </a:p>
        </p:txBody>
      </p:sp>
      <p:sp>
        <p:nvSpPr>
          <p:cNvPr id="8" name="Rectangle 7"/>
          <p:cNvSpPr/>
          <p:nvPr/>
        </p:nvSpPr>
        <p:spPr>
          <a:xfrm>
            <a:off x="788677" y="5314338"/>
            <a:ext cx="7896715" cy="1200329"/>
          </a:xfrm>
          <a:prstGeom prst="rect">
            <a:avLst/>
          </a:prstGeom>
        </p:spPr>
        <p:txBody>
          <a:bodyPr wrap="square">
            <a:spAutoFit/>
          </a:bodyPr>
          <a:lstStyle/>
          <a:p>
            <a:r>
              <a:rPr lang="en-US" i="1" dirty="0"/>
              <a:t>HOW MUCH </a:t>
            </a:r>
            <a:r>
              <a:rPr lang="en-US" dirty="0"/>
              <a:t>– quantify the impact:</a:t>
            </a:r>
          </a:p>
          <a:p>
            <a:r>
              <a:rPr lang="en-US" dirty="0"/>
              <a:t>“Our hospital receives a “D”, the lower 6</a:t>
            </a:r>
            <a:r>
              <a:rPr lang="en-US" baseline="30000" dirty="0"/>
              <a:t>th</a:t>
            </a:r>
            <a:r>
              <a:rPr lang="en-US" dirty="0"/>
              <a:t> percentile, in the Leapfrog rating. Incidents directly cost the hospital in reputation, State and Federal fines, and uncompensated care.”</a:t>
            </a:r>
          </a:p>
        </p:txBody>
      </p:sp>
      <p:sp>
        <p:nvSpPr>
          <p:cNvPr id="9" name="Footer Placeholder 3">
            <a:extLst>
              <a:ext uri="{FF2B5EF4-FFF2-40B4-BE49-F238E27FC236}">
                <a16:creationId xmlns:a16="http://schemas.microsoft.com/office/drawing/2014/main" id="{3EFF2D82-B99F-40BF-B935-0CF9B9D349C8}"/>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161510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679" y="1932445"/>
            <a:ext cx="6962940" cy="830997"/>
          </a:xfrm>
          <a:prstGeom prst="rect">
            <a:avLst/>
          </a:prstGeom>
          <a:noFill/>
        </p:spPr>
        <p:txBody>
          <a:bodyPr wrap="square" rtlCol="0">
            <a:spAutoFit/>
          </a:bodyPr>
          <a:lstStyle/>
          <a:p>
            <a:r>
              <a:rPr lang="en-US" sz="2400" b="1" dirty="0"/>
              <a:t>Scenario</a:t>
            </a:r>
            <a:r>
              <a:rPr lang="en-US" sz="2400" dirty="0"/>
              <a:t>: “Our hospital receives a “D”, in the Leapfrog rating for patient safety</a:t>
            </a:r>
            <a:r>
              <a:rPr lang="en-US" sz="2400" i="1" dirty="0"/>
              <a:t>”</a:t>
            </a:r>
          </a:p>
        </p:txBody>
      </p:sp>
      <p:sp>
        <p:nvSpPr>
          <p:cNvPr id="4" name="Rectangle 3"/>
          <p:cNvSpPr/>
          <p:nvPr/>
        </p:nvSpPr>
        <p:spPr>
          <a:xfrm>
            <a:off x="788679" y="2937918"/>
            <a:ext cx="7534141" cy="3046988"/>
          </a:xfrm>
          <a:prstGeom prst="rect">
            <a:avLst/>
          </a:prstGeom>
        </p:spPr>
        <p:txBody>
          <a:bodyPr wrap="square">
            <a:spAutoFit/>
          </a:bodyPr>
          <a:lstStyle/>
          <a:p>
            <a:r>
              <a:rPr lang="en-US" sz="2400" i="1" dirty="0"/>
              <a:t>Problem Statement:</a:t>
            </a:r>
          </a:p>
          <a:p>
            <a:r>
              <a:rPr lang="en-US" sz="2400" dirty="0"/>
              <a:t>“Our hospital is in the lower 6</a:t>
            </a:r>
            <a:r>
              <a:rPr lang="en-US" sz="2400" baseline="30000" dirty="0"/>
              <a:t>th</a:t>
            </a:r>
            <a:r>
              <a:rPr lang="en-US" sz="2400" dirty="0"/>
              <a:t> percentile in patient safety. Incidents directly cost the hospital in community reputation, regulator fines, and uncompensated care. Patients, Nursing, and Hospital Administrators all would benefit from improved safety. Patient safety bundles have been implemented successfully at similar hospitals.”</a:t>
            </a:r>
            <a:endParaRPr lang="en-US" sz="2400" i="1" dirty="0"/>
          </a:p>
        </p:txBody>
      </p:sp>
      <p:sp>
        <p:nvSpPr>
          <p:cNvPr id="5" name="Footer Placeholder 3">
            <a:extLst>
              <a:ext uri="{FF2B5EF4-FFF2-40B4-BE49-F238E27FC236}">
                <a16:creationId xmlns:a16="http://schemas.microsoft.com/office/drawing/2014/main" id="{F348408A-648E-4BB8-B5C2-E6AC9167DEEA}"/>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97586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E1D83A-4507-4621-8309-7EC54042616C}"/>
              </a:ext>
            </a:extLst>
          </p:cNvPr>
          <p:cNvSpPr txBox="1">
            <a:spLocks noGrp="1"/>
          </p:cNvSpPr>
          <p:nvPr>
            <p:ph idx="1"/>
          </p:nvPr>
        </p:nvSpPr>
        <p:spPr>
          <a:xfrm>
            <a:off x="841459" y="2012148"/>
            <a:ext cx="7984435" cy="3465564"/>
          </a:xfrm>
          <a:prstGeom prst="rect">
            <a:avLst/>
          </a:prstGeom>
          <a:noFill/>
        </p:spPr>
        <p:txBody>
          <a:bodyPr wrap="square" rtlCol="0">
            <a:spAutoFit/>
          </a:bodyPr>
          <a:lstStyle/>
          <a:p>
            <a:pPr marL="0" indent="0">
              <a:buNone/>
            </a:pPr>
            <a:r>
              <a:rPr lang="en-US" sz="3200" b="1" dirty="0"/>
              <a:t>Next Steps once the Problem is Defined:</a:t>
            </a:r>
          </a:p>
          <a:p>
            <a:pPr marL="0" indent="0">
              <a:buNone/>
            </a:pPr>
            <a:endParaRPr lang="en-US" sz="1200" b="1" dirty="0"/>
          </a:p>
          <a:p>
            <a:pPr marL="457200" indent="-457200">
              <a:buFont typeface="Wingdings" panose="05000000000000000000" pitchFamily="2" charset="2"/>
              <a:buChar char="q"/>
            </a:pPr>
            <a:r>
              <a:rPr lang="en-US" sz="2400" i="1" dirty="0">
                <a:latin typeface="+mj-lt"/>
              </a:rPr>
              <a:t>Logic Modeling</a:t>
            </a:r>
          </a:p>
          <a:p>
            <a:pPr marL="457200" indent="-457200">
              <a:buFont typeface="Wingdings" panose="05000000000000000000" pitchFamily="2" charset="2"/>
              <a:buChar char="q"/>
            </a:pPr>
            <a:r>
              <a:rPr lang="en-US" sz="2400" i="1" dirty="0">
                <a:latin typeface="+mj-lt"/>
              </a:rPr>
              <a:t>Objectives and Benefits</a:t>
            </a:r>
          </a:p>
          <a:p>
            <a:pPr marL="457200" indent="-457200">
              <a:buFont typeface="Wingdings" panose="05000000000000000000" pitchFamily="2" charset="2"/>
              <a:buChar char="q"/>
            </a:pPr>
            <a:r>
              <a:rPr lang="en-US" sz="2400" i="1" dirty="0">
                <a:latin typeface="+mj-lt"/>
              </a:rPr>
              <a:t>Key Milestones</a:t>
            </a:r>
          </a:p>
          <a:p>
            <a:pPr marL="457200" indent="-457200">
              <a:buFont typeface="Wingdings" panose="05000000000000000000" pitchFamily="2" charset="2"/>
              <a:buChar char="q"/>
            </a:pPr>
            <a:r>
              <a:rPr lang="en-US" sz="2400" i="1" dirty="0">
                <a:latin typeface="+mj-lt"/>
              </a:rPr>
              <a:t>Scope Definition</a:t>
            </a:r>
          </a:p>
          <a:p>
            <a:pPr marL="457200" indent="-457200">
              <a:buFont typeface="Wingdings" panose="05000000000000000000" pitchFamily="2" charset="2"/>
              <a:buChar char="q"/>
            </a:pPr>
            <a:r>
              <a:rPr lang="en-US" sz="2400" i="1" dirty="0">
                <a:latin typeface="+mj-lt"/>
              </a:rPr>
              <a:t>Constraints and Dependencies</a:t>
            </a:r>
          </a:p>
          <a:p>
            <a:pPr marL="457200" indent="-457200">
              <a:buFont typeface="Wingdings" panose="05000000000000000000" pitchFamily="2" charset="2"/>
              <a:buChar char="q"/>
            </a:pPr>
            <a:r>
              <a:rPr lang="en-US" sz="2400" i="1" dirty="0">
                <a:latin typeface="+mj-lt"/>
              </a:rPr>
              <a:t>Project Team Members</a:t>
            </a:r>
          </a:p>
        </p:txBody>
      </p:sp>
      <p:sp>
        <p:nvSpPr>
          <p:cNvPr id="4" name="Footer Placeholder 3">
            <a:extLst>
              <a:ext uri="{FF2B5EF4-FFF2-40B4-BE49-F238E27FC236}">
                <a16:creationId xmlns:a16="http://schemas.microsoft.com/office/drawing/2014/main" id="{F1620541-0D37-40EE-B1FD-3E379ED3CFF7}"/>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326489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5478" y="1728849"/>
            <a:ext cx="7772400" cy="3257475"/>
          </a:xfrm>
        </p:spPr>
        <p:txBody>
          <a:bodyPr/>
          <a:lstStyle/>
          <a:p>
            <a:pPr marL="457200" lvl="1"/>
            <a:r>
              <a:rPr lang="en-US" dirty="0">
                <a:latin typeface="Helvetica" panose="020B0604020202020204" pitchFamily="34" charset="0"/>
                <a:cs typeface="Helvetica" panose="020B0604020202020204" pitchFamily="34" charset="0"/>
              </a:rPr>
              <a:t>Questions?</a:t>
            </a:r>
            <a:r>
              <a:rPr lang="en-US" i="1" dirty="0">
                <a:latin typeface="Helvetica" panose="020B0604020202020204" pitchFamily="34" charset="0"/>
                <a:cs typeface="Helvetica" panose="020B0604020202020204" pitchFamily="34" charset="0"/>
              </a:rPr>
              <a:t> </a:t>
            </a:r>
            <a:br>
              <a:rPr lang="en-US" i="1" dirty="0">
                <a:latin typeface="Helvetica" panose="020B0604020202020204" pitchFamily="34" charset="0"/>
                <a:cs typeface="Helvetica" panose="020B0604020202020204" pitchFamily="34" charset="0"/>
              </a:rPr>
            </a:br>
            <a:r>
              <a:rPr lang="en-US" i="1" dirty="0">
                <a:latin typeface="Helvetica" panose="020B0604020202020204" pitchFamily="34" charset="0"/>
                <a:cs typeface="Helvetica" panose="020B0604020202020204" pitchFamily="34" charset="0"/>
              </a:rPr>
              <a:t>Shared Lessons?</a:t>
            </a:r>
            <a:br>
              <a:rPr lang="en-US" i="1" dirty="0">
                <a:latin typeface="Helvetica" panose="020B0604020202020204" pitchFamily="34" charset="0"/>
                <a:cs typeface="Helvetica" panose="020B0604020202020204" pitchFamily="34" charset="0"/>
              </a:rPr>
            </a:br>
            <a:br>
              <a:rPr lang="en-US" i="1" dirty="0">
                <a:latin typeface="Helvetica" panose="020B0604020202020204" pitchFamily="34" charset="0"/>
                <a:cs typeface="Helvetica" panose="020B0604020202020204" pitchFamily="34" charset="0"/>
              </a:rPr>
            </a:br>
            <a:r>
              <a:rPr lang="en-US" sz="3200" i="1" dirty="0">
                <a:latin typeface="Helvetica" panose="020B0604020202020204" pitchFamily="34" charset="0"/>
                <a:cs typeface="Helvetica" panose="020B0604020202020204" pitchFamily="34" charset="0"/>
              </a:rPr>
              <a:t>Want to provide feedback or contribute to any of these Briefs?</a:t>
            </a:r>
            <a:br>
              <a:rPr lang="en-US" sz="3200" i="1" dirty="0">
                <a:latin typeface="Helvetica" panose="020B0604020202020204" pitchFamily="34" charset="0"/>
                <a:cs typeface="Helvetica" panose="020B0604020202020204" pitchFamily="34" charset="0"/>
              </a:rPr>
            </a:br>
            <a:endParaRPr lang="en-US" sz="3200" dirty="0">
              <a:latin typeface="Helvetica" panose="020B0604020202020204" pitchFamily="34" charset="0"/>
              <a:cs typeface="Helvetica" panose="020B0604020202020204" pitchFamily="34" charset="0"/>
            </a:endParaRPr>
          </a:p>
        </p:txBody>
      </p:sp>
      <p:sp>
        <p:nvSpPr>
          <p:cNvPr id="8" name="Subtitle 7"/>
          <p:cNvSpPr>
            <a:spLocks noGrp="1"/>
          </p:cNvSpPr>
          <p:nvPr>
            <p:ph type="subTitle" idx="1"/>
          </p:nvPr>
        </p:nvSpPr>
        <p:spPr>
          <a:xfrm>
            <a:off x="1840013" y="4903155"/>
            <a:ext cx="6400800" cy="613744"/>
          </a:xfrm>
        </p:spPr>
        <p:txBody>
          <a:bodyPr/>
          <a:lstStyle/>
          <a:p>
            <a:pPr algn="l"/>
            <a:r>
              <a:rPr lang="en-US" sz="2400" i="1" dirty="0">
                <a:latin typeface="Helvetica" panose="020B0604020202020204" pitchFamily="34" charset="0"/>
                <a:cs typeface="Helvetica" panose="020B0604020202020204" pitchFamily="34" charset="0"/>
              </a:rPr>
              <a:t>Email: </a:t>
            </a:r>
          </a:p>
          <a:p>
            <a:pPr algn="l"/>
            <a:r>
              <a:rPr lang="en-US" sz="2400" dirty="0">
                <a:latin typeface="Helvetica" panose="020B0604020202020204" pitchFamily="34" charset="0"/>
                <a:cs typeface="Helvetica" panose="020B0604020202020204" pitchFamily="34" charset="0"/>
                <a:hlinkClick r:id="rId3"/>
              </a:rPr>
              <a:t>DBingham@umaryland.edu</a:t>
            </a:r>
            <a:endParaRPr lang="en-US" sz="2400" dirty="0">
              <a:latin typeface="Helvetica" panose="020B0604020202020204" pitchFamily="34" charset="0"/>
              <a:cs typeface="Helvetica" panose="020B0604020202020204" pitchFamily="34" charset="0"/>
              <a:hlinkClick r:id="rId4"/>
            </a:endParaRPr>
          </a:p>
          <a:p>
            <a:pPr algn="l"/>
            <a:r>
              <a:rPr lang="en-US" sz="2400" dirty="0">
                <a:latin typeface="Helvetica" panose="020B0604020202020204" pitchFamily="34" charset="0"/>
                <a:cs typeface="Helvetica" panose="020B0604020202020204" pitchFamily="34" charset="0"/>
                <a:hlinkClick r:id="rId4"/>
              </a:rPr>
              <a:t>JeffreyMartin@umaryland.edu</a:t>
            </a:r>
            <a:endParaRPr lang="en-US" sz="2400"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6" name="AutoShape 2" descr="https://blackboard.umaryland.edu/bbcswebdav/pid-1072882-dt-content-rid-4110682_1/xid-4110682_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Flowchart: Decision 9"/>
          <p:cNvSpPr/>
          <p:nvPr/>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QI Brief</a:t>
            </a:r>
          </a:p>
        </p:txBody>
      </p:sp>
      <p:sp>
        <p:nvSpPr>
          <p:cNvPr id="9" name="Footer Placeholder 3">
            <a:extLst>
              <a:ext uri="{FF2B5EF4-FFF2-40B4-BE49-F238E27FC236}">
                <a16:creationId xmlns:a16="http://schemas.microsoft.com/office/drawing/2014/main" id="{5495781E-E378-4152-A355-0BA0136C5ADF}"/>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162319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8849"/>
            <a:ext cx="8229600" cy="884988"/>
          </a:xfrm>
        </p:spPr>
        <p:txBody>
          <a:bodyPr/>
          <a:lstStyle/>
          <a:p>
            <a:r>
              <a:rPr lang="en-US" dirty="0">
                <a:latin typeface="Helvetica" panose="020B0604020202020204" pitchFamily="34" charset="0"/>
                <a:cs typeface="Helvetica" panose="020B0604020202020204" pitchFamily="34" charset="0"/>
              </a:rPr>
              <a:t>Objectives </a:t>
            </a:r>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04790" y="2613837"/>
            <a:ext cx="8229600" cy="3681536"/>
          </a:xfrm>
        </p:spPr>
        <p:txBody>
          <a:bodyPr/>
          <a:lstStyle/>
          <a:p>
            <a:r>
              <a:rPr lang="en-US" dirty="0">
                <a:latin typeface="Helvetica" panose="020B0604020202020204" pitchFamily="34" charset="0"/>
                <a:cs typeface="Helvetica" panose="020B0604020202020204" pitchFamily="34" charset="0"/>
              </a:rPr>
              <a:t>Discuss why it is critical to thoroughly define the opportunity or problem.</a:t>
            </a:r>
            <a:endParaRPr lang="en-US" dirty="0">
              <a:solidFill>
                <a:schemeClr val="accent6">
                  <a:lumMod val="60000"/>
                  <a:lumOff val="40000"/>
                </a:schemeClr>
              </a:solidFill>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Describe how to develop a problem statement.</a:t>
            </a:r>
          </a:p>
          <a:p>
            <a:r>
              <a:rPr lang="en-US" dirty="0">
                <a:latin typeface="Helvetica" panose="020B0604020202020204" pitchFamily="34" charset="0"/>
                <a:cs typeface="Helvetica" panose="020B0604020202020204" pitchFamily="34" charset="0"/>
              </a:rPr>
              <a:t>Outline the basic elements of a problem statement.</a:t>
            </a:r>
          </a:p>
        </p:txBody>
      </p:sp>
      <p:sp>
        <p:nvSpPr>
          <p:cNvPr id="8" name="Flowchart: Decision 7"/>
          <p:cNvSpPr/>
          <p:nvPr/>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black"/>
                </a:solidFill>
              </a:rPr>
              <a:t>QI Brief</a:t>
            </a:r>
          </a:p>
        </p:txBody>
      </p:sp>
      <p:sp>
        <p:nvSpPr>
          <p:cNvPr id="6" name="Footer Placeholder 3">
            <a:extLst>
              <a:ext uri="{FF2B5EF4-FFF2-40B4-BE49-F238E27FC236}">
                <a16:creationId xmlns:a16="http://schemas.microsoft.com/office/drawing/2014/main" id="{08F63544-C193-423D-BDB2-DBB2BFF7EFC9}"/>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66498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19F93C-1846-4152-85AA-EF683520E894}"/>
              </a:ext>
            </a:extLst>
          </p:cNvPr>
          <p:cNvSpPr>
            <a:spLocks noGrp="1"/>
          </p:cNvSpPr>
          <p:nvPr>
            <p:ph type="title"/>
          </p:nvPr>
        </p:nvSpPr>
        <p:spPr>
          <a:xfrm>
            <a:off x="457200" y="1355698"/>
            <a:ext cx="8229600" cy="1143000"/>
          </a:xfrm>
        </p:spPr>
        <p:txBody>
          <a:bodyPr/>
          <a:lstStyle/>
          <a:p>
            <a:r>
              <a:rPr lang="en-US" dirty="0"/>
              <a:t>Many QI Process Models..</a:t>
            </a:r>
          </a:p>
        </p:txBody>
      </p:sp>
      <p:pic>
        <p:nvPicPr>
          <p:cNvPr id="11" name="Picture 10">
            <a:extLst>
              <a:ext uri="{FF2B5EF4-FFF2-40B4-BE49-F238E27FC236}">
                <a16:creationId xmlns:a16="http://schemas.microsoft.com/office/drawing/2014/main" id="{101CC79E-9E09-47CB-8E8A-D2A85900B6ED}"/>
              </a:ext>
            </a:extLst>
          </p:cNvPr>
          <p:cNvPicPr>
            <a:picLocks noChangeAspect="1"/>
          </p:cNvPicPr>
          <p:nvPr/>
        </p:nvPicPr>
        <p:blipFill>
          <a:blip r:embed="rId3"/>
          <a:stretch>
            <a:fillRect/>
          </a:stretch>
        </p:blipFill>
        <p:spPr>
          <a:xfrm>
            <a:off x="1322615" y="2964354"/>
            <a:ext cx="1717288" cy="1717288"/>
          </a:xfrm>
          <a:prstGeom prst="rect">
            <a:avLst/>
          </a:prstGeom>
        </p:spPr>
      </p:pic>
      <p:pic>
        <p:nvPicPr>
          <p:cNvPr id="14" name="Picture 13">
            <a:extLst>
              <a:ext uri="{FF2B5EF4-FFF2-40B4-BE49-F238E27FC236}">
                <a16:creationId xmlns:a16="http://schemas.microsoft.com/office/drawing/2014/main" id="{E1DD6EFB-8EFA-44A0-8F52-F91735EC1F40}"/>
              </a:ext>
            </a:extLst>
          </p:cNvPr>
          <p:cNvPicPr>
            <a:picLocks noChangeAspect="1"/>
          </p:cNvPicPr>
          <p:nvPr/>
        </p:nvPicPr>
        <p:blipFill>
          <a:blip r:embed="rId4"/>
          <a:stretch>
            <a:fillRect/>
          </a:stretch>
        </p:blipFill>
        <p:spPr>
          <a:xfrm>
            <a:off x="3549296" y="2751435"/>
            <a:ext cx="2143125" cy="2143125"/>
          </a:xfrm>
          <a:prstGeom prst="rect">
            <a:avLst/>
          </a:prstGeom>
        </p:spPr>
      </p:pic>
      <p:graphicFrame>
        <p:nvGraphicFramePr>
          <p:cNvPr id="15" name="Diagram 14">
            <a:extLst>
              <a:ext uri="{FF2B5EF4-FFF2-40B4-BE49-F238E27FC236}">
                <a16:creationId xmlns:a16="http://schemas.microsoft.com/office/drawing/2014/main" id="{48FF7878-8E73-4BEE-B4C7-B9C55B04D159}"/>
              </a:ext>
            </a:extLst>
          </p:cNvPr>
          <p:cNvGraphicFramePr/>
          <p:nvPr>
            <p:extLst>
              <p:ext uri="{D42A27DB-BD31-4B8C-83A1-F6EECF244321}">
                <p14:modId xmlns:p14="http://schemas.microsoft.com/office/powerpoint/2010/main" val="2534231317"/>
              </p:ext>
            </p:extLst>
          </p:nvPr>
        </p:nvGraphicFramePr>
        <p:xfrm>
          <a:off x="6201814" y="2711617"/>
          <a:ext cx="2206256" cy="22227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Footer Placeholder 3">
            <a:extLst>
              <a:ext uri="{FF2B5EF4-FFF2-40B4-BE49-F238E27FC236}">
                <a16:creationId xmlns:a16="http://schemas.microsoft.com/office/drawing/2014/main" id="{A24F1ED6-778F-432C-987C-C08E27CE0981}"/>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
        <p:nvSpPr>
          <p:cNvPr id="3" name="TextBox 2"/>
          <p:cNvSpPr txBox="1"/>
          <p:nvPr/>
        </p:nvSpPr>
        <p:spPr>
          <a:xfrm>
            <a:off x="1881052" y="5460697"/>
            <a:ext cx="6084358" cy="369332"/>
          </a:xfrm>
          <a:prstGeom prst="rect">
            <a:avLst/>
          </a:prstGeom>
          <a:noFill/>
        </p:spPr>
        <p:txBody>
          <a:bodyPr wrap="none" rtlCol="0">
            <a:spAutoFit/>
          </a:bodyPr>
          <a:lstStyle/>
          <a:p>
            <a:r>
              <a:rPr lang="en-US" dirty="0"/>
              <a:t>Refer to The QI Brief: “QI Process Models” for more detail</a:t>
            </a:r>
          </a:p>
        </p:txBody>
      </p:sp>
    </p:spTree>
    <p:extLst>
      <p:ext uri="{BB962C8B-B14F-4D97-AF65-F5344CB8AC3E}">
        <p14:creationId xmlns:p14="http://schemas.microsoft.com/office/powerpoint/2010/main" val="32230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grpId="0" nodeType="afterEffect">
                                  <p:stCondLst>
                                    <p:cond delay="25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7AA54D2E-D2C8-4A06-BD3E-2538C6ECB352}"/>
              </a:ext>
            </a:extLst>
          </p:cNvPr>
          <p:cNvPicPr>
            <a:picLocks noGrp="1" noChangeAspect="1"/>
          </p:cNvPicPr>
          <p:nvPr>
            <p:ph idx="1"/>
          </p:nvPr>
        </p:nvPicPr>
        <p:blipFill>
          <a:blip r:embed="rId3"/>
          <a:stretch>
            <a:fillRect/>
          </a:stretch>
        </p:blipFill>
        <p:spPr>
          <a:xfrm rot="5400000">
            <a:off x="6189020" y="3284846"/>
            <a:ext cx="3115439" cy="1320946"/>
          </a:xfrm>
          <a:prstGeom prst="rect">
            <a:avLst/>
          </a:prstGeom>
        </p:spPr>
      </p:pic>
      <p:sp>
        <p:nvSpPr>
          <p:cNvPr id="10" name="Rectangle 9">
            <a:extLst>
              <a:ext uri="{FF2B5EF4-FFF2-40B4-BE49-F238E27FC236}">
                <a16:creationId xmlns:a16="http://schemas.microsoft.com/office/drawing/2014/main" id="{ED2C7460-3C01-4BE0-B9C1-35C92EA75351}"/>
              </a:ext>
            </a:extLst>
          </p:cNvPr>
          <p:cNvSpPr/>
          <p:nvPr/>
        </p:nvSpPr>
        <p:spPr>
          <a:xfrm>
            <a:off x="7431848" y="2911314"/>
            <a:ext cx="629781" cy="4168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Helvetica" panose="020B0604020202020204" pitchFamily="34" charset="0"/>
                <a:cs typeface="Helvetica" panose="020B0604020202020204" pitchFamily="34" charset="0"/>
              </a:rPr>
              <a:t>DNP</a:t>
            </a:r>
          </a:p>
        </p:txBody>
      </p:sp>
      <p:sp>
        <p:nvSpPr>
          <p:cNvPr id="2" name="Rectangle 1">
            <a:extLst>
              <a:ext uri="{FF2B5EF4-FFF2-40B4-BE49-F238E27FC236}">
                <a16:creationId xmlns:a16="http://schemas.microsoft.com/office/drawing/2014/main" id="{DBE13EAD-4668-4FDE-B5B6-977E02447F01}"/>
              </a:ext>
            </a:extLst>
          </p:cNvPr>
          <p:cNvSpPr/>
          <p:nvPr/>
        </p:nvSpPr>
        <p:spPr>
          <a:xfrm>
            <a:off x="597261" y="1657173"/>
            <a:ext cx="6016401" cy="1384995"/>
          </a:xfrm>
          <a:prstGeom prst="rect">
            <a:avLst/>
          </a:prstGeom>
        </p:spPr>
        <p:txBody>
          <a:bodyPr wrap="square">
            <a:spAutoFit/>
          </a:bodyPr>
          <a:lstStyle/>
          <a:p>
            <a:r>
              <a:rPr lang="en-US" sz="2800" dirty="0"/>
              <a:t>A critical first step is common to all QI process models: Clearly </a:t>
            </a:r>
            <a:r>
              <a:rPr lang="en-US" sz="2800" dirty="0">
                <a:solidFill>
                  <a:srgbClr val="00B050"/>
                </a:solidFill>
              </a:rPr>
              <a:t>DEFINE</a:t>
            </a:r>
            <a:r>
              <a:rPr lang="en-US" sz="2800" dirty="0"/>
              <a:t> the problem to be solved</a:t>
            </a:r>
          </a:p>
        </p:txBody>
      </p:sp>
      <p:sp>
        <p:nvSpPr>
          <p:cNvPr id="3" name="TextBox 2">
            <a:extLst>
              <a:ext uri="{FF2B5EF4-FFF2-40B4-BE49-F238E27FC236}">
                <a16:creationId xmlns:a16="http://schemas.microsoft.com/office/drawing/2014/main" id="{D568706B-4102-4980-A248-3233533B598D}"/>
              </a:ext>
            </a:extLst>
          </p:cNvPr>
          <p:cNvSpPr txBox="1"/>
          <p:nvPr/>
        </p:nvSpPr>
        <p:spPr>
          <a:xfrm>
            <a:off x="619832" y="3197497"/>
            <a:ext cx="5933367" cy="2677656"/>
          </a:xfrm>
          <a:prstGeom prst="rect">
            <a:avLst/>
          </a:prstGeom>
          <a:noFill/>
        </p:spPr>
        <p:txBody>
          <a:bodyPr wrap="square" rtlCol="0">
            <a:spAutoFit/>
          </a:bodyPr>
          <a:lstStyle/>
          <a:p>
            <a:pPr marL="285750" indent="-285750">
              <a:buFont typeface="Arial" panose="020B0604020202020204" pitchFamily="34" charset="0"/>
              <a:buChar char="•"/>
            </a:pPr>
            <a:r>
              <a:rPr lang="en-US" sz="2800" i="1" dirty="0"/>
              <a:t>Prioritizes</a:t>
            </a:r>
            <a:r>
              <a:rPr lang="en-US" sz="2800" dirty="0"/>
              <a:t> this problem against all the others</a:t>
            </a:r>
          </a:p>
          <a:p>
            <a:pPr marL="285750" indent="-285750">
              <a:buFont typeface="Arial" panose="020B0604020202020204" pitchFamily="34" charset="0"/>
              <a:buChar char="•"/>
            </a:pPr>
            <a:r>
              <a:rPr lang="en-US" sz="2800" i="1" dirty="0"/>
              <a:t>Justifies</a:t>
            </a:r>
            <a:r>
              <a:rPr lang="en-US" sz="2800" dirty="0"/>
              <a:t> time and resource investments</a:t>
            </a:r>
          </a:p>
          <a:p>
            <a:pPr marL="285750" indent="-285750">
              <a:buFont typeface="Arial" panose="020B0604020202020204" pitchFamily="34" charset="0"/>
              <a:buChar char="•"/>
            </a:pPr>
            <a:r>
              <a:rPr lang="en-US" sz="2800" dirty="0"/>
              <a:t>Assures everyone is working on the </a:t>
            </a:r>
            <a:r>
              <a:rPr lang="en-US" sz="2800" i="1" dirty="0"/>
              <a:t>SAME PROBLEM!</a:t>
            </a:r>
          </a:p>
        </p:txBody>
      </p:sp>
      <p:sp>
        <p:nvSpPr>
          <p:cNvPr id="7" name="Footer Placeholder 3">
            <a:extLst>
              <a:ext uri="{FF2B5EF4-FFF2-40B4-BE49-F238E27FC236}">
                <a16:creationId xmlns:a16="http://schemas.microsoft.com/office/drawing/2014/main" id="{91F63059-ECA5-4965-8EA3-3AD3D9FDE17F}"/>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84138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19F93C-1846-4152-85AA-EF683520E894}"/>
              </a:ext>
            </a:extLst>
          </p:cNvPr>
          <p:cNvSpPr>
            <a:spLocks noGrp="1"/>
          </p:cNvSpPr>
          <p:nvPr>
            <p:ph type="title"/>
          </p:nvPr>
        </p:nvSpPr>
        <p:spPr>
          <a:xfrm>
            <a:off x="457200" y="1355698"/>
            <a:ext cx="8229600" cy="1143000"/>
          </a:xfrm>
        </p:spPr>
        <p:txBody>
          <a:bodyPr/>
          <a:lstStyle/>
          <a:p>
            <a:r>
              <a:rPr lang="en-US" dirty="0"/>
              <a:t>Defining the Problem in </a:t>
            </a:r>
            <a:br>
              <a:rPr lang="en-US" dirty="0"/>
            </a:br>
            <a:r>
              <a:rPr lang="en-US" dirty="0"/>
              <a:t>MAP-IT</a:t>
            </a:r>
          </a:p>
        </p:txBody>
      </p:sp>
      <p:graphicFrame>
        <p:nvGraphicFramePr>
          <p:cNvPr id="15" name="Diagram 14">
            <a:extLst>
              <a:ext uri="{FF2B5EF4-FFF2-40B4-BE49-F238E27FC236}">
                <a16:creationId xmlns:a16="http://schemas.microsoft.com/office/drawing/2014/main" id="{48FF7878-8E73-4BEE-B4C7-B9C55B04D159}"/>
              </a:ext>
            </a:extLst>
          </p:cNvPr>
          <p:cNvGraphicFramePr/>
          <p:nvPr>
            <p:extLst>
              <p:ext uri="{D42A27DB-BD31-4B8C-83A1-F6EECF244321}">
                <p14:modId xmlns:p14="http://schemas.microsoft.com/office/powerpoint/2010/main" val="146077412"/>
              </p:ext>
            </p:extLst>
          </p:nvPr>
        </p:nvGraphicFramePr>
        <p:xfrm>
          <a:off x="1883767" y="3105491"/>
          <a:ext cx="3046689" cy="3088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a:extLst>
              <a:ext uri="{FF2B5EF4-FFF2-40B4-BE49-F238E27FC236}">
                <a16:creationId xmlns:a16="http://schemas.microsoft.com/office/drawing/2014/main" id="{A24F1ED6-778F-432C-987C-C08E27CE0981}"/>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
        <p:nvSpPr>
          <p:cNvPr id="2" name="Curved Left Arrow 1"/>
          <p:cNvSpPr/>
          <p:nvPr/>
        </p:nvSpPr>
        <p:spPr>
          <a:xfrm rot="19621479">
            <a:off x="4039528" y="2520027"/>
            <a:ext cx="1156816" cy="2898047"/>
          </a:xfrm>
          <a:prstGeom prst="curvedLeftArrow">
            <a:avLst/>
          </a:prstGeom>
          <a:solidFill>
            <a:schemeClr val="accent1">
              <a:alpha val="50000"/>
            </a:schemeClr>
          </a:solidFill>
          <a:ln>
            <a:solidFill>
              <a:schemeClr val="accent1">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619452" y="2953387"/>
            <a:ext cx="33397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Begin defining the problem in the </a:t>
            </a:r>
            <a:r>
              <a:rPr lang="en-US" b="1" dirty="0"/>
              <a:t>Mobilize</a:t>
            </a:r>
            <a:r>
              <a:rPr lang="en-US" dirty="0"/>
              <a:t> stage</a:t>
            </a:r>
          </a:p>
          <a:p>
            <a:pPr marL="285750" indent="-285750">
              <a:buFont typeface="Arial" panose="020B0604020202020204" pitchFamily="34" charset="0"/>
              <a:buChar char="•"/>
            </a:pPr>
            <a:r>
              <a:rPr lang="en-US" dirty="0"/>
              <a:t>Refine the problem definition in </a:t>
            </a:r>
            <a:r>
              <a:rPr lang="en-US" b="1" dirty="0"/>
              <a:t>Assess</a:t>
            </a:r>
          </a:p>
          <a:p>
            <a:pPr marL="285750" indent="-285750">
              <a:buFont typeface="Arial" panose="020B0604020202020204" pitchFamily="34" charset="0"/>
              <a:buChar char="•"/>
            </a:pPr>
            <a:r>
              <a:rPr lang="en-US" dirty="0"/>
              <a:t>Revisit the problem statement as the project progresses</a:t>
            </a:r>
          </a:p>
        </p:txBody>
      </p:sp>
    </p:spTree>
    <p:extLst>
      <p:ext uri="{BB962C8B-B14F-4D97-AF65-F5344CB8AC3E}">
        <p14:creationId xmlns:p14="http://schemas.microsoft.com/office/powerpoint/2010/main" val="144104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472732"/>
            <a:ext cx="7694023" cy="1143000"/>
          </a:xfrm>
        </p:spPr>
        <p:txBody>
          <a:bodyPr/>
          <a:lstStyle/>
          <a:p>
            <a:r>
              <a:rPr lang="en-US" dirty="0"/>
              <a:t>Steps in Defining the Problem or Opportunity for Improvement</a:t>
            </a:r>
          </a:p>
        </p:txBody>
      </p:sp>
      <p:sp>
        <p:nvSpPr>
          <p:cNvPr id="3" name="Content Placeholder 2"/>
          <p:cNvSpPr>
            <a:spLocks noGrp="1"/>
          </p:cNvSpPr>
          <p:nvPr>
            <p:ph idx="1"/>
          </p:nvPr>
        </p:nvSpPr>
        <p:spPr>
          <a:xfrm>
            <a:off x="640080" y="2840435"/>
            <a:ext cx="7981122" cy="3460974"/>
          </a:xfrm>
        </p:spPr>
        <p:txBody>
          <a:bodyPr/>
          <a:lstStyle/>
          <a:p>
            <a:pPr marL="514350" indent="-514350">
              <a:buFont typeface="Arial" charset="0"/>
              <a:buAutoNum type="arabicPeriod"/>
            </a:pPr>
            <a:r>
              <a:rPr lang="en-US" sz="2400" dirty="0"/>
              <a:t>Review the current evidence related to the practice problem – make the case for why the change is needed.</a:t>
            </a:r>
          </a:p>
          <a:p>
            <a:pPr marL="514350" indent="-514350">
              <a:buFont typeface="Arial" charset="0"/>
              <a:buAutoNum type="arabicPeriod"/>
            </a:pPr>
            <a:r>
              <a:rPr lang="en-US" sz="2400" dirty="0"/>
              <a:t>Interview those who are affected by the process you propose changing - process owners, stakeholders, and subject matter experts (SME)</a:t>
            </a:r>
          </a:p>
          <a:p>
            <a:pPr marL="514350" indent="-514350">
              <a:buFont typeface="Arial" charset="0"/>
              <a:buAutoNum type="arabicPeriod"/>
            </a:pPr>
            <a:r>
              <a:rPr lang="en-US" sz="2400" dirty="0"/>
              <a:t>Develop a draft problem statement</a:t>
            </a:r>
          </a:p>
          <a:p>
            <a:pPr marL="514350" indent="-514350">
              <a:buFont typeface="Arial" charset="0"/>
              <a:buAutoNum type="arabicPeriod"/>
            </a:pPr>
            <a:r>
              <a:rPr lang="en-US" sz="2400" dirty="0"/>
              <a:t>Facilitate stakeholder consensus</a:t>
            </a:r>
          </a:p>
        </p:txBody>
      </p:sp>
      <p:sp>
        <p:nvSpPr>
          <p:cNvPr id="4" name="Footer Placeholder 3">
            <a:extLst>
              <a:ext uri="{FF2B5EF4-FFF2-40B4-BE49-F238E27FC236}">
                <a16:creationId xmlns:a16="http://schemas.microsoft.com/office/drawing/2014/main" id="{804D83C5-396F-4A21-8611-EDF289416CE1}"/>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221586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7DA466-C31D-49E7-AF59-F5EAAE2A1504}"/>
              </a:ext>
            </a:extLst>
          </p:cNvPr>
          <p:cNvSpPr/>
          <p:nvPr/>
        </p:nvSpPr>
        <p:spPr>
          <a:xfrm>
            <a:off x="1027787" y="2602905"/>
            <a:ext cx="7519613" cy="3785652"/>
          </a:xfrm>
          <a:prstGeom prst="rect">
            <a:avLst/>
          </a:prstGeom>
        </p:spPr>
        <p:txBody>
          <a:bodyPr wrap="square">
            <a:spAutoFit/>
          </a:bodyPr>
          <a:lstStyle/>
          <a:p>
            <a:pPr marL="457200" indent="-457200">
              <a:buFont typeface="Wingdings" panose="05000000000000000000" pitchFamily="2" charset="2"/>
              <a:buChar char="q"/>
            </a:pPr>
            <a:r>
              <a:rPr lang="en-US" sz="2400" i="1" dirty="0"/>
              <a:t>WHAT </a:t>
            </a:r>
            <a:r>
              <a:rPr lang="en-US" sz="2400" dirty="0"/>
              <a:t>are we trying to solve and </a:t>
            </a:r>
            <a:r>
              <a:rPr lang="en-US" sz="2400" i="1" dirty="0"/>
              <a:t>WHY</a:t>
            </a:r>
          </a:p>
          <a:p>
            <a:pPr marL="742950" lvl="1" indent="-285750">
              <a:buFont typeface="Arial" panose="020B0604020202020204" pitchFamily="34" charset="0"/>
              <a:buChar char="•"/>
            </a:pPr>
            <a:r>
              <a:rPr lang="en-US" sz="2400" dirty="0"/>
              <a:t>Articulate what is wrong with the current state</a:t>
            </a:r>
          </a:p>
          <a:p>
            <a:pPr marL="457200" indent="-457200">
              <a:buFont typeface="Wingdings" panose="05000000000000000000" pitchFamily="2" charset="2"/>
              <a:buChar char="q"/>
            </a:pPr>
            <a:r>
              <a:rPr lang="en-US" sz="2400" i="1" dirty="0"/>
              <a:t>WHO</a:t>
            </a:r>
            <a:r>
              <a:rPr lang="en-US" sz="2400" dirty="0"/>
              <a:t> is impacted by the problem</a:t>
            </a:r>
          </a:p>
          <a:p>
            <a:pPr marL="742950" lvl="1" indent="-285750">
              <a:buFont typeface="Arial" panose="020B0604020202020204" pitchFamily="34" charset="0"/>
              <a:buChar char="•"/>
            </a:pPr>
            <a:r>
              <a:rPr lang="en-US" sz="2400" dirty="0"/>
              <a:t>Which types of Patients? Staff?</a:t>
            </a:r>
          </a:p>
          <a:p>
            <a:pPr marL="457200" indent="-457200">
              <a:buFont typeface="Wingdings" panose="05000000000000000000" pitchFamily="2" charset="2"/>
              <a:buChar char="q"/>
            </a:pPr>
            <a:r>
              <a:rPr lang="en-US" sz="2400" i="1" dirty="0"/>
              <a:t>WHEN </a:t>
            </a:r>
            <a:r>
              <a:rPr lang="en-US" sz="2400" dirty="0"/>
              <a:t>the problem arose</a:t>
            </a:r>
          </a:p>
          <a:p>
            <a:pPr marL="914400" lvl="1" indent="-457200">
              <a:buFont typeface="Arial" panose="020B0604020202020204" pitchFamily="34" charset="0"/>
              <a:buChar char="•"/>
            </a:pPr>
            <a:r>
              <a:rPr lang="en-US" sz="2400" dirty="0"/>
              <a:t>Related to another change?</a:t>
            </a:r>
          </a:p>
          <a:p>
            <a:pPr marL="914400" lvl="1" indent="-457200">
              <a:buFont typeface="Arial" panose="020B0604020202020204" pitchFamily="34" charset="0"/>
              <a:buChar char="•"/>
            </a:pPr>
            <a:r>
              <a:rPr lang="en-US" sz="2400" dirty="0"/>
              <a:t>Periodic?</a:t>
            </a:r>
          </a:p>
          <a:p>
            <a:pPr marL="457200" indent="-457200">
              <a:buFont typeface="Wingdings" panose="05000000000000000000" pitchFamily="2" charset="2"/>
              <a:buChar char="q"/>
            </a:pPr>
            <a:r>
              <a:rPr lang="en-US" sz="2400" i="1" dirty="0"/>
              <a:t>HOW MUCH </a:t>
            </a:r>
            <a:r>
              <a:rPr lang="en-US" sz="2400" dirty="0"/>
              <a:t>– quantify the impact</a:t>
            </a:r>
          </a:p>
          <a:p>
            <a:pPr marL="914400" lvl="1" indent="-457200">
              <a:buFont typeface="Arial" panose="020B0604020202020204" pitchFamily="34" charset="0"/>
              <a:buChar char="•"/>
            </a:pPr>
            <a:r>
              <a:rPr lang="en-US" sz="2400" dirty="0"/>
              <a:t>Address “so what?”</a:t>
            </a:r>
          </a:p>
          <a:p>
            <a:pPr marL="914400" lvl="1" indent="-457200">
              <a:buFont typeface="Arial" panose="020B0604020202020204" pitchFamily="34" charset="0"/>
              <a:buChar char="•"/>
            </a:pPr>
            <a:r>
              <a:rPr lang="en-US" sz="2400" dirty="0"/>
              <a:t>Consider the cost or impact of doing nothing</a:t>
            </a:r>
          </a:p>
        </p:txBody>
      </p:sp>
      <p:sp>
        <p:nvSpPr>
          <p:cNvPr id="3" name="Title 2"/>
          <p:cNvSpPr>
            <a:spLocks noGrp="1"/>
          </p:cNvSpPr>
          <p:nvPr>
            <p:ph type="title"/>
          </p:nvPr>
        </p:nvSpPr>
        <p:spPr>
          <a:xfrm>
            <a:off x="317800" y="1504709"/>
            <a:ext cx="8229600" cy="1098196"/>
          </a:xfrm>
        </p:spPr>
        <p:txBody>
          <a:bodyPr/>
          <a:lstStyle/>
          <a:p>
            <a:r>
              <a:rPr lang="en-US" dirty="0"/>
              <a:t>Essential Elements</a:t>
            </a:r>
            <a:br>
              <a:rPr lang="en-US" dirty="0"/>
            </a:br>
            <a:r>
              <a:rPr lang="en-US" dirty="0"/>
              <a:t>of a Problem Statement:</a:t>
            </a:r>
            <a:br>
              <a:rPr lang="en-US" b="1" i="1" dirty="0"/>
            </a:br>
            <a:endParaRPr lang="en-US" dirty="0"/>
          </a:p>
        </p:txBody>
      </p:sp>
      <p:sp>
        <p:nvSpPr>
          <p:cNvPr id="4" name="Footer Placeholder 3">
            <a:extLst>
              <a:ext uri="{FF2B5EF4-FFF2-40B4-BE49-F238E27FC236}">
                <a16:creationId xmlns:a16="http://schemas.microsoft.com/office/drawing/2014/main" id="{246EDC39-CEA4-4598-8E6E-330F3C337480}"/>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261441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128356">
            <a:off x="1215416" y="1959940"/>
            <a:ext cx="6491575" cy="3416320"/>
          </a:xfrm>
          <a:prstGeom prst="rect">
            <a:avLst/>
          </a:prstGeom>
          <a:no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EXAMPLE </a:t>
            </a:r>
            <a:r>
              <a:rPr lang="en-US" sz="5400" b="1" spc="50" dirty="0">
                <a:ln w="0"/>
                <a:solidFill>
                  <a:schemeClr val="bg2"/>
                </a:solidFill>
                <a:effectLst>
                  <a:innerShdw blurRad="63500" dist="50800" dir="13500000">
                    <a:srgbClr val="000000">
                      <a:alpha val="50000"/>
                    </a:srgbClr>
                  </a:innerShdw>
                </a:effectLst>
              </a:rPr>
              <a:t>Scenario</a:t>
            </a:r>
            <a:endParaRPr lang="en-US" sz="5400" b="1" cap="none" spc="50" dirty="0">
              <a:ln w="0"/>
              <a:solidFill>
                <a:schemeClr val="bg2"/>
              </a:solidFill>
              <a:effectLst>
                <a:innerShdw blurRad="63500" dist="50800" dir="13500000">
                  <a:srgbClr val="000000">
                    <a:alpha val="50000"/>
                  </a:srgbClr>
                </a:innerShdw>
              </a:effectLst>
            </a:endParaRPr>
          </a:p>
          <a:p>
            <a:pPr algn="ctr"/>
            <a:r>
              <a:rPr lang="en-US" sz="5400" b="1" spc="50" dirty="0">
                <a:ln w="0"/>
                <a:solidFill>
                  <a:schemeClr val="bg2"/>
                </a:solidFill>
                <a:effectLst>
                  <a:innerShdw blurRad="63500" dist="50800" dir="13500000">
                    <a:srgbClr val="000000">
                      <a:alpha val="50000"/>
                    </a:srgbClr>
                  </a:innerShdw>
                </a:effectLst>
              </a:rPr>
              <a:t>Developing a problem statement</a:t>
            </a:r>
          </a:p>
        </p:txBody>
      </p:sp>
      <p:sp>
        <p:nvSpPr>
          <p:cNvPr id="3" name="Footer Placeholder 3">
            <a:extLst>
              <a:ext uri="{FF2B5EF4-FFF2-40B4-BE49-F238E27FC236}">
                <a16:creationId xmlns:a16="http://schemas.microsoft.com/office/drawing/2014/main" id="{B8FC873B-B9E8-48D0-8DBE-EAE7C0DD85A3}"/>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317989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0666" y="1671821"/>
            <a:ext cx="6852345" cy="1815882"/>
          </a:xfrm>
          <a:prstGeom prst="rect">
            <a:avLst/>
          </a:prstGeom>
          <a:noFill/>
        </p:spPr>
        <p:txBody>
          <a:bodyPr wrap="square" rtlCol="0">
            <a:spAutoFit/>
          </a:bodyPr>
          <a:lstStyle/>
          <a:p>
            <a:r>
              <a:rPr lang="en-US" sz="2800" b="1" dirty="0"/>
              <a:t>Scenario</a:t>
            </a:r>
            <a:r>
              <a:rPr lang="en-US" sz="2800" dirty="0"/>
              <a:t>: </a:t>
            </a:r>
          </a:p>
          <a:p>
            <a:r>
              <a:rPr lang="en-US" sz="2800" dirty="0"/>
              <a:t>Unit leadership says:  “Our hospital receives a “D”, in the Leapfrog rating for patient safety</a:t>
            </a:r>
            <a:r>
              <a:rPr lang="en-US" sz="2800" i="1" dirty="0"/>
              <a:t>”</a:t>
            </a:r>
          </a:p>
        </p:txBody>
      </p:sp>
      <p:pic>
        <p:nvPicPr>
          <p:cNvPr id="2050" name="Picture 2" descr="Image result for hospital patient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465" y="3684952"/>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220666" y="3832590"/>
            <a:ext cx="2857500" cy="1600200"/>
          </a:xfrm>
          <a:prstGeom prst="rect">
            <a:avLst/>
          </a:prstGeom>
        </p:spPr>
      </p:pic>
      <p:sp>
        <p:nvSpPr>
          <p:cNvPr id="5" name="Footer Placeholder 3">
            <a:extLst>
              <a:ext uri="{FF2B5EF4-FFF2-40B4-BE49-F238E27FC236}">
                <a16:creationId xmlns:a16="http://schemas.microsoft.com/office/drawing/2014/main" id="{C8DA4C67-9819-492A-B263-134F0675A3A1}"/>
              </a:ext>
            </a:extLst>
          </p:cNvPr>
          <p:cNvSpPr txBox="1">
            <a:spLocks/>
          </p:cNvSpPr>
          <p:nvPr/>
        </p:nvSpPr>
        <p:spPr>
          <a:xfrm>
            <a:off x="582930" y="6452235"/>
            <a:ext cx="2915182"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1.8 : Released Fall 2018</a:t>
            </a:r>
          </a:p>
        </p:txBody>
      </p:sp>
    </p:spTree>
    <p:extLst>
      <p:ext uri="{BB962C8B-B14F-4D97-AF65-F5344CB8AC3E}">
        <p14:creationId xmlns:p14="http://schemas.microsoft.com/office/powerpoint/2010/main" val="2044449445"/>
      </p:ext>
    </p:extLst>
  </p:cSld>
  <p:clrMapOvr>
    <a:masterClrMapping/>
  </p:clrMapOvr>
</p:sld>
</file>

<file path=ppt/theme/theme1.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32889</TotalTime>
  <Words>1541</Words>
  <Application>Microsoft Macintosh PowerPoint</Application>
  <PresentationFormat>On-screen Show (4:3)</PresentationFormat>
  <Paragraphs>180</Paragraphs>
  <Slides>13</Slides>
  <Notes>13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13</vt:i4>
      </vt:variant>
    </vt:vector>
  </HeadingPairs>
  <TitlesOfParts>
    <vt:vector size="24" baseType="lpstr">
      <vt:lpstr>Arial</vt:lpstr>
      <vt:lpstr>Calibri</vt:lpstr>
      <vt:lpstr>Helvetica</vt:lpstr>
      <vt:lpstr>Wingdings</vt:lpstr>
      <vt:lpstr>Office Theme</vt:lpstr>
      <vt:lpstr>1_Custom Design</vt:lpstr>
      <vt:lpstr>Custom Design</vt:lpstr>
      <vt:lpstr>2_Office Theme</vt:lpstr>
      <vt:lpstr>2_Custom Design</vt:lpstr>
      <vt:lpstr>3_Office Theme</vt:lpstr>
      <vt:lpstr>3_Custom Design</vt:lpstr>
      <vt:lpstr>   Defining the Problem and Opportunities for Improvement  Presented by: Jeff Martin, MBA, LSSBB  Sr Business Improvement Analyst Department of Partnerships, Professional Education, and Practice JeffreyMartin@umaryland.edu  </vt:lpstr>
      <vt:lpstr>Objectives  </vt:lpstr>
      <vt:lpstr>Many QI Process Models..</vt:lpstr>
      <vt:lpstr>PowerPoint Presentation</vt:lpstr>
      <vt:lpstr>Defining the Problem in  MAP-IT</vt:lpstr>
      <vt:lpstr>Steps in Defining the Problem or Opportunity for Improvement</vt:lpstr>
      <vt:lpstr>Essential Elements of a Problem Statement: </vt:lpstr>
      <vt:lpstr>PowerPoint Presentation</vt:lpstr>
      <vt:lpstr>PowerPoint Presentation</vt:lpstr>
      <vt:lpstr>PowerPoint Presentation</vt:lpstr>
      <vt:lpstr>PowerPoint Presentation</vt:lpstr>
      <vt:lpstr>PowerPoint Presentation</vt:lpstr>
      <vt:lpstr>Questions?  Shared Lessons?  Want to provide feedback or contribute to any of these Briefs?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Buckley, Kathleen</cp:lastModifiedBy>
  <cp:revision>936</cp:revision>
  <cp:lastPrinted>2018-08-03T13:45:41Z</cp:lastPrinted>
  <dcterms:created xsi:type="dcterms:W3CDTF">2011-06-24T14:29:15Z</dcterms:created>
  <dcterms:modified xsi:type="dcterms:W3CDTF">2020-01-03T12:11:19Z</dcterms:modified>
</cp:coreProperties>
</file>